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9"/>
  </p:notesMasterIdLst>
  <p:sldIdLst>
    <p:sldId id="257" r:id="rId2"/>
    <p:sldId id="258" r:id="rId3"/>
    <p:sldId id="453" r:id="rId4"/>
    <p:sldId id="470" r:id="rId5"/>
    <p:sldId id="501" r:id="rId6"/>
    <p:sldId id="502" r:id="rId7"/>
    <p:sldId id="503" r:id="rId8"/>
    <p:sldId id="504" r:id="rId9"/>
    <p:sldId id="505" r:id="rId10"/>
    <p:sldId id="506" r:id="rId11"/>
    <p:sldId id="507" r:id="rId12"/>
    <p:sldId id="508" r:id="rId13"/>
    <p:sldId id="509" r:id="rId14"/>
    <p:sldId id="510" r:id="rId15"/>
    <p:sldId id="511" r:id="rId16"/>
    <p:sldId id="512" r:id="rId17"/>
    <p:sldId id="513" r:id="rId18"/>
    <p:sldId id="419" r:id="rId19"/>
    <p:sldId id="471" r:id="rId20"/>
    <p:sldId id="497" r:id="rId21"/>
    <p:sldId id="498" r:id="rId22"/>
    <p:sldId id="499" r:id="rId23"/>
    <p:sldId id="500" r:id="rId24"/>
    <p:sldId id="482" r:id="rId25"/>
    <p:sldId id="481" r:id="rId26"/>
    <p:sldId id="478" r:id="rId27"/>
    <p:sldId id="35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9FC9D4A1-4D22-4071-A75C-A31016EE1516}">
          <p14:sldIdLst>
            <p14:sldId id="257"/>
            <p14:sldId id="258"/>
            <p14:sldId id="453"/>
            <p14:sldId id="47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513"/>
            <p14:sldId id="419"/>
            <p14:sldId id="471"/>
            <p14:sldId id="497"/>
            <p14:sldId id="498"/>
            <p14:sldId id="499"/>
            <p14:sldId id="500"/>
            <p14:sldId id="482"/>
            <p14:sldId id="481"/>
            <p14:sldId id="478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ergio Moreno" initials="SM [7]" lastIdx="1" clrIdx="6">
    <p:extLst/>
  </p:cmAuthor>
  <p:cmAuthor id="1" name="Sergio Moreno" initials="SM" lastIdx="1" clrIdx="0">
    <p:extLst/>
  </p:cmAuthor>
  <p:cmAuthor id="8" name="Ian COCHRAN" initials="IC" lastIdx="10" clrIdx="7">
    <p:extLst>
      <p:ext uri="{19B8F6BF-5375-455C-9EA6-DF929625EA0E}">
        <p15:presenceInfo xmlns:p15="http://schemas.microsoft.com/office/powerpoint/2012/main" userId="S-1-5-21-4224616334-2960362561-2654960143-1618" providerId="AD"/>
      </p:ext>
    </p:extLst>
  </p:cmAuthor>
  <p:cmAuthor id="2" name="Sergio Moreno" initials="SM [2]" lastIdx="1" clrIdx="1">
    <p:extLst/>
  </p:cmAuthor>
  <p:cmAuthor id="3" name="Sergio Moreno" initials="SM [3]" lastIdx="1" clrIdx="2">
    <p:extLst/>
  </p:cmAuthor>
  <p:cmAuthor id="4" name="Sergio Moreno" initials="SM [4]" lastIdx="1" clrIdx="3">
    <p:extLst/>
  </p:cmAuthor>
  <p:cmAuthor id="5" name="Sergio Moreno" initials="SM [5]" lastIdx="1" clrIdx="4">
    <p:extLst/>
  </p:cmAuthor>
  <p:cmAuthor id="6" name="Sergio Moreno" initials="SM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2A4068"/>
    <a:srgbClr val="6B2472"/>
    <a:srgbClr val="007A91"/>
    <a:srgbClr val="12308A"/>
    <a:srgbClr val="48C738"/>
    <a:srgbClr val="3695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00" autoAdjust="0"/>
    <p:restoredTop sz="95930" autoAdjust="0"/>
  </p:normalViewPr>
  <p:slideViewPr>
    <p:cSldViewPr snapToGrid="0">
      <p:cViewPr varScale="1">
        <p:scale>
          <a:sx n="110" d="100"/>
          <a:sy n="110" d="100"/>
        </p:scale>
        <p:origin x="1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75506-2C06-4109-B80E-369D9F500A96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E5D94-6585-4C45-A12E-431E46A24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4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91E6E-66E9-44AD-81A0-59BE10F98F5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0700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6704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99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Broad, high-level support for 30% Target; provided space for CC team to mainstream CC further throughout project cycle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035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Some MDBs have policy-based lending which are budgetary support. Policy commitments or actions, which condition disbursement of funds, are considered proxies for activities; therefore, MDB estimates CF proportionally, i.e. portion of cc-related policies committed vis-à-vis all commitments in loan. In 2017, 30% of all IDBG CF was disbursed via policy-based instruments; 20% in 2018; variations due to country demand fluctuations.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1960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923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0359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314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722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5770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728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49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484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Methodology requires some of these eligible activities to demonstrate net GHG emissions reductions in order to be accounted as mitigation finance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4117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651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3179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230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51B05F-1D72-4490-8BBB-608119B51C4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3185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4800" spc="-100" baseline="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723" y="943349"/>
            <a:ext cx="2702011" cy="499687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49759" y="6211327"/>
            <a:ext cx="2054629" cy="124688"/>
          </a:xfrm>
          <a:prstGeom prst="rect">
            <a:avLst/>
          </a:prstGeom>
          <a:solidFill>
            <a:srgbClr val="62BB4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2822152" y="6211327"/>
            <a:ext cx="2054629" cy="124688"/>
          </a:xfrm>
          <a:prstGeom prst="rect">
            <a:avLst/>
          </a:prstGeom>
          <a:solidFill>
            <a:srgbClr val="FEC00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4994545" y="6211327"/>
            <a:ext cx="2054629" cy="124688"/>
          </a:xfrm>
          <a:prstGeom prst="rect">
            <a:avLst/>
          </a:prstGeom>
          <a:solidFill>
            <a:srgbClr val="5F206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7166938" y="6211327"/>
            <a:ext cx="2054629" cy="124688"/>
          </a:xfrm>
          <a:prstGeom prst="rect">
            <a:avLst/>
          </a:prstGeom>
          <a:solidFill>
            <a:srgbClr val="F4772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9339331" y="6211327"/>
            <a:ext cx="2054629" cy="124688"/>
          </a:xfrm>
          <a:prstGeom prst="rect">
            <a:avLst/>
          </a:prstGeom>
          <a:solidFill>
            <a:srgbClr val="5294C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95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0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62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0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89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28/03/2019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8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85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tângulo 6"/>
          <p:cNvSpPr/>
          <p:nvPr userDrawn="1"/>
        </p:nvSpPr>
        <p:spPr>
          <a:xfrm>
            <a:off x="0" y="613186"/>
            <a:ext cx="3517751" cy="5518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847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41561" y="3588142"/>
            <a:ext cx="8375302" cy="2501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15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25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39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716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04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28/03/2019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Successfully Implementing the MDB-IDFC Common Principles for Climate Finance Tracking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fld id="{0ADD482B-97F0-4EF0-9CE2-541067E1FF6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649759" y="6211327"/>
            <a:ext cx="2054629" cy="124688"/>
          </a:xfrm>
          <a:prstGeom prst="rect">
            <a:avLst/>
          </a:prstGeom>
          <a:solidFill>
            <a:srgbClr val="62BB4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822152" y="6211327"/>
            <a:ext cx="2054629" cy="124688"/>
          </a:xfrm>
          <a:prstGeom prst="rect">
            <a:avLst/>
          </a:prstGeom>
          <a:solidFill>
            <a:srgbClr val="FEC00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994545" y="6211327"/>
            <a:ext cx="2054629" cy="124688"/>
          </a:xfrm>
          <a:prstGeom prst="rect">
            <a:avLst/>
          </a:prstGeom>
          <a:solidFill>
            <a:srgbClr val="5F206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166938" y="6211327"/>
            <a:ext cx="2054629" cy="124688"/>
          </a:xfrm>
          <a:prstGeom prst="rect">
            <a:avLst/>
          </a:prstGeom>
          <a:solidFill>
            <a:srgbClr val="F4772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9339331" y="6211327"/>
            <a:ext cx="2054629" cy="124688"/>
          </a:xfrm>
          <a:prstGeom prst="rect">
            <a:avLst/>
          </a:prstGeom>
          <a:solidFill>
            <a:srgbClr val="5294C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853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04" r:id="rId3"/>
    <p:sldLayoutId id="214748370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5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Bell MT" panose="02020503060305020303" pitchFamily="18" charset="0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10" Type="http://schemas.microsoft.com/office/2007/relationships/hdphoto" Target="../media/hdphoto2.wdp"/><Relationship Id="rId4" Type="http://schemas.openxmlformats.org/officeDocument/2006/relationships/image" Target="../media/image16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b.org/attachments/documents/mdb_idfc_mitigation_common_principles_e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www.afdb.org/fileadmin/uploads/afdb/Documents/Generic-Documents/Common_Principles_for_Climate_Change_Adaptation_Finance_Tracking_-_Version_1__02_July__2015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fdb.org/fileadmin/uploads/afdb/Documents/Generic-Documents/Common_Principles_for_Climate_Change_Adaptation_Finance_Tracking_-_Version_1__02_July__2015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dfc.org/wp-content/uploads/2018/12/mdb_idfc_lessonslearned-full-report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www.eib.org/attachments/documents/mdb_idfc_mitigation_common_principles_en.pdf" TargetMode="External"/><Relationship Id="rId7" Type="http://schemas.openxmlformats.org/officeDocument/2006/relationships/hyperlink" Target="https://www.mainstreamingclimate.org/wp-content/uploads/2017/10/P5_IDFC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instreamingclimate.org/wp-content/uploads/2017/10/P5_MDBs.pdf" TargetMode="External"/><Relationship Id="rId5" Type="http://schemas.openxmlformats.org/officeDocument/2006/relationships/hyperlink" Target="https://www.mainstreamingclimate.org/wp-content/uploads/2017/10/P4_MDBs.pdf" TargetMode="External"/><Relationship Id="rId4" Type="http://schemas.openxmlformats.org/officeDocument/2006/relationships/hyperlink" Target="https://www.afdb.org/fileadmin/uploads/afdb/Documents/Generic-Documents/Common_Principles_for_Climate_Change_Adaptation_Finance_Tracking_-_Version_1__02_July__2015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Alice.Pauthier@I4CE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an.Cochran@I4CE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b.org/attachments/documents/mdb_idfc_mitigation_common_principles_en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b.org/attachments/documents/mdb_idfc_mitigation_common_principles_en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546614" cy="3255264"/>
          </a:xfrm>
        </p:spPr>
        <p:txBody>
          <a:bodyPr>
            <a:normAutofit/>
          </a:bodyPr>
          <a:lstStyle/>
          <a:p>
            <a:r>
              <a:rPr lang="en-US" b="1" dirty="0"/>
              <a:t>Successfully Implementing the MDB-IDFC Common Principles for Climate Finance </a:t>
            </a:r>
            <a:r>
              <a:rPr lang="en-US" b="1" dirty="0" smtClean="0"/>
              <a:t>Tracking</a:t>
            </a:r>
            <a:endParaRPr lang="fr-FR" sz="1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Experience from Supporting Institutions</a:t>
            </a:r>
            <a:endParaRPr lang="fr-FR" b="1" dirty="0" smtClean="0">
              <a:cs typeface="Arial" panose="020B0604020202020204" pitchFamily="34" charset="0"/>
            </a:endParaRPr>
          </a:p>
          <a:p>
            <a:r>
              <a:rPr lang="fr-FR" b="1" dirty="0" err="1" smtClean="0">
                <a:cs typeface="Arial" panose="020B0604020202020204" pitchFamily="34" charset="0"/>
              </a:rPr>
              <a:t>Webinar</a:t>
            </a:r>
            <a:r>
              <a:rPr lang="fr-FR" b="1" dirty="0" smtClean="0">
                <a:cs typeface="Arial" panose="020B0604020202020204" pitchFamily="34" charset="0"/>
              </a:rPr>
              <a:t> – March 28th 2019</a:t>
            </a:r>
            <a:endParaRPr lang="fr-FR" b="1" dirty="0">
              <a:cs typeface="Arial" panose="020B0604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723" y="943349"/>
            <a:ext cx="2702011" cy="499687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6292163" cy="365125"/>
          </a:xfrm>
        </p:spPr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74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52919" y="1531088"/>
            <a:ext cx="2947482" cy="2307265"/>
          </a:xfrm>
        </p:spPr>
        <p:txBody>
          <a:bodyPr anchor="t">
            <a:normAutofit/>
          </a:bodyPr>
          <a:lstStyle/>
          <a:p>
            <a:r>
              <a:rPr lang="en-US" sz="2800" dirty="0"/>
              <a:t>Case study: </a:t>
            </a:r>
            <a:br>
              <a:rPr lang="en-US" sz="2800" dirty="0"/>
            </a:br>
            <a:r>
              <a:rPr lang="en-US" sz="2800" dirty="0"/>
              <a:t>How is mitigation integrated into procedures and operations at CAF?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2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upo 25"/>
          <p:cNvGrpSpPr/>
          <p:nvPr/>
        </p:nvGrpSpPr>
        <p:grpSpPr>
          <a:xfrm>
            <a:off x="3441214" y="822602"/>
            <a:ext cx="6631507" cy="5205568"/>
            <a:chOff x="3441214" y="822602"/>
            <a:chExt cx="6631507" cy="5205568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1214" y="822602"/>
              <a:ext cx="6631507" cy="1452928"/>
            </a:xfrm>
            <a:prstGeom prst="rect">
              <a:avLst/>
            </a:prstGeom>
          </p:spPr>
        </p:pic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26972" y="2440076"/>
              <a:ext cx="6092182" cy="1013030"/>
            </a:xfrm>
            <a:prstGeom prst="rect">
              <a:avLst/>
            </a:prstGeom>
          </p:spPr>
        </p:pic>
        <p:sp>
          <p:nvSpPr>
            <p:cNvPr id="5" name="CaixaDeTexto 4"/>
            <p:cNvSpPr txBox="1"/>
            <p:nvPr/>
          </p:nvSpPr>
          <p:spPr>
            <a:xfrm>
              <a:off x="3538152" y="3453106"/>
              <a:ext cx="1883849" cy="2575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200"/>
                </a:spcAft>
              </a:pPr>
              <a:r>
                <a:rPr lang="en-CA" sz="1100" dirty="0"/>
                <a:t>Executive Vice President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Sustainable Development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Infrastructure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Private Sector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Country Programs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Risk Analysis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Finance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Knowledge Management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VP Administration</a:t>
              </a:r>
            </a:p>
            <a:p>
              <a:endParaRPr lang="en-CA" sz="1100" dirty="0"/>
            </a:p>
            <a:p>
              <a:pPr>
                <a:spcAft>
                  <a:spcPts val="200"/>
                </a:spcAft>
              </a:pPr>
              <a:r>
                <a:rPr lang="en-CA" sz="1100" dirty="0"/>
                <a:t>Secretary General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Legal Advisory</a:t>
              </a:r>
            </a:p>
            <a:p>
              <a:pPr>
                <a:spcAft>
                  <a:spcPts val="200"/>
                </a:spcAft>
              </a:pPr>
              <a:r>
                <a:rPr lang="en-CA" sz="1100" dirty="0"/>
                <a:t>General Audit</a:t>
              </a:r>
            </a:p>
          </p:txBody>
        </p:sp>
      </p:grpSp>
      <p:sp>
        <p:nvSpPr>
          <p:cNvPr id="18" name="CaixaDeTexto 17"/>
          <p:cNvSpPr txBox="1"/>
          <p:nvPr/>
        </p:nvSpPr>
        <p:spPr>
          <a:xfrm>
            <a:off x="5868750" y="3761942"/>
            <a:ext cx="33906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CA" sz="3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UNITS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8459" y="3525075"/>
            <a:ext cx="1843542" cy="834274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66845" y="4482632"/>
            <a:ext cx="1809322" cy="745778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>
          <a:xfrm>
            <a:off x="5860030" y="4311462"/>
            <a:ext cx="3408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CA" sz="235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Assessment Unit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5849645" y="4830682"/>
            <a:ext cx="3428887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CA" sz="2000" spc="1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CHANGE UNIT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66844" y="861314"/>
            <a:ext cx="2079843" cy="265162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58450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4" y="861314"/>
            <a:ext cx="2079843" cy="265162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52919" y="1531088"/>
            <a:ext cx="2947482" cy="2307265"/>
          </a:xfrm>
        </p:spPr>
        <p:txBody>
          <a:bodyPr anchor="t">
            <a:normAutofit/>
          </a:bodyPr>
          <a:lstStyle/>
          <a:p>
            <a:r>
              <a:rPr lang="en-US" sz="2800" dirty="0"/>
              <a:t>Case study: </a:t>
            </a:r>
            <a:br>
              <a:rPr lang="en-US" sz="2800" dirty="0"/>
            </a:br>
            <a:r>
              <a:rPr lang="en-US" sz="2800" dirty="0"/>
              <a:t>How is mitigation integrated into procedures and operations at CAF?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2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ixaDeTexto 13"/>
          <p:cNvSpPr txBox="1"/>
          <p:nvPr/>
        </p:nvSpPr>
        <p:spPr>
          <a:xfrm>
            <a:off x="3702642" y="3794933"/>
            <a:ext cx="693149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5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Challenges &amp; continual improvement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3702642" y="928918"/>
            <a:ext cx="6020340" cy="2516411"/>
            <a:chOff x="3591492" y="748485"/>
            <a:chExt cx="6020340" cy="2516411"/>
          </a:xfrm>
        </p:grpSpPr>
        <p:sp>
          <p:nvSpPr>
            <p:cNvPr id="10" name="CaixaDeTexto 9"/>
            <p:cNvSpPr txBox="1"/>
            <p:nvPr/>
          </p:nvSpPr>
          <p:spPr>
            <a:xfrm>
              <a:off x="3591492" y="748485"/>
              <a:ext cx="4797595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3500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</a:rPr>
                <a:t>Internal Procedures</a:t>
              </a: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3813793" y="1531088"/>
              <a:ext cx="5798039" cy="1733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196850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US" sz="2500" dirty="0">
                  <a:solidFill>
                    <a:schemeClr val="accent1">
                      <a:lumMod val="75000"/>
                    </a:schemeClr>
                  </a:solidFill>
                  <a:latin typeface="Arial Narrow" panose="020B0606020202030204" pitchFamily="34" charset="0"/>
                </a:rPr>
                <a:t>Manual for Credit Operations </a:t>
              </a:r>
              <a:r>
                <a:rPr lang="en-US" sz="2500" i="1" dirty="0">
                  <a:solidFill>
                    <a:schemeClr val="accent1">
                      <a:lumMod val="75000"/>
                    </a:schemeClr>
                  </a:solidFill>
                  <a:latin typeface="Arial Narrow" panose="020B0606020202030204" pitchFamily="34" charset="0"/>
                </a:rPr>
                <a:t>(rulebook)</a:t>
              </a:r>
            </a:p>
            <a:p>
              <a:pPr marL="285750" indent="-196850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US" sz="2500" dirty="0">
                  <a:solidFill>
                    <a:schemeClr val="accent1">
                      <a:lumMod val="75000"/>
                    </a:schemeClr>
                  </a:solidFill>
                  <a:latin typeface="Arial Narrow" panose="020B0606020202030204" pitchFamily="34" charset="0"/>
                </a:rPr>
                <a:t>Procedure for environmental and social assessment and monitoring of operations (PR/VPR 055-057)</a:t>
              </a:r>
            </a:p>
          </p:txBody>
        </p:sp>
      </p:grpSp>
      <p:sp>
        <p:nvSpPr>
          <p:cNvPr id="16" name="CaixaDeTexto 15"/>
          <p:cNvSpPr txBox="1"/>
          <p:nvPr/>
        </p:nvSpPr>
        <p:spPr>
          <a:xfrm>
            <a:off x="3982746" y="4458570"/>
            <a:ext cx="5798039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968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Interpretation</a:t>
            </a:r>
          </a:p>
          <a:p>
            <a:pPr marL="285750" indent="-1968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Share allocation</a:t>
            </a:r>
          </a:p>
          <a:p>
            <a:pPr marL="285750" indent="-1968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Periodic calibration</a:t>
            </a:r>
          </a:p>
        </p:txBody>
      </p:sp>
    </p:spTree>
    <p:extLst>
      <p:ext uri="{BB962C8B-B14F-4D97-AF65-F5344CB8AC3E}">
        <p14:creationId xmlns:p14="http://schemas.microsoft.com/office/powerpoint/2010/main" val="194348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52919" y="1531088"/>
            <a:ext cx="2947482" cy="2307265"/>
          </a:xfrm>
        </p:spPr>
        <p:txBody>
          <a:bodyPr anchor="t">
            <a:normAutofit/>
          </a:bodyPr>
          <a:lstStyle/>
          <a:p>
            <a:r>
              <a:rPr lang="en-US" sz="2800" dirty="0"/>
              <a:t>Case study: </a:t>
            </a:r>
            <a:br>
              <a:rPr lang="en-US" sz="2800" dirty="0"/>
            </a:br>
            <a:r>
              <a:rPr lang="en-US" sz="2800" dirty="0"/>
              <a:t>How is mitigation integrated into procedures and operations at CAF?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2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/>
          <p:cNvGrpSpPr/>
          <p:nvPr/>
        </p:nvGrpSpPr>
        <p:grpSpPr>
          <a:xfrm>
            <a:off x="3449171" y="861237"/>
            <a:ext cx="8352830" cy="5222366"/>
            <a:chOff x="3449171" y="861237"/>
            <a:chExt cx="8352830" cy="5222366"/>
          </a:xfrm>
        </p:grpSpPr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9171" y="1531088"/>
              <a:ext cx="8352830" cy="4552515"/>
            </a:xfrm>
            <a:prstGeom prst="rect">
              <a:avLst/>
            </a:prstGeom>
          </p:spPr>
        </p:pic>
        <p:sp>
          <p:nvSpPr>
            <p:cNvPr id="15" name="CaixaDeTexto 14"/>
            <p:cNvSpPr txBox="1"/>
            <p:nvPr/>
          </p:nvSpPr>
          <p:spPr>
            <a:xfrm>
              <a:off x="3538330" y="861237"/>
              <a:ext cx="35770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3000" b="1" dirty="0">
                  <a:solidFill>
                    <a:schemeClr val="accent1">
                      <a:lumMod val="50000"/>
                    </a:schemeClr>
                  </a:solidFill>
                  <a:latin typeface="Arial Narrow" panose="020B0606020202030204" pitchFamily="34" charset="0"/>
                </a:rPr>
                <a:t>Carbon Footprint Tool</a:t>
              </a:r>
            </a:p>
          </p:txBody>
        </p:sp>
      </p:grpSp>
      <p:pic>
        <p:nvPicPr>
          <p:cNvPr id="2050" name="Picture 2" descr="Resultado de imagem para agence franÃ§aise de dÃ©veloppemen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869" y="5354701"/>
            <a:ext cx="954047" cy="39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2801" y="861237"/>
            <a:ext cx="2087740" cy="266886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663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391" y="758432"/>
            <a:ext cx="8103379" cy="530000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52919" y="1531088"/>
            <a:ext cx="2947482" cy="2307265"/>
          </a:xfrm>
        </p:spPr>
        <p:txBody>
          <a:bodyPr anchor="t">
            <a:normAutofit/>
          </a:bodyPr>
          <a:lstStyle/>
          <a:p>
            <a:r>
              <a:rPr lang="en-US" sz="2800" dirty="0"/>
              <a:t>Case study: </a:t>
            </a:r>
            <a:br>
              <a:rPr lang="en-US" sz="2800" dirty="0"/>
            </a:br>
            <a:r>
              <a:rPr lang="en-US" sz="2800" dirty="0"/>
              <a:t>How is mitigation integrated into procedures and operations at CAF?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2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2801" y="863207"/>
            <a:ext cx="2094381" cy="266689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6" name="CaixaDeTexto 5"/>
          <p:cNvSpPr txBox="1"/>
          <p:nvPr/>
        </p:nvSpPr>
        <p:spPr>
          <a:xfrm>
            <a:off x="3447391" y="4376016"/>
            <a:ext cx="5162219" cy="1061829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Close collaboration with business units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Regular Exchange between Climate Change and E&amp;S Risks Units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Exchange with departments involved with mapping and reporting</a:t>
            </a:r>
          </a:p>
        </p:txBody>
      </p:sp>
    </p:spTree>
    <p:extLst>
      <p:ext uri="{BB962C8B-B14F-4D97-AF65-F5344CB8AC3E}">
        <p14:creationId xmlns:p14="http://schemas.microsoft.com/office/powerpoint/2010/main" val="368823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9" name="Titre 1"/>
          <p:cNvSpPr>
            <a:spLocks noGrp="1"/>
          </p:cNvSpPr>
          <p:nvPr>
            <p:ph type="title"/>
          </p:nvPr>
        </p:nvSpPr>
        <p:spPr>
          <a:xfrm>
            <a:off x="252919" y="1531088"/>
            <a:ext cx="2947482" cy="2307265"/>
          </a:xfrm>
        </p:spPr>
        <p:txBody>
          <a:bodyPr anchor="t">
            <a:normAutofit/>
          </a:bodyPr>
          <a:lstStyle/>
          <a:p>
            <a:r>
              <a:rPr lang="en-US" sz="2800" dirty="0"/>
              <a:t>Case study: </a:t>
            </a:r>
            <a:br>
              <a:rPr lang="en-US" sz="2800" dirty="0"/>
            </a:br>
            <a:r>
              <a:rPr lang="en-US" sz="2800" dirty="0"/>
              <a:t>How is mitigation integrated into procedures and operations at CAF?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2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6845" y="863207"/>
            <a:ext cx="2090476" cy="2667159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6397104" y="503453"/>
            <a:ext cx="3174471" cy="1666117"/>
            <a:chOff x="6582710" y="510264"/>
            <a:chExt cx="2594433" cy="1333175"/>
          </a:xfrm>
        </p:grpSpPr>
        <p:pic>
          <p:nvPicPr>
            <p:cNvPr id="3078" name="Picture 6" descr="Resultado de imagem para cities icon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800372" y="594593"/>
              <a:ext cx="1936444" cy="764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Resultado de imagem para footprint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>
                          <a14:foregroundMark x1="65335" y1="12939" x2="65335" y2="12939"/>
                          <a14:foregroundMark x1="51278" y1="11502" x2="51278" y2="11502"/>
                          <a14:foregroundMark x1="40735" y1="13099" x2="40735" y2="13099"/>
                          <a14:foregroundMark x1="34984" y1="17252" x2="34984" y2="17252"/>
                          <a14:foregroundMark x1="30511" y1="22204" x2="30511" y2="22204"/>
                        </a14:backgroundRemoval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25" r="25452"/>
            <a:stretch/>
          </p:blipFill>
          <p:spPr bwMode="auto">
            <a:xfrm rot="414412" flipH="1">
              <a:off x="8569930" y="510264"/>
              <a:ext cx="607213" cy="1246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aixaDeTexto 1"/>
            <p:cNvSpPr txBox="1"/>
            <p:nvPr/>
          </p:nvSpPr>
          <p:spPr>
            <a:xfrm>
              <a:off x="6582710" y="1375521"/>
              <a:ext cx="2024101" cy="467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CITIES FOOTPRINT PROGRAM </a:t>
              </a:r>
            </a:p>
          </p:txBody>
        </p:sp>
      </p:grpSp>
      <p:pic>
        <p:nvPicPr>
          <p:cNvPr id="3074" name="Picture 2" descr="Imagem relacionada"/>
          <p:cNvPicPr>
            <a:picLocks noChangeAspect="1" noChangeArrowheads="1"/>
          </p:cNvPicPr>
          <p:nvPr/>
        </p:nvPicPr>
        <p:blipFill rotWithShape="1"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  <a14:imgEffect>
                      <a14:artisticPlasticWrap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64" t="5396" r="25163" b="6419"/>
          <a:stretch/>
        </p:blipFill>
        <p:spPr bwMode="auto">
          <a:xfrm>
            <a:off x="3670171" y="863208"/>
            <a:ext cx="4598703" cy="525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4453079" y="2695464"/>
            <a:ext cx="12270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Quito</a:t>
            </a:r>
          </a:p>
          <a:p>
            <a:pPr algn="r"/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Galapagos</a:t>
            </a:r>
          </a:p>
          <a:p>
            <a:pPr algn="r"/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Guayaquil</a:t>
            </a:r>
          </a:p>
          <a:p>
            <a:pPr algn="r"/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Loja</a:t>
            </a:r>
          </a:p>
          <a:p>
            <a:pPr algn="r"/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Cuenca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4920795" y="3941959"/>
            <a:ext cx="7593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Lima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4379888" y="4448796"/>
            <a:ext cx="130024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500">
                <a:latin typeface="Arial Narrow" panose="020B0606020202030204" pitchFamily="34" charset="0"/>
              </a:defRPr>
            </a:lvl1pPr>
          </a:lstStyle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El Alto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La Paz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Cochabamba 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Santa Cruz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Tarija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8126538" y="3429149"/>
            <a:ext cx="10515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Fortaleza</a:t>
            </a:r>
          </a:p>
          <a:p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Recife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5979078" y="1773918"/>
            <a:ext cx="10515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Cali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7830598" y="4406696"/>
            <a:ext cx="42444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Cities</a:t>
            </a:r>
          </a:p>
          <a:p>
            <a:r>
              <a:rPr lang="en-CA" sz="30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MM</a:t>
            </a:r>
            <a:r>
              <a:rPr lang="en-CA" sz="30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CA" sz="2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target population</a:t>
            </a:r>
          </a:p>
          <a:p>
            <a:r>
              <a:rPr lang="en-CA" sz="30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MM</a:t>
            </a:r>
            <a:r>
              <a:rPr lang="en-CA" sz="30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CA" sz="25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tonnes CO</a:t>
            </a:r>
            <a:r>
              <a:rPr lang="en-CA" sz="2500" baseline="-250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2 </a:t>
            </a:r>
            <a:r>
              <a:rPr lang="en-CA" sz="20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potential</a:t>
            </a:r>
          </a:p>
          <a:p>
            <a:endParaRPr lang="en-CA" sz="30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7081275" y="4409673"/>
            <a:ext cx="861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30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14</a:t>
            </a:r>
          </a:p>
          <a:p>
            <a:pPr algn="r"/>
            <a:r>
              <a:rPr lang="en-CA" sz="30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24 </a:t>
            </a:r>
          </a:p>
          <a:p>
            <a:pPr algn="r"/>
            <a:r>
              <a:rPr lang="en-CA" sz="3000" b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144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8922212" y="5810553"/>
            <a:ext cx="26164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00" u="sng" dirty="0">
                <a:solidFill>
                  <a:srgbClr val="0432FF"/>
                </a:solidFill>
                <a:latin typeface="Arial Narrow" panose="020B0606020202030204" pitchFamily="34" charset="0"/>
              </a:rPr>
              <a:t>http://www.huelladeciudades.com/</a:t>
            </a:r>
          </a:p>
        </p:txBody>
      </p:sp>
    </p:spTree>
    <p:extLst>
      <p:ext uri="{BB962C8B-B14F-4D97-AF65-F5344CB8AC3E}">
        <p14:creationId xmlns:p14="http://schemas.microsoft.com/office/powerpoint/2010/main" val="558141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6181791-C464-44B4-B1E3-5033326E2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2999"/>
            <a:ext cx="2834640" cy="4009103"/>
          </a:xfrm>
        </p:spPr>
        <p:txBody>
          <a:bodyPr>
            <a:normAutofit fontScale="90000"/>
          </a:bodyPr>
          <a:lstStyle/>
          <a:p>
            <a:r>
              <a:rPr lang="en-US" dirty="0"/>
              <a:t>How are climate change mitigation analysis and actions integrated to procedures and operations at IDB?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99B0602-801C-40EC-B07B-725EB14535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868362"/>
            <a:ext cx="5668779" cy="51212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53B9B-7CC7-43CB-AA8F-52776DCDB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28/03/2019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3C7F1B-5193-45B7-B3E9-6F16B376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EAF4E-2F1F-4BD4-B692-CBB6175CA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15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28B167-ADC0-4C5C-A195-A94CAB2FB8BD}"/>
              </a:ext>
            </a:extLst>
          </p:cNvPr>
          <p:cNvSpPr txBox="1"/>
          <p:nvPr/>
        </p:nvSpPr>
        <p:spPr>
          <a:xfrm>
            <a:off x="3608439" y="786581"/>
            <a:ext cx="2222090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IDB-VP SECTORS &amp; KNOWLEDGE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CC &amp; Sustainability work is cross-sectoral</a:t>
            </a:r>
          </a:p>
          <a:p>
            <a:pPr algn="ctr"/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Social Development Institutions/Governance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CC and Sustainability Infrastructure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Integration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independent ESG Unit</a:t>
            </a:r>
          </a:p>
          <a:p>
            <a:pPr algn="ctr"/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CC </a:t>
            </a:r>
            <a:r>
              <a:rPr lang="en-US" sz="1400" dirty="0" err="1">
                <a:solidFill>
                  <a:schemeClr val="bg1"/>
                </a:solidFill>
              </a:rPr>
              <a:t>Div</a:t>
            </a:r>
            <a:r>
              <a:rPr lang="en-US" sz="1400" dirty="0">
                <a:solidFill>
                  <a:schemeClr val="bg1"/>
                </a:solidFill>
              </a:rPr>
              <a:t> leads on 30% target, mainstreaming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D9708AE-5B80-43BF-A972-5D92A5A03B2E}"/>
              </a:ext>
            </a:extLst>
          </p:cNvPr>
          <p:cNvSpPr/>
          <p:nvPr/>
        </p:nvSpPr>
        <p:spPr>
          <a:xfrm flipH="1">
            <a:off x="5732207" y="2340852"/>
            <a:ext cx="363793" cy="2654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700F0-913B-4A01-87DC-D5AB29249EEE}"/>
              </a:ext>
            </a:extLst>
          </p:cNvPr>
          <p:cNvSpPr txBox="1"/>
          <p:nvPr/>
        </p:nvSpPr>
        <p:spPr>
          <a:xfrm>
            <a:off x="3608439" y="4005541"/>
            <a:ext cx="2222090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IDBINVEST</a:t>
            </a:r>
          </a:p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Advisory Services</a:t>
            </a:r>
          </a:p>
          <a:p>
            <a:pPr lvl="0" algn="ctr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CC &amp; Sustainability work is cross-sectoral</a:t>
            </a:r>
          </a:p>
          <a:p>
            <a:pPr lvl="0" algn="ctr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Infrastructure</a:t>
            </a:r>
          </a:p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Financial Services</a:t>
            </a:r>
          </a:p>
          <a:p>
            <a:pPr lvl="0" algn="ctr">
              <a:defRPr/>
            </a:pPr>
            <a:r>
              <a:rPr lang="en-US" sz="1400" dirty="0">
                <a:solidFill>
                  <a:schemeClr val="bg1"/>
                </a:solidFill>
              </a:rPr>
              <a:t>Industry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C6C244-1B0C-47E2-81B9-48221FE4E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1" y="812800"/>
            <a:ext cx="3280422" cy="64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44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are climate change mitigation analysis and actions integrated to procedures and operations at IDB?</a:t>
            </a:r>
            <a:endParaRPr lang="fr-FR" sz="2000" dirty="0">
              <a:cs typeface="Arial" panose="020B060402020202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10" name="Group 38">
            <a:extLst>
              <a:ext uri="{FF2B5EF4-FFF2-40B4-BE49-F238E27FC236}">
                <a16:creationId xmlns:a16="http://schemas.microsoft.com/office/drawing/2014/main" id="{4D39EB6B-272A-49DB-AB82-DAA991810F4C}"/>
              </a:ext>
            </a:extLst>
          </p:cNvPr>
          <p:cNvGrpSpPr>
            <a:grpSpLocks/>
          </p:cNvGrpSpPr>
          <p:nvPr/>
        </p:nvGrpSpPr>
        <p:grpSpPr bwMode="auto">
          <a:xfrm>
            <a:off x="3849175" y="866274"/>
            <a:ext cx="7753091" cy="5226907"/>
            <a:chOff x="1018265" y="1784896"/>
            <a:chExt cx="7739034" cy="314803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C17C4A-6DB2-448C-8B31-FDF4DA0B3EE9}"/>
                </a:ext>
              </a:extLst>
            </p:cNvPr>
            <p:cNvSpPr/>
            <p:nvPr/>
          </p:nvSpPr>
          <p:spPr>
            <a:xfrm>
              <a:off x="1018265" y="1784898"/>
              <a:ext cx="1808274" cy="702892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Dialogue, </a:t>
              </a:r>
              <a:r>
                <a:rPr lang="en-US" kern="0" dirty="0">
                  <a:solidFill>
                    <a:srgbClr val="FFFFFF"/>
                  </a:solidFill>
                  <a:latin typeface="Arial"/>
                </a:rPr>
                <a:t>Strategy with Country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06D2033-8952-44CB-9859-C75BB4325F0B}"/>
                </a:ext>
              </a:extLst>
            </p:cNvPr>
            <p:cNvSpPr/>
            <p:nvPr/>
          </p:nvSpPr>
          <p:spPr>
            <a:xfrm>
              <a:off x="1038322" y="2613816"/>
              <a:ext cx="1808274" cy="2309029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Arial"/>
                </a:rPr>
                <a:t>Finance Ministry with IDB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Country Rep, Economists, Sector Divisions, with country-specific advisory and inputs from CC Team on NDCs, low-carbon pathways, (ibid, vulnerability reduction priorities)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3BF6EE-13B3-46DC-ABE7-E78102499676}"/>
                </a:ext>
              </a:extLst>
            </p:cNvPr>
            <p:cNvSpPr/>
            <p:nvPr/>
          </p:nvSpPr>
          <p:spPr>
            <a:xfrm>
              <a:off x="2981296" y="1784898"/>
              <a:ext cx="1808274" cy="702892"/>
            </a:xfrm>
            <a:prstGeom prst="rect">
              <a:avLst/>
            </a:prstGeom>
            <a:solidFill>
              <a:srgbClr val="809D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E72790E-5DA9-4871-9900-256B49D97058}"/>
                </a:ext>
              </a:extLst>
            </p:cNvPr>
            <p:cNvSpPr/>
            <p:nvPr/>
          </p:nvSpPr>
          <p:spPr>
            <a:xfrm>
              <a:off x="2981296" y="2613816"/>
              <a:ext cx="1808274" cy="2319115"/>
            </a:xfrm>
            <a:prstGeom prst="rect">
              <a:avLst/>
            </a:prstGeom>
            <a:solidFill>
              <a:srgbClr val="809D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B0A579A-4055-46F3-93B6-551D02A07C54}"/>
                </a:ext>
              </a:extLst>
            </p:cNvPr>
            <p:cNvSpPr/>
            <p:nvPr/>
          </p:nvSpPr>
          <p:spPr>
            <a:xfrm>
              <a:off x="4915756" y="1784897"/>
              <a:ext cx="1807084" cy="702892"/>
            </a:xfrm>
            <a:prstGeom prst="rect">
              <a:avLst/>
            </a:prstGeom>
            <a:solidFill>
              <a:srgbClr val="00833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0592B07-7632-49BD-AEA0-1820A3466673}"/>
                </a:ext>
              </a:extLst>
            </p:cNvPr>
            <p:cNvSpPr/>
            <p:nvPr/>
          </p:nvSpPr>
          <p:spPr>
            <a:xfrm>
              <a:off x="4956051" y="2613816"/>
              <a:ext cx="1807084" cy="2309029"/>
            </a:xfrm>
            <a:prstGeom prst="rect">
              <a:avLst/>
            </a:prstGeom>
            <a:solidFill>
              <a:srgbClr val="00833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9744B95-690D-422F-86E0-021EF1097ED7}"/>
                </a:ext>
              </a:extLst>
            </p:cNvPr>
            <p:cNvSpPr/>
            <p:nvPr/>
          </p:nvSpPr>
          <p:spPr>
            <a:xfrm>
              <a:off x="6835932" y="1784896"/>
              <a:ext cx="1808274" cy="702892"/>
            </a:xfrm>
            <a:prstGeom prst="rect">
              <a:avLst/>
            </a:prstGeom>
            <a:solidFill>
              <a:srgbClr val="004A8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5C7A9F8-48AC-472D-B876-23D884AE30AE}"/>
                </a:ext>
              </a:extLst>
            </p:cNvPr>
            <p:cNvSpPr/>
            <p:nvPr/>
          </p:nvSpPr>
          <p:spPr>
            <a:xfrm>
              <a:off x="6929616" y="2613815"/>
              <a:ext cx="1808274" cy="2300620"/>
            </a:xfrm>
            <a:prstGeom prst="rect">
              <a:avLst/>
            </a:prstGeom>
            <a:solidFill>
              <a:srgbClr val="004A87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TextBox 24">
              <a:extLst>
                <a:ext uri="{FF2B5EF4-FFF2-40B4-BE49-F238E27FC236}">
                  <a16:creationId xmlns:a16="http://schemas.microsoft.com/office/drawing/2014/main" id="{FDC0B340-4CA8-48EE-B031-4DBD4219B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7868" y="1871053"/>
              <a:ext cx="1796368" cy="222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 eaLnBrk="0" hangingPunct="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lr>
                  <a:srgbClr val="FAB428"/>
                </a:buClr>
                <a:buSzPct val="7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800" kern="0" dirty="0">
                  <a:solidFill>
                    <a:srgbClr val="FFFFFF"/>
                  </a:solidFill>
                  <a:latin typeface="Arial"/>
                </a:rPr>
                <a:t>Programming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3C9960-7972-4564-8521-BCAE5A679C2C}"/>
                </a:ext>
              </a:extLst>
            </p:cNvPr>
            <p:cNvSpPr txBox="1"/>
            <p:nvPr/>
          </p:nvSpPr>
          <p:spPr>
            <a:xfrm>
              <a:off x="4956051" y="1886191"/>
              <a:ext cx="1894599" cy="5560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FFFFFF"/>
                  </a:solidFill>
                  <a:latin typeface="Arial"/>
                </a:rPr>
                <a:t>Project Design, Review, Approval</a:t>
              </a:r>
              <a:endParaRPr kumimoji="0" lang="en-US" sz="700" b="0" i="0" u="none" strike="noStrike" kern="0" cap="none" spc="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otham Bold" pitchFamily="50" charset="0"/>
                <a:cs typeface="Gotham Bold" pitchFamily="50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A6CA84-31DC-4404-AFEB-8F8C4AECC2F0}"/>
                </a:ext>
              </a:extLst>
            </p:cNvPr>
            <p:cNvSpPr txBox="1"/>
            <p:nvPr/>
          </p:nvSpPr>
          <p:spPr>
            <a:xfrm>
              <a:off x="6853286" y="1784896"/>
              <a:ext cx="1904013" cy="7229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FFFFFF"/>
                  </a:solidFill>
                  <a:latin typeface="Arial"/>
                </a:rPr>
                <a:t>Project Execution, Appraisal, Feedback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AD92D8E-17AF-43DD-9793-2546A795247F}"/>
                </a:ext>
              </a:extLst>
            </p:cNvPr>
            <p:cNvSpPr txBox="1"/>
            <p:nvPr/>
          </p:nvSpPr>
          <p:spPr>
            <a:xfrm>
              <a:off x="3078840" y="2607861"/>
              <a:ext cx="1662187" cy="2131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Arial"/>
                </a:rPr>
                <a:t>CC Team identifies CC opportunities jointly with sector divisions  as early as possible during pipeline development –scanning exercise. CC team’s specific advisory is determined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E22141E-FF36-47D2-91CF-75E592516146}"/>
                </a:ext>
              </a:extLst>
            </p:cNvPr>
            <p:cNvSpPr txBox="1"/>
            <p:nvPr/>
          </p:nvSpPr>
          <p:spPr>
            <a:xfrm>
              <a:off x="4995516" y="2594266"/>
              <a:ext cx="1814226" cy="22800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Arial"/>
                </a:rPr>
                <a:t>CC-specific analysis integrated; explicit language,  cc annexes; GHG accounting on projects with expected mitigation impact, CF tracking on all ops as engagement and advisory, (also, CRAs as part of DRM ops policy)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2BA794-7C9B-442B-ADDB-86E01277B264}"/>
                </a:ext>
              </a:extLst>
            </p:cNvPr>
            <p:cNvSpPr txBox="1"/>
            <p:nvPr/>
          </p:nvSpPr>
          <p:spPr>
            <a:xfrm>
              <a:off x="6870113" y="2684821"/>
              <a:ext cx="1814226" cy="21317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kern="0" dirty="0">
                  <a:solidFill>
                    <a:srgbClr val="FFFFFF"/>
                  </a:solidFill>
                  <a:latin typeface="Arial"/>
                </a:rPr>
                <a:t>In progress, based on practice over last few years of CC specialists  as team members; developing CC-related results reporting processes in context of MDB joint efforts on Alignment to Paris Agreement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361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Case: How are climate change mitigation analysis and actions integrated to procedures and operations at IDB?</a:t>
            </a:r>
            <a:endParaRPr lang="fr-FR" sz="20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54641" y="1000320"/>
            <a:ext cx="7940673" cy="5120640"/>
          </a:xfrm>
        </p:spPr>
        <p:txBody>
          <a:bodyPr anchor="t">
            <a:noAutofit/>
          </a:bodyPr>
          <a:lstStyle/>
          <a:p>
            <a:pPr marL="0" lvl="0" indent="0">
              <a:buNone/>
            </a:pPr>
            <a:r>
              <a:rPr lang="fr-FR" sz="1800" b="1" dirty="0"/>
              <a:t>Example: </a:t>
            </a:r>
            <a:r>
              <a:rPr lang="en-US" sz="1800" b="1" dirty="0"/>
              <a:t>Water and Sanitation Program for Urban and Suburban Centers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Approved Budget: US$200 million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Mitigation Finance: 29.97%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Activities financed: Treatment of wastewater including wastewater collection networks [only if net GHG emissions reductions can be demonstrated]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CC team advises sector specialists/project team to demonstrate GHG reduction &amp; make explicit reference in loan docs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502920" lvl="1" indent="0">
              <a:buNone/>
            </a:pPr>
            <a:endParaRPr lang="fr-FR" sz="16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9672F8D-D8A4-415E-A66C-097C564345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7" b="3959"/>
          <a:stretch/>
        </p:blipFill>
        <p:spPr bwMode="auto">
          <a:xfrm>
            <a:off x="4250013" y="3293626"/>
            <a:ext cx="6449620" cy="253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490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/>
              <a:t/>
            </a:r>
            <a:br>
              <a:rPr lang="en-US" sz="5400" b="1" i="1" dirty="0"/>
            </a:br>
            <a:r>
              <a:rPr lang="en-US" sz="5400" b="1" dirty="0" smtClean="0"/>
              <a:t>Questions?</a:t>
            </a:r>
            <a:endParaRPr lang="fr-FR" sz="5400" i="1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7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Adaptation</a:t>
            </a:r>
            <a:endParaRPr lang="fr-FR" sz="54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19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>
                <a:latin typeface="Bell MT" panose="02020503060305020303" pitchFamily="18" charset="0"/>
                <a:cs typeface="Arial" panose="020B0604020202020204" pitchFamily="34" charset="0"/>
              </a:rPr>
              <a:t>Webinar</a:t>
            </a:r>
            <a:r>
              <a:rPr lang="fr-FR" dirty="0">
                <a:latin typeface="Bell MT" panose="02020503060305020303" pitchFamily="18" charset="0"/>
                <a:cs typeface="Arial" panose="020B0604020202020204" pitchFamily="34" charset="0"/>
              </a:rPr>
              <a:t> Agenda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869268" y="864108"/>
            <a:ext cx="7315200" cy="5120640"/>
          </a:xfrm>
        </p:spPr>
        <p:txBody>
          <a:bodyPr>
            <a:noAutofit/>
          </a:bodyPr>
          <a:lstStyle/>
          <a:p>
            <a:pPr lvl="0"/>
            <a:r>
              <a:rPr lang="en-US" dirty="0">
                <a:latin typeface="Calibri" panose="020F0502020204030204" pitchFamily="34" charset="0"/>
              </a:rPr>
              <a:t>Introduction </a:t>
            </a:r>
            <a:r>
              <a:rPr lang="en-US" i="1" dirty="0">
                <a:latin typeface="Calibri" panose="020F0502020204030204" pitchFamily="34" charset="0"/>
              </a:rPr>
              <a:t>(5 minutes)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dirty="0">
                <a:latin typeface="Calibri" panose="020F0502020204030204" pitchFamily="34" charset="0"/>
              </a:rPr>
              <a:t>Mitigation </a:t>
            </a:r>
            <a:endParaRPr lang="en-US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Brief </a:t>
            </a:r>
            <a:r>
              <a:rPr lang="en-US" dirty="0">
                <a:latin typeface="Calibri" panose="020F0502020204030204" pitchFamily="34" charset="0"/>
              </a:rPr>
              <a:t>presentation of </a:t>
            </a:r>
            <a:r>
              <a:rPr lang="en-US" u="sng" dirty="0">
                <a:latin typeface="Calibri" panose="020F0502020204030204" pitchFamily="34" charset="0"/>
                <a:hlinkClick r:id="rId3"/>
              </a:rPr>
              <a:t>MDBs-IDFC Common Principles for Climate Change Mitigation Tracking</a:t>
            </a:r>
            <a:r>
              <a:rPr lang="en-US" dirty="0">
                <a:latin typeface="Calibri" panose="020F0502020204030204" pitchFamily="34" charset="0"/>
              </a:rPr>
              <a:t> – CAF/IDB </a:t>
            </a:r>
            <a:r>
              <a:rPr lang="en-US" i="1" dirty="0" smtClean="0">
                <a:latin typeface="Calibri" panose="020F0502020204030204" pitchFamily="34" charset="0"/>
              </a:rPr>
              <a:t>(</a:t>
            </a:r>
            <a:r>
              <a:rPr lang="en-US" i="1" dirty="0">
                <a:latin typeface="Calibri" panose="020F0502020204030204" pitchFamily="34" charset="0"/>
              </a:rPr>
              <a:t>5 minutes)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</a:rPr>
              <a:t>Case </a:t>
            </a:r>
            <a:r>
              <a:rPr lang="en-US" dirty="0" smtClean="0">
                <a:latin typeface="Calibri" panose="020F0502020204030204" pitchFamily="34" charset="0"/>
              </a:rPr>
              <a:t>studies: How is </a:t>
            </a:r>
            <a:r>
              <a:rPr lang="en-US" dirty="0">
                <a:latin typeface="Calibri" panose="020F0502020204030204" pitchFamily="34" charset="0"/>
              </a:rPr>
              <a:t>mitigation </a:t>
            </a:r>
            <a:r>
              <a:rPr lang="en-US" dirty="0" smtClean="0">
                <a:latin typeface="Calibri" panose="020F0502020204030204" pitchFamily="34" charset="0"/>
              </a:rPr>
              <a:t>integrated </a:t>
            </a:r>
            <a:r>
              <a:rPr lang="en-US" dirty="0">
                <a:latin typeface="Calibri" panose="020F0502020204030204" pitchFamily="34" charset="0"/>
              </a:rPr>
              <a:t>into procedures and operations at CAF and IDB </a:t>
            </a:r>
            <a:r>
              <a:rPr lang="en-US" i="1" dirty="0">
                <a:latin typeface="Calibri" panose="020F0502020204030204" pitchFamily="34" charset="0"/>
              </a:rPr>
              <a:t>(10 minutes)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</a:rPr>
              <a:t>Questions from participants </a:t>
            </a:r>
            <a:r>
              <a:rPr lang="en-US" i="1" dirty="0">
                <a:latin typeface="Calibri" panose="020F0502020204030204" pitchFamily="34" charset="0"/>
              </a:rPr>
              <a:t>(10 minutes)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dirty="0">
                <a:latin typeface="Calibri" panose="020F0502020204030204" pitchFamily="34" charset="0"/>
              </a:rPr>
              <a:t>Adaptation </a:t>
            </a:r>
            <a:endParaRPr lang="en-US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Presentation </a:t>
            </a:r>
            <a:r>
              <a:rPr lang="en-US" dirty="0">
                <a:latin typeface="Calibri" panose="020F0502020204030204" pitchFamily="34" charset="0"/>
              </a:rPr>
              <a:t>of </a:t>
            </a:r>
            <a:r>
              <a:rPr lang="en-US" u="sng" dirty="0">
                <a:latin typeface="Calibri" panose="020F0502020204030204" pitchFamily="34" charset="0"/>
                <a:hlinkClick r:id="rId4"/>
              </a:rPr>
              <a:t>MDBs-IDFC Common Principles for Climate Change Adaptation Tracking</a:t>
            </a:r>
            <a:r>
              <a:rPr lang="en-US" dirty="0">
                <a:latin typeface="Calibri" panose="020F0502020204030204" pitchFamily="34" charset="0"/>
              </a:rPr>
              <a:t> – </a:t>
            </a:r>
            <a:r>
              <a:rPr lang="en-US" dirty="0" smtClean="0">
                <a:latin typeface="Calibri" panose="020F0502020204030204" pitchFamily="34" charset="0"/>
              </a:rPr>
              <a:t>AFD </a:t>
            </a:r>
            <a:r>
              <a:rPr lang="en-US" i="1" dirty="0" smtClean="0">
                <a:latin typeface="Calibri" panose="020F0502020204030204" pitchFamily="34" charset="0"/>
              </a:rPr>
              <a:t>(</a:t>
            </a:r>
            <a:r>
              <a:rPr lang="en-US" i="1" dirty="0">
                <a:latin typeface="Calibri" panose="020F0502020204030204" pitchFamily="34" charset="0"/>
              </a:rPr>
              <a:t>5 minutes) </a:t>
            </a:r>
            <a:endParaRPr lang="fr-FR" dirty="0">
              <a:latin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</a:rPr>
              <a:t>Case </a:t>
            </a:r>
            <a:r>
              <a:rPr lang="en-US" dirty="0" smtClean="0">
                <a:latin typeface="Calibri" panose="020F0502020204030204" pitchFamily="34" charset="0"/>
              </a:rPr>
              <a:t>studies: </a:t>
            </a:r>
            <a:r>
              <a:rPr lang="en-US" dirty="0">
                <a:latin typeface="Calibri" panose="020F0502020204030204" pitchFamily="34" charset="0"/>
              </a:rPr>
              <a:t>How </a:t>
            </a:r>
            <a:r>
              <a:rPr lang="en-US" dirty="0" smtClean="0">
                <a:latin typeface="Calibri" panose="020F0502020204030204" pitchFamily="34" charset="0"/>
              </a:rPr>
              <a:t>is adaptation integrated </a:t>
            </a:r>
            <a:r>
              <a:rPr lang="en-US" dirty="0">
                <a:latin typeface="Calibri" panose="020F0502020204030204" pitchFamily="34" charset="0"/>
              </a:rPr>
              <a:t>into procedures and operations at the AFD </a:t>
            </a:r>
            <a:r>
              <a:rPr lang="en-US" i="1" dirty="0" smtClean="0">
                <a:latin typeface="Calibri" panose="020F0502020204030204" pitchFamily="34" charset="0"/>
              </a:rPr>
              <a:t>(5 </a:t>
            </a:r>
            <a:r>
              <a:rPr lang="en-US" i="1" dirty="0">
                <a:latin typeface="Calibri" panose="020F0502020204030204" pitchFamily="34" charset="0"/>
              </a:rPr>
              <a:t>minutes)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</a:rPr>
              <a:t>Questions from participants </a:t>
            </a:r>
            <a:r>
              <a:rPr lang="en-US" i="1" dirty="0">
                <a:latin typeface="Calibri" panose="020F0502020204030204" pitchFamily="34" charset="0"/>
              </a:rPr>
              <a:t>(</a:t>
            </a:r>
            <a:r>
              <a:rPr lang="en-US" i="1" dirty="0" smtClean="0">
                <a:latin typeface="Calibri" panose="020F0502020204030204" pitchFamily="34" charset="0"/>
              </a:rPr>
              <a:t>15 </a:t>
            </a:r>
            <a:r>
              <a:rPr lang="en-US" i="1" dirty="0">
                <a:latin typeface="Calibri" panose="020F0502020204030204" pitchFamily="34" charset="0"/>
              </a:rPr>
              <a:t>minutes)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dirty="0">
                <a:latin typeface="Calibri" panose="020F0502020204030204" pitchFamily="34" charset="0"/>
              </a:rPr>
              <a:t>Wrap-Up and Final questions </a:t>
            </a:r>
            <a:r>
              <a:rPr lang="en-US" i="1" dirty="0">
                <a:latin typeface="Calibri" panose="020F0502020204030204" pitchFamily="34" charset="0"/>
              </a:rPr>
              <a:t>(5 minutes)</a:t>
            </a:r>
            <a:endParaRPr lang="fr-FR" dirty="0">
              <a:latin typeface="Calibri" panose="020F050202020403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9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are we talking about? </a:t>
            </a:r>
            <a:endParaRPr lang="fr-FR" sz="20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endParaRPr lang="fr-FR" dirty="0" smtClean="0"/>
          </a:p>
          <a:p>
            <a:pPr lvl="0"/>
            <a:endParaRPr lang="fr-FR" dirty="0"/>
          </a:p>
          <a:p>
            <a:pPr lvl="0"/>
            <a:endParaRPr lang="fr-FR" dirty="0" smtClean="0"/>
          </a:p>
          <a:p>
            <a:pPr lvl="0"/>
            <a:endParaRPr lang="fr-FR" dirty="0"/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endParaRPr lang="fr-FR" sz="1800" b="1" dirty="0" smtClean="0">
              <a:solidFill>
                <a:srgbClr val="250E62"/>
              </a:solidFill>
              <a:latin typeface="Century Gothic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endParaRPr lang="fr-FR" sz="1800" b="1" dirty="0">
              <a:solidFill>
                <a:srgbClr val="250E62"/>
              </a:solidFill>
              <a:latin typeface="Century Gothic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endParaRPr lang="fr-FR" sz="1800" b="1" dirty="0" smtClean="0">
              <a:solidFill>
                <a:srgbClr val="250E62"/>
              </a:solidFill>
              <a:latin typeface="Century Gothic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endParaRPr lang="fr-FR" sz="1800" b="1" dirty="0" smtClean="0">
              <a:solidFill>
                <a:srgbClr val="250E62"/>
              </a:solidFill>
              <a:latin typeface="Century Gothic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endParaRPr lang="fr-FR" sz="1800" b="1" dirty="0" smtClean="0">
              <a:solidFill>
                <a:srgbClr val="250E62"/>
              </a:solidFill>
              <a:latin typeface="Century Gothic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buClrTx/>
              <a:buSzPct val="100000"/>
              <a:buBlip>
                <a:blip r:embed="rId3"/>
              </a:buBlip>
            </a:pPr>
            <a:r>
              <a:rPr lang="fr-FR" sz="1800" b="1" dirty="0" smtClean="0">
                <a:solidFill>
                  <a:srgbClr val="250E62"/>
                </a:solidFill>
                <a:latin typeface="Century Gothic"/>
              </a:rPr>
              <a:t>Adaptation </a:t>
            </a:r>
            <a:r>
              <a:rPr lang="fr-FR" sz="1800" b="1" dirty="0">
                <a:solidFill>
                  <a:srgbClr val="250E62"/>
                </a:solidFill>
                <a:latin typeface="Century Gothic"/>
                <a:sym typeface="Symbol"/>
              </a:rPr>
              <a:t>  </a:t>
            </a:r>
            <a:r>
              <a:rPr lang="fr-FR" sz="1800" b="1" dirty="0" err="1">
                <a:solidFill>
                  <a:srgbClr val="250E62"/>
                </a:solidFill>
                <a:latin typeface="Century Gothic"/>
                <a:sym typeface="Symbol"/>
              </a:rPr>
              <a:t>reducing</a:t>
            </a:r>
            <a:r>
              <a:rPr lang="fr-FR" sz="1800" b="1" dirty="0">
                <a:solidFill>
                  <a:srgbClr val="250E62"/>
                </a:solidFill>
                <a:latin typeface="Century Gothic"/>
                <a:sym typeface="Symbol"/>
              </a:rPr>
              <a:t> </a:t>
            </a:r>
            <a:r>
              <a:rPr lang="fr-FR" sz="1800" b="1" dirty="0" err="1" smtClean="0">
                <a:solidFill>
                  <a:srgbClr val="250E62"/>
                </a:solidFill>
                <a:latin typeface="Century Gothic"/>
                <a:sym typeface="Symbol"/>
              </a:rPr>
              <a:t>vulnerabilities</a:t>
            </a:r>
            <a:r>
              <a:rPr lang="fr-FR" sz="1800" b="1" dirty="0" smtClean="0">
                <a:solidFill>
                  <a:srgbClr val="250E62"/>
                </a:solidFill>
                <a:latin typeface="Century Gothic"/>
                <a:sym typeface="Symbol"/>
              </a:rPr>
              <a:t> </a:t>
            </a:r>
            <a:r>
              <a:rPr lang="fr-FR" sz="1800" dirty="0" smtClean="0">
                <a:solidFill>
                  <a:srgbClr val="250E62"/>
                </a:solidFill>
                <a:latin typeface="Century Gothic"/>
                <a:sym typeface="Symbol"/>
              </a:rPr>
              <a:t>(or </a:t>
            </a:r>
            <a:r>
              <a:rPr lang="fr-FR" sz="1800" dirty="0" err="1" smtClean="0">
                <a:solidFill>
                  <a:srgbClr val="250E62"/>
                </a:solidFill>
                <a:latin typeface="Century Gothic"/>
                <a:sym typeface="Symbol"/>
              </a:rPr>
              <a:t>harnessing</a:t>
            </a:r>
            <a:r>
              <a:rPr lang="fr-FR" sz="1800" dirty="0" smtClean="0">
                <a:solidFill>
                  <a:srgbClr val="250E62"/>
                </a:solidFill>
                <a:latin typeface="Century Gothic"/>
                <a:sym typeface="Symbol"/>
              </a:rPr>
              <a:t> </a:t>
            </a:r>
            <a:r>
              <a:rPr lang="fr-FR" sz="1800" dirty="0" err="1" smtClean="0">
                <a:solidFill>
                  <a:srgbClr val="250E62"/>
                </a:solidFill>
                <a:latin typeface="Century Gothic"/>
                <a:sym typeface="Symbol"/>
              </a:rPr>
              <a:t>opportunities</a:t>
            </a:r>
            <a:r>
              <a:rPr lang="fr-FR" sz="1800" dirty="0" smtClean="0">
                <a:solidFill>
                  <a:srgbClr val="250E62"/>
                </a:solidFill>
                <a:latin typeface="Century Gothic"/>
                <a:sym typeface="Symbol"/>
              </a:rPr>
              <a:t>)</a:t>
            </a:r>
            <a:r>
              <a:rPr lang="fr-FR" sz="1800" b="1" dirty="0" smtClean="0">
                <a:solidFill>
                  <a:srgbClr val="250E62"/>
                </a:solidFill>
                <a:latin typeface="Century Gothic"/>
                <a:sym typeface="Symbol"/>
              </a:rPr>
              <a:t> to </a:t>
            </a:r>
            <a:r>
              <a:rPr lang="fr-FR" sz="1800" b="1" dirty="0" err="1" smtClean="0">
                <a:solidFill>
                  <a:srgbClr val="250E62"/>
                </a:solidFill>
                <a:latin typeface="Century Gothic"/>
                <a:sym typeface="Symbol"/>
              </a:rPr>
              <a:t>current</a:t>
            </a:r>
            <a:r>
              <a:rPr lang="fr-FR" sz="1800" b="1" dirty="0" smtClean="0">
                <a:solidFill>
                  <a:srgbClr val="250E62"/>
                </a:solidFill>
                <a:latin typeface="Century Gothic"/>
                <a:sym typeface="Symbol"/>
              </a:rPr>
              <a:t> AND future CC (from IPCC).</a:t>
            </a:r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70" y="1194567"/>
            <a:ext cx="5581189" cy="25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5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Presentation of </a:t>
            </a:r>
            <a:r>
              <a:rPr lang="en-US" sz="2800" u="sng" dirty="0">
                <a:hlinkClick r:id="rId3"/>
              </a:rPr>
              <a:t>MDBs-IDFC Common Principles for Climate Change Adaptation Tracking</a:t>
            </a:r>
            <a:endParaRPr lang="fr-FR" sz="20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fr-FR" dirty="0" smtClean="0"/>
              <a:t>Adaptation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highly</a:t>
            </a:r>
            <a:r>
              <a:rPr lang="fr-FR" dirty="0" smtClean="0"/>
              <a:t> </a:t>
            </a:r>
            <a:r>
              <a:rPr lang="fr-FR" b="1" dirty="0" err="1" smtClean="0"/>
              <a:t>context</a:t>
            </a:r>
            <a:r>
              <a:rPr lang="fr-FR" b="1" dirty="0" smtClean="0"/>
              <a:t> </a:t>
            </a:r>
            <a:r>
              <a:rPr lang="fr-FR" b="1" dirty="0" err="1" smtClean="0"/>
              <a:t>specific</a:t>
            </a:r>
            <a:r>
              <a:rPr lang="fr-FR" b="1" dirty="0" smtClean="0"/>
              <a:t> </a:t>
            </a:r>
            <a:r>
              <a:rPr lang="fr-FR" dirty="0" smtClean="0"/>
              <a:t>=&gt; simple positive </a:t>
            </a:r>
            <a:r>
              <a:rPr lang="fr-FR" dirty="0" err="1" smtClean="0"/>
              <a:t>list</a:t>
            </a:r>
            <a:r>
              <a:rPr lang="fr-FR" dirty="0" smtClean="0"/>
              <a:t>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Tracking</a:t>
            </a:r>
            <a:r>
              <a:rPr lang="fr-FR" dirty="0" smtClean="0"/>
              <a:t> adaptation finance in a more comparable </a:t>
            </a:r>
            <a:r>
              <a:rPr lang="fr-FR" dirty="0" err="1" smtClean="0"/>
              <a:t>way</a:t>
            </a:r>
            <a:r>
              <a:rPr lang="fr-FR" dirty="0" smtClean="0"/>
              <a:t> = </a:t>
            </a:r>
            <a:r>
              <a:rPr lang="fr-FR" b="1" dirty="0" smtClean="0">
                <a:hlinkClick r:id="rId3"/>
              </a:rPr>
              <a:t>Common </a:t>
            </a:r>
            <a:r>
              <a:rPr lang="fr-FR" b="1" dirty="0" err="1" smtClean="0">
                <a:hlinkClick r:id="rId3"/>
              </a:rPr>
              <a:t>principle</a:t>
            </a:r>
            <a:r>
              <a:rPr lang="fr-FR" dirty="0" err="1" smtClean="0">
                <a:hlinkClick r:id="rId3"/>
              </a:rPr>
              <a:t>s</a:t>
            </a:r>
            <a:r>
              <a:rPr lang="fr-FR" dirty="0" smtClean="0"/>
              <a:t> </a:t>
            </a:r>
            <a:r>
              <a:rPr lang="fr-FR" dirty="0" err="1" smtClean="0"/>
              <a:t>adopted</a:t>
            </a:r>
            <a:r>
              <a:rPr lang="fr-FR" dirty="0" smtClean="0"/>
              <a:t> in 2015 for </a:t>
            </a:r>
            <a:r>
              <a:rPr lang="fr-FR" b="1" dirty="0" err="1" smtClean="0"/>
              <a:t>project</a:t>
            </a:r>
            <a:r>
              <a:rPr lang="fr-FR" b="1" dirty="0" smtClean="0"/>
              <a:t> finance</a:t>
            </a:r>
          </a:p>
          <a:p>
            <a:pPr lvl="0"/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principles</a:t>
            </a:r>
            <a:r>
              <a:rPr lang="fr-FR" dirty="0" smtClean="0"/>
              <a:t> are « </a:t>
            </a:r>
            <a:r>
              <a:rPr lang="fr-FR" b="1" dirty="0" err="1" smtClean="0"/>
              <a:t>process-based</a:t>
            </a:r>
            <a:r>
              <a:rPr lang="fr-FR" dirty="0" smtClean="0"/>
              <a:t> » and « </a:t>
            </a:r>
            <a:r>
              <a:rPr lang="fr-FR" b="1" dirty="0" err="1" smtClean="0"/>
              <a:t>project</a:t>
            </a:r>
            <a:r>
              <a:rPr lang="fr-FR" b="1" dirty="0" smtClean="0"/>
              <a:t>-documentation-</a:t>
            </a:r>
            <a:r>
              <a:rPr lang="fr-FR" b="1" dirty="0" err="1" smtClean="0"/>
              <a:t>based</a:t>
            </a:r>
            <a:r>
              <a:rPr lang="fr-FR" b="1" dirty="0" smtClean="0"/>
              <a:t> </a:t>
            </a:r>
            <a:r>
              <a:rPr lang="fr-FR" dirty="0" smtClean="0"/>
              <a:t>». </a:t>
            </a:r>
            <a:r>
              <a:rPr lang="fr-FR" b="1" dirty="0" smtClean="0"/>
              <a:t>3 </a:t>
            </a:r>
            <a:r>
              <a:rPr lang="fr-FR" b="1" dirty="0" err="1" smtClean="0"/>
              <a:t>steps</a:t>
            </a:r>
            <a:r>
              <a:rPr lang="fr-FR" dirty="0" smtClean="0"/>
              <a:t>:</a:t>
            </a:r>
          </a:p>
          <a:p>
            <a:pPr marL="400050" lvl="0" indent="-400050">
              <a:lnSpc>
                <a:spcPct val="100000"/>
              </a:lnSpc>
              <a:spcBef>
                <a:spcPts val="0"/>
              </a:spcBef>
              <a:buClrTx/>
              <a:buFontTx/>
              <a:buAutoNum type="romanLcParenR"/>
            </a:pPr>
            <a:r>
              <a:rPr lang="en-US" sz="1800" dirty="0" smtClean="0">
                <a:solidFill>
                  <a:srgbClr val="250E62"/>
                </a:solidFill>
                <a:latin typeface="Calibri Light"/>
              </a:rPr>
              <a:t>inform </a:t>
            </a:r>
            <a:r>
              <a:rPr lang="en-US" sz="1800" dirty="0">
                <a:solidFill>
                  <a:srgbClr val="250E62"/>
                </a:solidFill>
                <a:latin typeface="Calibri Light"/>
              </a:rPr>
              <a:t>the context of climate vulnerability </a:t>
            </a:r>
            <a:r>
              <a:rPr lang="en-US" sz="1800" dirty="0" smtClean="0">
                <a:solidFill>
                  <a:srgbClr val="250E62"/>
                </a:solidFill>
                <a:latin typeface="Calibri Light"/>
              </a:rPr>
              <a:t>of </a:t>
            </a:r>
            <a:r>
              <a:rPr lang="en-US" sz="1800" dirty="0">
                <a:solidFill>
                  <a:srgbClr val="250E62"/>
                </a:solidFill>
                <a:latin typeface="Calibri Light"/>
              </a:rPr>
              <a:t>the project, </a:t>
            </a:r>
          </a:p>
          <a:p>
            <a:pPr marL="400050" lvl="0" indent="-400050">
              <a:lnSpc>
                <a:spcPct val="100000"/>
              </a:lnSpc>
              <a:spcBef>
                <a:spcPts val="0"/>
              </a:spcBef>
              <a:buClrTx/>
              <a:buFontTx/>
              <a:buAutoNum type="romanLcParenR"/>
            </a:pPr>
            <a:r>
              <a:rPr lang="en-US" sz="1800" dirty="0" smtClean="0">
                <a:solidFill>
                  <a:srgbClr val="250E62"/>
                </a:solidFill>
                <a:latin typeface="Calibri Light"/>
              </a:rPr>
              <a:t>state the intent to address these vulnerabilities in the </a:t>
            </a:r>
            <a:r>
              <a:rPr lang="en-US" sz="1800" dirty="0" err="1" smtClean="0">
                <a:solidFill>
                  <a:srgbClr val="250E62"/>
                </a:solidFill>
                <a:latin typeface="Calibri Light"/>
              </a:rPr>
              <a:t>ProDoc</a:t>
            </a:r>
            <a:r>
              <a:rPr lang="en-US" sz="1800" dirty="0" smtClean="0">
                <a:solidFill>
                  <a:srgbClr val="250E62"/>
                </a:solidFill>
                <a:latin typeface="Calibri Light"/>
              </a:rPr>
              <a:t>, </a:t>
            </a:r>
          </a:p>
          <a:p>
            <a:pPr marL="400050" lvl="0" indent="-400050">
              <a:lnSpc>
                <a:spcPct val="100000"/>
              </a:lnSpc>
              <a:spcBef>
                <a:spcPts val="0"/>
              </a:spcBef>
              <a:buClrTx/>
              <a:buFontTx/>
              <a:buAutoNum type="romanLcParenR"/>
            </a:pPr>
            <a:r>
              <a:rPr lang="en-US" sz="1800" dirty="0">
                <a:solidFill>
                  <a:srgbClr val="250E62"/>
                </a:solidFill>
                <a:latin typeface="Calibri Light"/>
              </a:rPr>
              <a:t>e</a:t>
            </a:r>
            <a:r>
              <a:rPr lang="en-US" sz="1800" dirty="0" smtClean="0">
                <a:solidFill>
                  <a:srgbClr val="250E62"/>
                </a:solidFill>
                <a:latin typeface="Calibri Light"/>
              </a:rPr>
              <a:t>xplain the activities that will specifically address the identified risks = adaptation activities</a:t>
            </a:r>
          </a:p>
          <a:p>
            <a:pPr lvl="0"/>
            <a:r>
              <a:rPr lang="fr-FR" dirty="0" err="1" smtClean="0"/>
              <a:t>Then</a:t>
            </a:r>
            <a:r>
              <a:rPr lang="fr-FR" dirty="0" smtClean="0"/>
              <a:t> the </a:t>
            </a:r>
            <a:r>
              <a:rPr lang="fr-FR" dirty="0" err="1" smtClean="0"/>
              <a:t>aggregated</a:t>
            </a:r>
            <a:r>
              <a:rPr lang="fr-FR" dirty="0" smtClean="0"/>
              <a:t> </a:t>
            </a:r>
            <a:r>
              <a:rPr lang="fr-FR" dirty="0" err="1" smtClean="0"/>
              <a:t>costs</a:t>
            </a:r>
            <a:r>
              <a:rPr lang="fr-FR" dirty="0" smtClean="0"/>
              <a:t> of adaptation </a:t>
            </a:r>
            <a:r>
              <a:rPr lang="fr-FR" dirty="0" err="1" smtClean="0"/>
              <a:t>activities</a:t>
            </a:r>
            <a:r>
              <a:rPr lang="fr-FR" dirty="0" smtClean="0"/>
              <a:t> </a:t>
            </a:r>
            <a:r>
              <a:rPr lang="fr-FR" dirty="0" err="1" smtClean="0"/>
              <a:t>represent</a:t>
            </a:r>
            <a:r>
              <a:rPr lang="fr-FR" dirty="0" smtClean="0"/>
              <a:t> the </a:t>
            </a:r>
            <a:r>
              <a:rPr lang="fr-FR" b="1" dirty="0" smtClean="0"/>
              <a:t>adaptation finance </a:t>
            </a:r>
            <a:r>
              <a:rPr lang="fr-FR" dirty="0" smtClean="0"/>
              <a:t>of the </a:t>
            </a:r>
            <a:r>
              <a:rPr lang="fr-FR" dirty="0" err="1" smtClean="0"/>
              <a:t>project</a:t>
            </a:r>
            <a:r>
              <a:rPr lang="fr-FR" dirty="0" smtClean="0"/>
              <a:t> (0-100%). </a:t>
            </a:r>
            <a:r>
              <a:rPr lang="fr-FR" dirty="0" err="1" smtClean="0"/>
              <a:t>When</a:t>
            </a:r>
            <a:r>
              <a:rPr lang="fr-FR" dirty="0" smtClean="0"/>
              <a:t> adaptation </a:t>
            </a:r>
            <a:r>
              <a:rPr lang="fr-FR" dirty="0" err="1" smtClean="0"/>
              <a:t>activities</a:t>
            </a:r>
            <a:r>
              <a:rPr lang="fr-FR" dirty="0" smtClean="0"/>
              <a:t> are not </a:t>
            </a:r>
            <a:r>
              <a:rPr lang="fr-FR" dirty="0" err="1" smtClean="0"/>
              <a:t>exclusively</a:t>
            </a:r>
            <a:r>
              <a:rPr lang="fr-FR" dirty="0" smtClean="0"/>
              <a:t> </a:t>
            </a:r>
            <a:r>
              <a:rPr lang="fr-FR" dirty="0" err="1" smtClean="0"/>
              <a:t>geared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</a:t>
            </a:r>
            <a:r>
              <a:rPr lang="fr-FR" dirty="0" err="1" smtClean="0"/>
              <a:t>climate</a:t>
            </a:r>
            <a:r>
              <a:rPr lang="fr-FR" dirty="0" smtClean="0"/>
              <a:t> adaptation,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reported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This </a:t>
            </a:r>
            <a:r>
              <a:rPr lang="fr-FR" dirty="0" err="1" smtClean="0"/>
              <a:t>approach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b="1" dirty="0" smtClean="0"/>
              <a:t>good practice </a:t>
            </a:r>
            <a:r>
              <a:rPr lang="fr-FR" b="1" dirty="0" err="1" smtClean="0"/>
              <a:t>according</a:t>
            </a:r>
            <a:r>
              <a:rPr lang="fr-FR" b="1" dirty="0" smtClean="0"/>
              <a:t> to OECD-DAC </a:t>
            </a:r>
            <a:endParaRPr lang="fr-FR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3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Case study: How is adaptation integrated into procedures and operations at the </a:t>
            </a:r>
            <a:r>
              <a:rPr lang="en-US" sz="2800" dirty="0" smtClean="0"/>
              <a:t>AFD?</a:t>
            </a:r>
            <a:endParaRPr lang="fr-FR" sz="28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fr-FR" dirty="0" err="1" smtClean="0"/>
              <a:t>Procedures</a:t>
            </a:r>
            <a:r>
              <a:rPr lang="fr-FR" dirty="0" smtClean="0"/>
              <a:t>: </a:t>
            </a:r>
            <a:r>
              <a:rPr lang="fr-FR" b="1" dirty="0" smtClean="0"/>
              <a:t>Climate </a:t>
            </a:r>
            <a:r>
              <a:rPr lang="fr-FR" b="1" dirty="0" err="1" smtClean="0"/>
              <a:t>vulnerability</a:t>
            </a:r>
            <a:r>
              <a:rPr lang="fr-FR" b="1" dirty="0" smtClean="0"/>
              <a:t>  screening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mandatory</a:t>
            </a:r>
            <a:r>
              <a:rPr lang="fr-FR" b="1" dirty="0" smtClean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 </a:t>
            </a:r>
            <a:r>
              <a:rPr lang="fr-FR" dirty="0" err="1" smtClean="0"/>
              <a:t>since</a:t>
            </a:r>
            <a:r>
              <a:rPr lang="fr-FR" dirty="0" smtClean="0"/>
              <a:t> 2015 =&gt; entry point to </a:t>
            </a:r>
            <a:r>
              <a:rPr lang="fr-FR" dirty="0" err="1" smtClean="0"/>
              <a:t>identify</a:t>
            </a:r>
            <a:r>
              <a:rPr lang="fr-FR" dirty="0" smtClean="0"/>
              <a:t> and </a:t>
            </a:r>
            <a:r>
              <a:rPr lang="fr-FR" dirty="0" err="1" smtClean="0"/>
              <a:t>incentivize</a:t>
            </a:r>
            <a:r>
              <a:rPr lang="fr-FR" dirty="0" smtClean="0"/>
              <a:t> adaptation finance </a:t>
            </a:r>
          </a:p>
          <a:p>
            <a:pPr lvl="0"/>
            <a:r>
              <a:rPr lang="fr-FR" dirty="0" err="1" smtClean="0"/>
              <a:t>Procedures</a:t>
            </a:r>
            <a:r>
              <a:rPr lang="fr-FR" dirty="0" smtClean="0"/>
              <a:t>: Project </a:t>
            </a:r>
            <a:r>
              <a:rPr lang="fr-FR" b="1" dirty="0" smtClean="0"/>
              <a:t>document </a:t>
            </a:r>
            <a:r>
              <a:rPr lang="fr-FR" b="1" dirty="0" err="1" smtClean="0"/>
              <a:t>templates</a:t>
            </a:r>
            <a:r>
              <a:rPr lang="fr-FR" b="1" dirty="0" smtClean="0"/>
              <a:t> </a:t>
            </a:r>
            <a:r>
              <a:rPr lang="fr-FR" dirty="0" smtClean="0"/>
              <a:t>have a </a:t>
            </a:r>
            <a:r>
              <a:rPr lang="fr-FR" dirty="0" err="1" smtClean="0"/>
              <a:t>specific</a:t>
            </a:r>
            <a:r>
              <a:rPr lang="fr-FR" dirty="0" smtClean="0"/>
              <a:t> section </a:t>
            </a:r>
            <a:r>
              <a:rPr lang="fr-FR" dirty="0" err="1" smtClean="0"/>
              <a:t>responding</a:t>
            </a:r>
            <a:r>
              <a:rPr lang="fr-FR" dirty="0" smtClean="0"/>
              <a:t> to the 3 </a:t>
            </a:r>
            <a:r>
              <a:rPr lang="fr-FR" dirty="0" err="1" smtClean="0"/>
              <a:t>steps</a:t>
            </a:r>
            <a:r>
              <a:rPr lang="fr-FR" dirty="0" smtClean="0"/>
              <a:t> of the  Adaptation Common </a:t>
            </a:r>
            <a:r>
              <a:rPr lang="fr-FR" dirty="0" err="1" smtClean="0"/>
              <a:t>Principles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Operations: </a:t>
            </a:r>
            <a:r>
              <a:rPr lang="fr-FR" b="1" dirty="0" smtClean="0"/>
              <a:t>Climate division </a:t>
            </a:r>
            <a:r>
              <a:rPr lang="fr-FR" dirty="0" smtClean="0"/>
              <a:t>supports </a:t>
            </a:r>
            <a:r>
              <a:rPr lang="fr-FR" dirty="0" err="1" smtClean="0"/>
              <a:t>project</a:t>
            </a:r>
            <a:r>
              <a:rPr lang="fr-FR" dirty="0" smtClean="0"/>
              <a:t> teams in </a:t>
            </a:r>
            <a:r>
              <a:rPr lang="fr-FR" dirty="0" err="1" smtClean="0"/>
              <a:t>identifying</a:t>
            </a:r>
            <a:r>
              <a:rPr lang="fr-FR" dirty="0" smtClean="0"/>
              <a:t> adaptation gaps and actions</a:t>
            </a:r>
          </a:p>
          <a:p>
            <a:pPr lvl="0"/>
            <a:r>
              <a:rPr lang="fr-FR" dirty="0" smtClean="0"/>
              <a:t>Operations: Climate division </a:t>
            </a:r>
            <a:r>
              <a:rPr lang="fr-FR" dirty="0" err="1" smtClean="0"/>
              <a:t>is</a:t>
            </a:r>
            <a:r>
              <a:rPr lang="fr-FR" dirty="0" smtClean="0"/>
              <a:t> in charge of </a:t>
            </a:r>
            <a:r>
              <a:rPr lang="fr-FR" dirty="0" err="1" smtClean="0"/>
              <a:t>tracking</a:t>
            </a:r>
            <a:r>
              <a:rPr lang="fr-FR" dirty="0" smtClean="0"/>
              <a:t> adaptation finance. </a:t>
            </a:r>
            <a:r>
              <a:rPr lang="fr-FR" b="1" dirty="0" err="1" smtClean="0"/>
              <a:t>Tracking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audited</a:t>
            </a:r>
            <a:r>
              <a:rPr lang="fr-FR" b="1" dirty="0" smtClean="0"/>
              <a:t> </a:t>
            </a:r>
            <a:r>
              <a:rPr lang="fr-FR" dirty="0" smtClean="0"/>
              <a:t>on an </a:t>
            </a:r>
            <a:r>
              <a:rPr lang="fr-FR" dirty="0" err="1" smtClean="0"/>
              <a:t>annual</a:t>
            </a:r>
            <a:r>
              <a:rPr lang="fr-FR" dirty="0" smtClean="0"/>
              <a:t> basis.</a:t>
            </a:r>
          </a:p>
          <a:p>
            <a:pPr lvl="0"/>
            <a:r>
              <a:rPr lang="fr-FR" dirty="0" smtClean="0"/>
              <a:t>… and (the </a:t>
            </a:r>
            <a:r>
              <a:rPr lang="fr-FR" dirty="0" err="1" smtClean="0"/>
              <a:t>most</a:t>
            </a:r>
            <a:r>
              <a:rPr lang="fr-FR" dirty="0" smtClean="0"/>
              <a:t> important?) </a:t>
            </a:r>
            <a:r>
              <a:rPr lang="fr-FR" b="1" dirty="0" err="1" smtClean="0"/>
              <a:t>Strategy</a:t>
            </a:r>
            <a:r>
              <a:rPr lang="fr-FR" dirty="0" smtClean="0"/>
              <a:t>: AFD has to </a:t>
            </a:r>
            <a:r>
              <a:rPr lang="fr-FR" dirty="0" err="1" smtClean="0"/>
              <a:t>reach</a:t>
            </a:r>
            <a:r>
              <a:rPr lang="fr-FR" dirty="0" smtClean="0"/>
              <a:t> a € 1,5bn </a:t>
            </a:r>
            <a:r>
              <a:rPr lang="fr-FR" dirty="0" err="1" smtClean="0"/>
              <a:t>corporate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of adaptation finance per </a:t>
            </a:r>
            <a:r>
              <a:rPr lang="fr-FR" dirty="0" err="1" smtClean="0"/>
              <a:t>year</a:t>
            </a:r>
            <a:r>
              <a:rPr lang="fr-FR" dirty="0" smtClean="0"/>
              <a:t> by 2020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49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Lessons learned from AFD</a:t>
            </a:r>
            <a:endParaRPr lang="fr-FR" sz="28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fr-FR" dirty="0" err="1" smtClean="0"/>
              <a:t>Tracking</a:t>
            </a:r>
            <a:r>
              <a:rPr lang="fr-FR" dirty="0" smtClean="0"/>
              <a:t> adaptation </a:t>
            </a:r>
            <a:r>
              <a:rPr lang="fr-FR" dirty="0" err="1" smtClean="0"/>
              <a:t>needs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Early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of the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risk</a:t>
            </a:r>
            <a:r>
              <a:rPr lang="fr-FR" dirty="0" smtClean="0"/>
              <a:t> concept in the </a:t>
            </a:r>
            <a:r>
              <a:rPr lang="fr-FR" dirty="0" err="1" smtClean="0"/>
              <a:t>project</a:t>
            </a:r>
            <a:r>
              <a:rPr lang="fr-FR" dirty="0" smtClean="0"/>
              <a:t> cycle (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ToRs</a:t>
            </a:r>
            <a:r>
              <a:rPr lang="fr-FR" dirty="0" smtClean="0"/>
              <a:t> if relevant </a:t>
            </a:r>
            <a:r>
              <a:rPr lang="fr-FR" dirty="0" err="1" smtClean="0"/>
              <a:t>depending</a:t>
            </a:r>
            <a:r>
              <a:rPr lang="fr-FR" dirty="0" smtClean="0"/>
              <a:t> on the business model)</a:t>
            </a:r>
          </a:p>
          <a:p>
            <a:pPr lvl="1"/>
            <a:r>
              <a:rPr lang="fr-FR" dirty="0" smtClean="0"/>
              <a:t>Time/</a:t>
            </a:r>
            <a:r>
              <a:rPr lang="fr-FR" dirty="0" err="1" smtClean="0"/>
              <a:t>trained</a:t>
            </a:r>
            <a:r>
              <a:rPr lang="fr-FR" dirty="0" smtClean="0"/>
              <a:t> staff 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For in-</a:t>
            </a:r>
            <a:r>
              <a:rPr lang="fr-FR" dirty="0" err="1" smtClean="0"/>
              <a:t>depth</a:t>
            </a:r>
            <a:r>
              <a:rPr lang="fr-FR" dirty="0" smtClean="0"/>
              <a:t> </a:t>
            </a:r>
            <a:r>
              <a:rPr lang="fr-FR" dirty="0" err="1" smtClean="0"/>
              <a:t>lessons</a:t>
            </a:r>
            <a:r>
              <a:rPr lang="fr-FR" dirty="0" smtClean="0"/>
              <a:t> </a:t>
            </a:r>
            <a:r>
              <a:rPr lang="fr-FR" dirty="0" err="1" smtClean="0"/>
              <a:t>learned</a:t>
            </a:r>
            <a:r>
              <a:rPr lang="fr-FR" dirty="0" smtClean="0"/>
              <a:t> from IDFC </a:t>
            </a:r>
            <a:r>
              <a:rPr lang="fr-FR" dirty="0" err="1" smtClean="0"/>
              <a:t>members</a:t>
            </a:r>
            <a:r>
              <a:rPr lang="fr-FR" dirty="0" smtClean="0"/>
              <a:t> and the </a:t>
            </a:r>
            <a:r>
              <a:rPr lang="fr-FR" dirty="0" err="1" smtClean="0"/>
              <a:t>MDBs</a:t>
            </a:r>
            <a:r>
              <a:rPr lang="fr-FR" dirty="0" smtClean="0"/>
              <a:t> about 3 </a:t>
            </a:r>
            <a:r>
              <a:rPr lang="fr-FR" dirty="0" err="1" smtClean="0"/>
              <a:t>years</a:t>
            </a:r>
            <a:r>
              <a:rPr lang="fr-FR" dirty="0" smtClean="0"/>
              <a:t> of adaptation </a:t>
            </a:r>
            <a:r>
              <a:rPr lang="fr-FR" dirty="0" err="1" smtClean="0"/>
              <a:t>tracking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have a look to </a:t>
            </a:r>
            <a:r>
              <a:rPr lang="fr-FR" dirty="0" err="1" smtClean="0"/>
              <a:t>this</a:t>
            </a:r>
            <a:r>
              <a:rPr lang="fr-FR" dirty="0" smtClean="0"/>
              <a:t> excellent </a:t>
            </a:r>
            <a:r>
              <a:rPr lang="fr-FR" dirty="0" smtClean="0">
                <a:hlinkClick r:id="rId3"/>
              </a:rPr>
              <a:t>publication</a:t>
            </a:r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24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/>
              <a:t/>
            </a:r>
            <a:br>
              <a:rPr lang="en-US" sz="5400" b="1" i="1" dirty="0"/>
            </a:br>
            <a:r>
              <a:rPr lang="en-US" sz="5400" b="1" dirty="0" smtClean="0"/>
              <a:t>Questions?</a:t>
            </a:r>
            <a:endParaRPr lang="fr-FR" sz="5400" i="1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02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/>
              <a:t/>
            </a:r>
            <a:br>
              <a:rPr lang="en-US" sz="5400" b="1" i="1" dirty="0"/>
            </a:br>
            <a:r>
              <a:rPr lang="en-US" sz="5400" b="1" dirty="0" smtClean="0"/>
              <a:t>Conclusion</a:t>
            </a:r>
            <a:endParaRPr lang="fr-FR" sz="5400" i="1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25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Resources</a:t>
            </a:r>
            <a:endParaRPr lang="fr-FR" sz="28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869268" y="864108"/>
            <a:ext cx="7315200" cy="512064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fr-FR" b="1" dirty="0" smtClean="0">
                <a:latin typeface="Calibri" panose="020F0502020204030204" pitchFamily="34" charset="0"/>
              </a:rPr>
              <a:t>Common </a:t>
            </a:r>
            <a:r>
              <a:rPr lang="fr-FR" b="1" dirty="0" err="1" smtClean="0">
                <a:latin typeface="Calibri" panose="020F0502020204030204" pitchFamily="34" charset="0"/>
              </a:rPr>
              <a:t>Principles</a:t>
            </a:r>
            <a:r>
              <a:rPr lang="fr-FR" b="1" dirty="0" smtClean="0">
                <a:latin typeface="Calibri" panose="020F0502020204030204" pitchFamily="34" charset="0"/>
              </a:rPr>
              <a:t> for </a:t>
            </a:r>
            <a:r>
              <a:rPr lang="fr-FR" b="1" dirty="0" err="1" smtClean="0">
                <a:latin typeface="Calibri" panose="020F0502020204030204" pitchFamily="34" charset="0"/>
              </a:rPr>
              <a:t>Climate</a:t>
            </a:r>
            <a:r>
              <a:rPr lang="fr-FR" b="1" dirty="0" smtClean="0">
                <a:latin typeface="Calibri" panose="020F0502020204030204" pitchFamily="34" charset="0"/>
              </a:rPr>
              <a:t> Finance </a:t>
            </a:r>
            <a:r>
              <a:rPr lang="fr-FR" b="1" dirty="0" err="1" smtClean="0">
                <a:latin typeface="Calibri" panose="020F0502020204030204" pitchFamily="34" charset="0"/>
              </a:rPr>
              <a:t>Tracking</a:t>
            </a:r>
            <a:r>
              <a:rPr lang="fr-FR" b="1" dirty="0" smtClean="0">
                <a:latin typeface="Calibri" panose="020F0502020204030204" pitchFamily="34" charset="0"/>
              </a:rPr>
              <a:t>:</a:t>
            </a:r>
          </a:p>
          <a:p>
            <a:pPr lvl="0"/>
            <a:r>
              <a:rPr lang="en-US" u="sng" dirty="0">
                <a:latin typeface="Calibri" panose="020F0502020204030204" pitchFamily="34" charset="0"/>
                <a:hlinkClick r:id="rId3"/>
              </a:rPr>
              <a:t>MDBs-IDFC Common Principles for Climate Change Mitigation Tracking</a:t>
            </a:r>
            <a:r>
              <a:rPr lang="en-US" i="1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u="sng" dirty="0">
                <a:latin typeface="Calibri" panose="020F0502020204030204" pitchFamily="34" charset="0"/>
                <a:hlinkClick r:id="rId4"/>
              </a:rPr>
              <a:t>MDBs-IDFC Common Principles for Climate Change Adaptation Tracking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fr-FR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Case </a:t>
            </a:r>
            <a:r>
              <a:rPr lang="en-US" b="1" dirty="0">
                <a:latin typeface="Calibri" panose="020F0502020204030204" pitchFamily="34" charset="0"/>
              </a:rPr>
              <a:t>studies: </a:t>
            </a:r>
            <a:endParaRPr lang="fr-FR" b="1" dirty="0">
              <a:latin typeface="Calibri" panose="020F0502020204030204" pitchFamily="34" charset="0"/>
            </a:endParaRPr>
          </a:p>
          <a:p>
            <a:pPr lvl="0"/>
            <a:r>
              <a:rPr lang="en-US" u="sng" dirty="0">
                <a:latin typeface="Calibri" panose="020F0502020204030204" pitchFamily="34" charset="0"/>
                <a:hlinkClick r:id="rId5"/>
              </a:rPr>
              <a:t>MDBs and IDFC establish Common Principles for Climate Finance Tracking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u="sng" dirty="0">
                <a:latin typeface="Calibri" panose="020F0502020204030204" pitchFamily="34" charset="0"/>
                <a:hlinkClick r:id="rId6"/>
              </a:rPr>
              <a:t>MDBs Harmonize Approaches for Tracking in Order to Improve Disclosure of Important Climate Data</a:t>
            </a:r>
            <a:endParaRPr lang="fr-FR" dirty="0">
              <a:latin typeface="Calibri" panose="020F0502020204030204" pitchFamily="34" charset="0"/>
            </a:endParaRPr>
          </a:p>
          <a:p>
            <a:pPr lvl="0"/>
            <a:r>
              <a:rPr lang="en-US" u="sng" dirty="0">
                <a:latin typeface="Calibri" panose="020F0502020204030204" pitchFamily="34" charset="0"/>
                <a:hlinkClick r:id="rId7"/>
              </a:rPr>
              <a:t>The IDFC Publicly Reports Green and Climate Finance </a:t>
            </a:r>
            <a:r>
              <a:rPr lang="en-US" u="sng" dirty="0" smtClean="0">
                <a:latin typeface="Calibri" panose="020F0502020204030204" pitchFamily="34" charset="0"/>
                <a:hlinkClick r:id="rId7"/>
              </a:rPr>
              <a:t>Data</a:t>
            </a:r>
            <a:endParaRPr lang="fr-FR" dirty="0">
              <a:latin typeface="Calibri" panose="020F050202020403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5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724" y="945331"/>
            <a:ext cx="2702011" cy="499687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28/03/2019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Successfully Implementing the MDB-IDFC Common Principles for Climate Finance Tracking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809322" y="945331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</a:rPr>
              <a:t>Thank you for your </a:t>
            </a:r>
            <a:r>
              <a:rPr lang="en-US" sz="2800" dirty="0" smtClean="0">
                <a:latin typeface="Calibri" panose="020F0502020204030204" pitchFamily="34" charset="0"/>
              </a:rPr>
              <a:t>participation!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Feedback</a:t>
            </a:r>
            <a:r>
              <a:rPr lang="en-US" sz="2800" dirty="0">
                <a:latin typeface="Calibri" panose="020F0502020204030204" pitchFamily="34" charset="0"/>
              </a:rPr>
              <a:t>?</a:t>
            </a:r>
            <a:br>
              <a:rPr lang="en-US" sz="2800" dirty="0">
                <a:latin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</a:rPr>
              <a:t>Please contact with any questions or </a:t>
            </a:r>
            <a:r>
              <a:rPr lang="en-US" sz="2800" dirty="0" smtClean="0">
                <a:latin typeface="Calibri" panose="020F0502020204030204" pitchFamily="34" charset="0"/>
              </a:rPr>
              <a:t>suggestions: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- </a:t>
            </a:r>
            <a:r>
              <a:rPr lang="en-US" sz="2800" dirty="0" smtClean="0">
                <a:latin typeface="Calibri" panose="020F0502020204030204" pitchFamily="34" charset="0"/>
                <a:hlinkClick r:id="rId3"/>
              </a:rPr>
              <a:t>Alice.Pauthier@I4CE.org</a:t>
            </a:r>
            <a:r>
              <a:rPr lang="en-US" sz="2800" dirty="0">
                <a:latin typeface="Calibri" panose="020F050202020403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</a:rPr>
              <a:t>- </a:t>
            </a:r>
            <a:r>
              <a:rPr lang="en-US" sz="2800" dirty="0">
                <a:latin typeface="Calibri" panose="020F0502020204030204" pitchFamily="34" charset="0"/>
                <a:hlinkClick r:id="rId4"/>
              </a:rPr>
              <a:t>Ian.Cochran@I4CE.org</a:t>
            </a:r>
            <a:r>
              <a:rPr lang="en-US" sz="2800" dirty="0">
                <a:latin typeface="Calibri" panose="020F0502020204030204" pitchFamily="34" charset="0"/>
              </a:rPr>
              <a:t> </a:t>
            </a:r>
            <a:endParaRPr lang="en-US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Introduction</a:t>
            </a:r>
            <a:endParaRPr lang="fr-FR" sz="54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62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Mitigation</a:t>
            </a:r>
            <a:endParaRPr lang="fr-FR" sz="54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1" i="0" u="none" strike="noStrike" kern="1200" cap="none" spc="0" normalizeH="0" baseline="0" noProof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3869268" y="6356350"/>
            <a:ext cx="591151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3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Presentation of </a:t>
            </a:r>
            <a:r>
              <a:rPr lang="en-US" sz="2800" u="sng" dirty="0">
                <a:hlinkClick r:id="rId3"/>
              </a:rPr>
              <a:t>MDBs-IDFC Common Principles for Climate Change Mitigation Tracking</a:t>
            </a:r>
            <a:endParaRPr lang="fr-FR" sz="28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5302" y="819361"/>
            <a:ext cx="4756487" cy="52736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Set of common definitions and guidelines for both MDBs (joint MDB approach) and IDFC</a:t>
            </a:r>
          </a:p>
          <a:p>
            <a:pPr marL="0" indent="0">
              <a:buNone/>
            </a:pPr>
            <a:r>
              <a:rPr lang="en-US" dirty="0"/>
              <a:t>Attributes: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Additionality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Conservativeness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Granularity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Scope: project-bound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Point of assessment: at approval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¨Positive-list¨ approach, based on predictive value of financed activities. Only for some sectors, CF is conditioned on demonstrating net GHG emissions reductions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9049335-D977-4726-A8AE-33DE1DF26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6351" y="1322968"/>
            <a:ext cx="3048879" cy="431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70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1213" y="1123837"/>
            <a:ext cx="3157410" cy="4601183"/>
          </a:xfrm>
        </p:spPr>
        <p:txBody>
          <a:bodyPr>
            <a:normAutofit/>
          </a:bodyPr>
          <a:lstStyle/>
          <a:p>
            <a:r>
              <a:rPr lang="en-US" sz="2800" dirty="0"/>
              <a:t>Presentation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b="1" dirty="0"/>
              <a:t>MDB-IDFC</a:t>
            </a:r>
            <a:br>
              <a:rPr lang="en-US" sz="2800" b="1" dirty="0"/>
            </a:br>
            <a:r>
              <a:rPr lang="en-US" sz="2800" b="1" dirty="0"/>
              <a:t>Common Principles for Climate Change Mitigation Finance Tracking</a:t>
            </a:r>
            <a:endParaRPr lang="fr-FR" sz="28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3639" y="1069027"/>
            <a:ext cx="7895492" cy="75662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3640" y="2466387"/>
            <a:ext cx="7895492" cy="45676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3640" y="3381393"/>
            <a:ext cx="7895492" cy="20270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3639" y="3936063"/>
            <a:ext cx="7895492" cy="44198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13640" y="4836387"/>
            <a:ext cx="7895492" cy="69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0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Presentation of </a:t>
            </a:r>
            <a:r>
              <a:rPr lang="en-US" sz="2800" u="sng" dirty="0">
                <a:hlinkClick r:id="rId3"/>
              </a:rPr>
              <a:t>MDBs-IDFC Common Principles for Climate Change Mitigation Tracking</a:t>
            </a:r>
            <a:endParaRPr lang="fr-FR" sz="2800" dirty="0"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86465" y="798583"/>
            <a:ext cx="8115536" cy="11824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/>
              <a:t>The </a:t>
            </a:r>
            <a:r>
              <a:rPr lang="en-US" b="1" dirty="0"/>
              <a:t>methodology</a:t>
            </a:r>
            <a:r>
              <a:rPr lang="en-US" dirty="0"/>
              <a:t> to track climate change mitigation finance applies a positive list of eligible activities that are deemed to support low-emissions development pathways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845" y="282814"/>
            <a:ext cx="1835156" cy="4821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891975" y="3108960"/>
            <a:ext cx="184731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6021480A-68A9-4D01-A8B0-2CB870E2CB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8214" t="23503" r="7132" b="8569"/>
          <a:stretch/>
        </p:blipFill>
        <p:spPr bwMode="auto">
          <a:xfrm>
            <a:off x="4205540" y="1932193"/>
            <a:ext cx="6858000" cy="412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598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1213" y="1123837"/>
            <a:ext cx="3157410" cy="4601183"/>
          </a:xfrm>
        </p:spPr>
        <p:txBody>
          <a:bodyPr>
            <a:normAutofit/>
          </a:bodyPr>
          <a:lstStyle/>
          <a:p>
            <a:r>
              <a:rPr lang="en-US" sz="2800" dirty="0"/>
              <a:t>Presentation</a:t>
            </a:r>
            <a:br>
              <a:rPr lang="en-US" sz="2800" dirty="0"/>
            </a:b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b="1" dirty="0"/>
              <a:t>MDB-IDFC</a:t>
            </a:r>
            <a:br>
              <a:rPr lang="en-US" sz="2800" b="1" dirty="0"/>
            </a:br>
            <a:r>
              <a:rPr lang="en-US" sz="2800" b="1" dirty="0"/>
              <a:t>Common Principles for Climate Change Mitigation Finance Tracking</a:t>
            </a:r>
            <a:endParaRPr lang="fr-FR" sz="2800" b="1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Successfully Implementing the MDB-IDFC Common Principles for Climate Finance Tracking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482B-97F0-4EF0-9CE2-541067E1FF6E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2A406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2A406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28/03/2019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70" y="862630"/>
            <a:ext cx="7942520" cy="52224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3662363" y="1588914"/>
            <a:ext cx="7847934" cy="1175556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3210" y="2894074"/>
            <a:ext cx="7924379" cy="108393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2363" y="4096980"/>
            <a:ext cx="7847934" cy="125493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2363" y="5508473"/>
            <a:ext cx="7858947" cy="496548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8581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28/03/2019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Successfully Implementing the MDB-IDFC Common Principles for Climate Finance Tracking</a:t>
            </a:r>
            <a:endParaRPr lang="fr-F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482B-97F0-4EF0-9CE2-541067E1FF6E}" type="slidenum">
              <a:rPr lang="fr-FR" smtClean="0"/>
              <a:t>9</a:t>
            </a:fld>
            <a:endParaRPr lang="fr-FR"/>
          </a:p>
        </p:txBody>
      </p:sp>
      <p:pic>
        <p:nvPicPr>
          <p:cNvPr id="2050" name="Picture 2" descr="Resultado de imagem para caf development bank of latin america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5" y="4482631"/>
            <a:ext cx="1841749" cy="109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5545777" y="1123837"/>
            <a:ext cx="5975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4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Institutional Arrangements to mainstream GHG Mitigation</a:t>
            </a:r>
            <a:endParaRPr lang="en-CA" sz="4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7564726" y="2472003"/>
            <a:ext cx="39565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500" dirty="0">
                <a:latin typeface="Arial Narrow" panose="020B0606020202030204" pitchFamily="34" charset="0"/>
              </a:rPr>
              <a:t>DEVELOMPMENT BANK OF LATIN AMERICA – CAF </a:t>
            </a:r>
          </a:p>
        </p:txBody>
      </p:sp>
    </p:spTree>
    <p:extLst>
      <p:ext uri="{BB962C8B-B14F-4D97-AF65-F5344CB8AC3E}">
        <p14:creationId xmlns:p14="http://schemas.microsoft.com/office/powerpoint/2010/main" val="1389854214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Personnalisé 11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2A4068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15130</TotalTime>
  <Words>1447</Words>
  <Application>Microsoft Office PowerPoint</Application>
  <PresentationFormat>Grand écran</PresentationFormat>
  <Paragraphs>267</Paragraphs>
  <Slides>27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40" baseType="lpstr">
      <vt:lpstr>Arial</vt:lpstr>
      <vt:lpstr>Arial Narrow</vt:lpstr>
      <vt:lpstr>Bell MT</vt:lpstr>
      <vt:lpstr>Calibri</vt:lpstr>
      <vt:lpstr>Calibri Light</vt:lpstr>
      <vt:lpstr>Century Gothic</vt:lpstr>
      <vt:lpstr>Corbel</vt:lpstr>
      <vt:lpstr>Gotham Bold</vt:lpstr>
      <vt:lpstr>Symbol</vt:lpstr>
      <vt:lpstr>Times New Roman</vt:lpstr>
      <vt:lpstr>Wingdings</vt:lpstr>
      <vt:lpstr>Wingdings 2</vt:lpstr>
      <vt:lpstr>Cadre</vt:lpstr>
      <vt:lpstr>Successfully Implementing the MDB-IDFC Common Principles for Climate Finance Tracking</vt:lpstr>
      <vt:lpstr>Webinar Agenda</vt:lpstr>
      <vt:lpstr>Introduction</vt:lpstr>
      <vt:lpstr>Mitigation</vt:lpstr>
      <vt:lpstr>Presentation of MDBs-IDFC Common Principles for Climate Change Mitigation Tracking</vt:lpstr>
      <vt:lpstr>Presentation   MDB-IDFC Common Principles for Climate Change Mitigation Finance Tracking</vt:lpstr>
      <vt:lpstr>Presentation of MDBs-IDFC Common Principles for Climate Change Mitigation Tracking</vt:lpstr>
      <vt:lpstr>Presentation   MDB-IDFC Common Principles for Climate Change Mitigation Finance Tracking</vt:lpstr>
      <vt:lpstr>Présentation PowerPoint</vt:lpstr>
      <vt:lpstr>Case study:  How is mitigation integrated into procedures and operations at CAF?</vt:lpstr>
      <vt:lpstr>Case study:  How is mitigation integrated into procedures and operations at CAF?</vt:lpstr>
      <vt:lpstr>Case study:  How is mitigation integrated into procedures and operations at CAF?</vt:lpstr>
      <vt:lpstr>Case study:  How is mitigation integrated into procedures and operations at CAF?</vt:lpstr>
      <vt:lpstr>Case study:  How is mitigation integrated into procedures and operations at CAF?</vt:lpstr>
      <vt:lpstr>How are climate change mitigation analysis and actions integrated to procedures and operations at IDB?</vt:lpstr>
      <vt:lpstr>How are climate change mitigation analysis and actions integrated to procedures and operations at IDB?</vt:lpstr>
      <vt:lpstr>Case: How are climate change mitigation analysis and actions integrated to procedures and operations at IDB?</vt:lpstr>
      <vt:lpstr> Questions?</vt:lpstr>
      <vt:lpstr>Adaptation</vt:lpstr>
      <vt:lpstr>What are we talking about? </vt:lpstr>
      <vt:lpstr>Presentation of MDBs-IDFC Common Principles for Climate Change Adaptation Tracking</vt:lpstr>
      <vt:lpstr>Case study: How is adaptation integrated into procedures and operations at the AFD?</vt:lpstr>
      <vt:lpstr>Lessons learned from AFD</vt:lpstr>
      <vt:lpstr> Questions?</vt:lpstr>
      <vt:lpstr> Conclusion</vt:lpstr>
      <vt:lpstr>Resources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Moreno Tellez, Sergio Andres</dc:creator>
  <cp:lastModifiedBy>Alice PAUTHIER</cp:lastModifiedBy>
  <cp:revision>301</cp:revision>
  <cp:lastPrinted>2018-02-26T17:04:54Z</cp:lastPrinted>
  <dcterms:created xsi:type="dcterms:W3CDTF">2018-02-07T15:28:17Z</dcterms:created>
  <dcterms:modified xsi:type="dcterms:W3CDTF">2019-03-27T14:53:34Z</dcterms:modified>
</cp:coreProperties>
</file>