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57" r:id="rId2"/>
    <p:sldId id="492" r:id="rId3"/>
    <p:sldId id="610" r:id="rId4"/>
    <p:sldId id="596" r:id="rId5"/>
    <p:sldId id="612" r:id="rId6"/>
    <p:sldId id="466" r:id="rId7"/>
    <p:sldId id="608" r:id="rId8"/>
    <p:sldId id="609" r:id="rId9"/>
    <p:sldId id="611"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6D5760F7-DB17-4BA3-8BE4-529332C37F5A}">
          <p14:sldIdLst>
            <p14:sldId id="257"/>
            <p14:sldId id="492"/>
            <p14:sldId id="610"/>
            <p14:sldId id="596"/>
            <p14:sldId id="612"/>
            <p14:sldId id="466"/>
            <p14:sldId id="608"/>
            <p14:sldId id="609"/>
            <p14:sldId id="6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Ian COCHRAN" initials="IC" lastIdx="36" clrIdx="0">
    <p:extLst>
      <p:ext uri="{19B8F6BF-5375-455C-9EA6-DF929625EA0E}">
        <p15:presenceInfo xmlns:p15="http://schemas.microsoft.com/office/powerpoint/2012/main" userId="S-1-5-21-4224616334-2960362561-2654960143-1618" providerId="AD"/>
      </p:ext>
    </p:extLst>
  </p:cmAuthor>
  <p:cmAuthor id="4" name="Alice PAUTHIER" initials="AP" lastIdx="4" clrIdx="1">
    <p:extLst>
      <p:ext uri="{19B8F6BF-5375-455C-9EA6-DF929625EA0E}">
        <p15:presenceInfo xmlns:p15="http://schemas.microsoft.com/office/powerpoint/2012/main" userId="S-1-5-21-4224616334-2960362561-2654960143-1661" providerId="AD"/>
      </p:ext>
    </p:extLst>
  </p:cmAuthor>
  <p:cmAuthor id="5" name="Alice PAUTHIER" initials="AP [2]" lastIdx="6" clrIdx="2">
    <p:extLst>
      <p:ext uri="{19B8F6BF-5375-455C-9EA6-DF929625EA0E}">
        <p15:presenceInfo xmlns:p15="http://schemas.microsoft.com/office/powerpoint/2012/main" userId="S::alice.pauthier@i4ce.org::f39950f7-6e36-4fe3-ab03-09b58b5d4f2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4068"/>
    <a:srgbClr val="90BB23"/>
    <a:srgbClr val="FFFFFF"/>
    <a:srgbClr val="ABB4C4"/>
    <a:srgbClr val="D7D9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29" autoAdjust="0"/>
    <p:restoredTop sz="96357" autoAdjust="0"/>
  </p:normalViewPr>
  <p:slideViewPr>
    <p:cSldViewPr snapToGrid="0">
      <p:cViewPr varScale="1">
        <p:scale>
          <a:sx n="72" d="100"/>
          <a:sy n="72" d="100"/>
        </p:scale>
        <p:origin x="5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E1DB4E-B8CD-4CDB-A35A-398855B5527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F36070C-842A-4540-B3FE-730585D83EDC}">
      <dgm:prSet custT="1"/>
      <dgm:spPr/>
      <dgm:t>
        <a:bodyPr/>
        <a:lstStyle/>
        <a:p>
          <a:r>
            <a:rPr lang="fr-FR" sz="1800" b="1" dirty="0">
              <a:latin typeface="Calibri" panose="020F0502020204030204" pitchFamily="34" charset="0"/>
              <a:cs typeface="Calibri" panose="020F0502020204030204" pitchFamily="34" charset="0"/>
            </a:rPr>
            <a:t>Introduction - </a:t>
          </a:r>
          <a:r>
            <a:rPr lang="fr-FR" sz="1800" dirty="0">
              <a:latin typeface="Calibri" panose="020F0502020204030204" pitchFamily="34" charset="0"/>
              <a:cs typeface="Calibri" panose="020F0502020204030204" pitchFamily="34" charset="0"/>
            </a:rPr>
            <a:t>Laurent </a:t>
          </a:r>
          <a:r>
            <a:rPr lang="fr-FR" sz="1800" dirty="0" err="1">
              <a:latin typeface="Calibri" panose="020F0502020204030204" pitchFamily="34" charset="0"/>
              <a:cs typeface="Calibri" panose="020F0502020204030204" pitchFamily="34" charset="0"/>
            </a:rPr>
            <a:t>Bergadaa</a:t>
          </a:r>
          <a:r>
            <a:rPr lang="fr-FR" sz="1800" dirty="0">
              <a:latin typeface="Calibri" panose="020F0502020204030204" pitchFamily="34" charset="0"/>
              <a:cs typeface="Calibri" panose="020F0502020204030204" pitchFamily="34" charset="0"/>
            </a:rPr>
            <a:t> (AFD) – 5 minutes</a:t>
          </a:r>
        </a:p>
      </dgm:t>
    </dgm:pt>
    <dgm:pt modelId="{61CD8A33-4ACE-4DCB-81EF-D82BD0E3768F}" type="parTrans" cxnId="{9B4F64B8-9DB4-4B36-987B-A89D21D80876}">
      <dgm:prSet/>
      <dgm:spPr/>
      <dgm:t>
        <a:bodyPr/>
        <a:lstStyle/>
        <a:p>
          <a:endParaRPr lang="fr-FR"/>
        </a:p>
      </dgm:t>
    </dgm:pt>
    <dgm:pt modelId="{08B86259-52E9-43C2-9F7F-D4A3AADAFFBE}" type="sibTrans" cxnId="{9B4F64B8-9DB4-4B36-987B-A89D21D80876}">
      <dgm:prSet/>
      <dgm:spPr/>
      <dgm:t>
        <a:bodyPr/>
        <a:lstStyle/>
        <a:p>
          <a:endParaRPr lang="fr-FR"/>
        </a:p>
      </dgm:t>
    </dgm:pt>
    <dgm:pt modelId="{78665877-C9E0-4D44-A8EA-814F13602088}">
      <dgm:prSet custT="1"/>
      <dgm:spPr/>
      <dgm:t>
        <a:bodyPr/>
        <a:lstStyle/>
        <a:p>
          <a:pPr>
            <a:buFont typeface="Courier New" panose="02070309020205020404" pitchFamily="49" charset="0"/>
            <a:buChar char="o"/>
          </a:pPr>
          <a:r>
            <a:rPr lang="en-US" sz="1800" b="1" dirty="0">
              <a:latin typeface="Calibri" panose="020F0502020204030204" pitchFamily="34" charset="0"/>
              <a:cs typeface="Calibri" panose="020F0502020204030204" pitchFamily="34" charset="0"/>
            </a:rPr>
            <a:t>Presentation of the report Understanding the impact of a low carbon transition on South Africa </a:t>
          </a:r>
          <a:r>
            <a:rPr lang="en-US" sz="1800" dirty="0">
              <a:latin typeface="Calibri" panose="020F0502020204030204" pitchFamily="34" charset="0"/>
              <a:cs typeface="Calibri" panose="020F0502020204030204" pitchFamily="34" charset="0"/>
            </a:rPr>
            <a:t>– Matthew Huxham (CPI) -  30 minutes </a:t>
          </a:r>
          <a:endParaRPr lang="fr-FR" sz="1800" dirty="0">
            <a:latin typeface="Calibri" panose="020F0502020204030204" pitchFamily="34" charset="0"/>
            <a:cs typeface="Calibri" panose="020F0502020204030204" pitchFamily="34" charset="0"/>
          </a:endParaRPr>
        </a:p>
      </dgm:t>
    </dgm:pt>
    <dgm:pt modelId="{E97F4BA9-3677-42B0-9C4C-999D1D5003FA}" type="parTrans" cxnId="{44898B93-619D-4B51-8D44-B89DE709C196}">
      <dgm:prSet/>
      <dgm:spPr/>
      <dgm:t>
        <a:bodyPr/>
        <a:lstStyle/>
        <a:p>
          <a:endParaRPr lang="fr-FR"/>
        </a:p>
      </dgm:t>
    </dgm:pt>
    <dgm:pt modelId="{8D832524-4154-47EC-AFDF-00F64E929BA9}" type="sibTrans" cxnId="{44898B93-619D-4B51-8D44-B89DE709C196}">
      <dgm:prSet/>
      <dgm:spPr/>
      <dgm:t>
        <a:bodyPr/>
        <a:lstStyle/>
        <a:p>
          <a:endParaRPr lang="fr-FR"/>
        </a:p>
      </dgm:t>
    </dgm:pt>
    <dgm:pt modelId="{76B9A03D-7274-4984-AA95-19B1BBB898D7}">
      <dgm:prSet custT="1"/>
      <dgm:spPr/>
      <dgm:t>
        <a:bodyPr/>
        <a:lstStyle/>
        <a:p>
          <a:pPr>
            <a:buFont typeface="Courier New" panose="02070309020205020404" pitchFamily="49" charset="0"/>
            <a:buChar char="o"/>
          </a:pPr>
          <a:r>
            <a:rPr lang="en-US" sz="1800" b="1" dirty="0">
              <a:latin typeface="Calibri" panose="020F0502020204030204" pitchFamily="34" charset="0"/>
              <a:cs typeface="Calibri" panose="020F0502020204030204" pitchFamily="34" charset="0"/>
            </a:rPr>
            <a:t>Discussants: </a:t>
          </a:r>
          <a:endParaRPr lang="fr-FR" sz="1800" b="1" dirty="0">
            <a:latin typeface="Calibri" panose="020F0502020204030204" pitchFamily="34" charset="0"/>
            <a:cs typeface="Calibri" panose="020F0502020204030204" pitchFamily="34" charset="0"/>
          </a:endParaRPr>
        </a:p>
      </dgm:t>
    </dgm:pt>
    <dgm:pt modelId="{9938A3AE-F8D5-48CD-8390-93FD21A34130}" type="parTrans" cxnId="{39B49F0C-C0FD-4A84-B31D-5DB29F078688}">
      <dgm:prSet/>
      <dgm:spPr/>
      <dgm:t>
        <a:bodyPr/>
        <a:lstStyle/>
        <a:p>
          <a:endParaRPr lang="fr-FR"/>
        </a:p>
      </dgm:t>
    </dgm:pt>
    <dgm:pt modelId="{4251E92E-D065-4FE8-B91B-45DCE3FB4A6A}" type="sibTrans" cxnId="{39B49F0C-C0FD-4A84-B31D-5DB29F078688}">
      <dgm:prSet/>
      <dgm:spPr/>
      <dgm:t>
        <a:bodyPr/>
        <a:lstStyle/>
        <a:p>
          <a:endParaRPr lang="fr-FR"/>
        </a:p>
      </dgm:t>
    </dgm:pt>
    <dgm:pt modelId="{1F62F5A3-BF9C-4CDE-9632-E54CA5543E77}">
      <dgm:prSet custT="1"/>
      <dgm:spPr/>
      <dgm:t>
        <a:bodyPr/>
        <a:lstStyle/>
        <a:p>
          <a:pPr>
            <a:buFont typeface="Wingdings" panose="05000000000000000000" pitchFamily="2" charset="2"/>
            <a:buChar char=""/>
          </a:pPr>
          <a:r>
            <a:rPr lang="en-US" sz="1800" b="1" dirty="0">
              <a:latin typeface="Calibri" panose="020F0502020204030204" pitchFamily="34" charset="0"/>
              <a:cs typeface="Calibri" panose="020F0502020204030204" pitchFamily="34" charset="0"/>
            </a:rPr>
            <a:t>Perspectives from the Development Bank of Southern Africa on outcomes of the report and developments that have followed its release </a:t>
          </a:r>
          <a:r>
            <a:rPr lang="en-US" sz="1800" dirty="0">
              <a:latin typeface="Calibri" panose="020F0502020204030204" pitchFamily="34" charset="0"/>
              <a:cs typeface="Calibri" panose="020F0502020204030204" pitchFamily="34" charset="0"/>
            </a:rPr>
            <a:t>– Libby Dreyer (DBSA) – 15 minutes </a:t>
          </a:r>
          <a:endParaRPr lang="fr-FR" sz="1800" dirty="0">
            <a:latin typeface="Calibri" panose="020F0502020204030204" pitchFamily="34" charset="0"/>
            <a:cs typeface="Calibri" panose="020F0502020204030204" pitchFamily="34" charset="0"/>
          </a:endParaRPr>
        </a:p>
      </dgm:t>
    </dgm:pt>
    <dgm:pt modelId="{E80BC500-64E3-43BE-9ED2-B739F11A880C}" type="parTrans" cxnId="{7C4CE767-B60F-4023-AE54-3EBC89519DE6}">
      <dgm:prSet/>
      <dgm:spPr/>
      <dgm:t>
        <a:bodyPr/>
        <a:lstStyle/>
        <a:p>
          <a:endParaRPr lang="fr-FR"/>
        </a:p>
      </dgm:t>
    </dgm:pt>
    <dgm:pt modelId="{4945A5DC-98D9-4142-B102-B769BA2B24F3}" type="sibTrans" cxnId="{7C4CE767-B60F-4023-AE54-3EBC89519DE6}">
      <dgm:prSet/>
      <dgm:spPr/>
      <dgm:t>
        <a:bodyPr/>
        <a:lstStyle/>
        <a:p>
          <a:endParaRPr lang="fr-FR"/>
        </a:p>
      </dgm:t>
    </dgm:pt>
    <dgm:pt modelId="{01FAA748-D086-4F70-8E87-000B0A7946E0}">
      <dgm:prSet custT="1"/>
      <dgm:spPr/>
      <dgm:t>
        <a:bodyPr/>
        <a:lstStyle/>
        <a:p>
          <a:pPr>
            <a:buFont typeface="Wingdings" panose="05000000000000000000" pitchFamily="2" charset="2"/>
            <a:buChar char=""/>
          </a:pPr>
          <a:r>
            <a:rPr lang="en-US" sz="1800" b="1" dirty="0">
              <a:latin typeface="Calibri" panose="020F0502020204030204" pitchFamily="34" charset="0"/>
              <a:cs typeface="Calibri" panose="020F0502020204030204" pitchFamily="34" charset="0"/>
            </a:rPr>
            <a:t>Perspectives from the French Development Agency on the impacts of the study on AFD’s operations in South Africa, and presentation of broader reflections and developments on the management of transition risks at the international level </a:t>
          </a:r>
          <a:r>
            <a:rPr lang="en-US" sz="1800" dirty="0">
              <a:latin typeface="Calibri" panose="020F0502020204030204" pitchFamily="34" charset="0"/>
              <a:cs typeface="Calibri" panose="020F0502020204030204" pitchFamily="34" charset="0"/>
            </a:rPr>
            <a:t>– Carl </a:t>
          </a:r>
          <a:r>
            <a:rPr lang="en-US" sz="1800" dirty="0" err="1">
              <a:latin typeface="Calibri" panose="020F0502020204030204" pitchFamily="34" charset="0"/>
              <a:cs typeface="Calibri" panose="020F0502020204030204" pitchFamily="34" charset="0"/>
            </a:rPr>
            <a:t>Bernadac</a:t>
          </a:r>
          <a:r>
            <a:rPr lang="en-US" sz="1800" dirty="0">
              <a:latin typeface="Calibri" panose="020F0502020204030204" pitchFamily="34" charset="0"/>
              <a:cs typeface="Calibri" panose="020F0502020204030204" pitchFamily="34" charset="0"/>
            </a:rPr>
            <a:t>, Laurent </a:t>
          </a:r>
          <a:r>
            <a:rPr lang="en-US" sz="1800" dirty="0" err="1">
              <a:latin typeface="Calibri" panose="020F0502020204030204" pitchFamily="34" charset="0"/>
              <a:cs typeface="Calibri" panose="020F0502020204030204" pitchFamily="34" charset="0"/>
            </a:rPr>
            <a:t>Bergadaa</a:t>
          </a:r>
          <a:r>
            <a:rPr lang="en-US" sz="1800" dirty="0">
              <a:latin typeface="Calibri" panose="020F0502020204030204" pitchFamily="34" charset="0"/>
              <a:cs typeface="Calibri" panose="020F0502020204030204" pitchFamily="34" charset="0"/>
            </a:rPr>
            <a:t> (AFD) – 15 minutes </a:t>
          </a:r>
          <a:endParaRPr lang="fr-FR" sz="1800" dirty="0">
            <a:latin typeface="Calibri" panose="020F0502020204030204" pitchFamily="34" charset="0"/>
            <a:cs typeface="Calibri" panose="020F0502020204030204" pitchFamily="34" charset="0"/>
          </a:endParaRPr>
        </a:p>
      </dgm:t>
    </dgm:pt>
    <dgm:pt modelId="{C7001C69-34B1-4545-9DCB-51F5A90F678D}" type="parTrans" cxnId="{DC740A17-EFFE-4740-BAE4-D93A441C9256}">
      <dgm:prSet/>
      <dgm:spPr/>
      <dgm:t>
        <a:bodyPr/>
        <a:lstStyle/>
        <a:p>
          <a:endParaRPr lang="fr-FR"/>
        </a:p>
      </dgm:t>
    </dgm:pt>
    <dgm:pt modelId="{8A1DDFE8-E7D6-4A59-8D96-829A40CAB480}" type="sibTrans" cxnId="{DC740A17-EFFE-4740-BAE4-D93A441C9256}">
      <dgm:prSet/>
      <dgm:spPr/>
      <dgm:t>
        <a:bodyPr/>
        <a:lstStyle/>
        <a:p>
          <a:endParaRPr lang="fr-FR"/>
        </a:p>
      </dgm:t>
    </dgm:pt>
    <dgm:pt modelId="{44175B07-B2B4-4549-8C51-4C01A51F5A53}" type="pres">
      <dgm:prSet presAssocID="{1AE1DB4E-B8CD-4CDB-A35A-398855B55277}" presName="linear" presStyleCnt="0">
        <dgm:presLayoutVars>
          <dgm:dir/>
          <dgm:animLvl val="lvl"/>
          <dgm:resizeHandles val="exact"/>
        </dgm:presLayoutVars>
      </dgm:prSet>
      <dgm:spPr/>
    </dgm:pt>
    <dgm:pt modelId="{EEFE92DA-2718-4F2E-B189-126F2A73B10B}" type="pres">
      <dgm:prSet presAssocID="{3F36070C-842A-4540-B3FE-730585D83EDC}" presName="parentLin" presStyleCnt="0"/>
      <dgm:spPr/>
    </dgm:pt>
    <dgm:pt modelId="{AD4186D5-AF35-4F80-9D06-E7CF06DFAE5E}" type="pres">
      <dgm:prSet presAssocID="{3F36070C-842A-4540-B3FE-730585D83EDC}" presName="parentLeftMargin" presStyleLbl="node1" presStyleIdx="0" presStyleCnt="3"/>
      <dgm:spPr/>
    </dgm:pt>
    <dgm:pt modelId="{3D5C4B7F-C472-43FC-A647-E457AFCB322D}" type="pres">
      <dgm:prSet presAssocID="{3F36070C-842A-4540-B3FE-730585D83EDC}" presName="parentText" presStyleLbl="node1" presStyleIdx="0" presStyleCnt="3">
        <dgm:presLayoutVars>
          <dgm:chMax val="0"/>
          <dgm:bulletEnabled val="1"/>
        </dgm:presLayoutVars>
      </dgm:prSet>
      <dgm:spPr/>
    </dgm:pt>
    <dgm:pt modelId="{BB19FEEA-915C-4703-B68E-1AB49E4B0A38}" type="pres">
      <dgm:prSet presAssocID="{3F36070C-842A-4540-B3FE-730585D83EDC}" presName="negativeSpace" presStyleCnt="0"/>
      <dgm:spPr/>
    </dgm:pt>
    <dgm:pt modelId="{5AA31B10-82A0-4941-8E32-C5261674B685}" type="pres">
      <dgm:prSet presAssocID="{3F36070C-842A-4540-B3FE-730585D83EDC}" presName="childText" presStyleLbl="conFgAcc1" presStyleIdx="0" presStyleCnt="3">
        <dgm:presLayoutVars>
          <dgm:bulletEnabled val="1"/>
        </dgm:presLayoutVars>
      </dgm:prSet>
      <dgm:spPr/>
    </dgm:pt>
    <dgm:pt modelId="{D2B04797-A08C-432F-A93D-DF90432F996E}" type="pres">
      <dgm:prSet presAssocID="{08B86259-52E9-43C2-9F7F-D4A3AADAFFBE}" presName="spaceBetweenRectangles" presStyleCnt="0"/>
      <dgm:spPr/>
    </dgm:pt>
    <dgm:pt modelId="{913B1E13-0D5F-4820-ABDE-C673E5ED61B6}" type="pres">
      <dgm:prSet presAssocID="{78665877-C9E0-4D44-A8EA-814F13602088}" presName="parentLin" presStyleCnt="0"/>
      <dgm:spPr/>
    </dgm:pt>
    <dgm:pt modelId="{8126820C-7DF0-4AA6-B37C-C60F25414DB6}" type="pres">
      <dgm:prSet presAssocID="{78665877-C9E0-4D44-A8EA-814F13602088}" presName="parentLeftMargin" presStyleLbl="node1" presStyleIdx="0" presStyleCnt="3"/>
      <dgm:spPr/>
    </dgm:pt>
    <dgm:pt modelId="{BA9A8FA6-7759-4B62-93B5-C2237E7D7904}" type="pres">
      <dgm:prSet presAssocID="{78665877-C9E0-4D44-A8EA-814F13602088}" presName="parentText" presStyleLbl="node1" presStyleIdx="1" presStyleCnt="3" custScaleX="131445">
        <dgm:presLayoutVars>
          <dgm:chMax val="0"/>
          <dgm:bulletEnabled val="1"/>
        </dgm:presLayoutVars>
      </dgm:prSet>
      <dgm:spPr/>
    </dgm:pt>
    <dgm:pt modelId="{A1DF5ACF-555F-4602-AED0-5FFBAECDB1AC}" type="pres">
      <dgm:prSet presAssocID="{78665877-C9E0-4D44-A8EA-814F13602088}" presName="negativeSpace" presStyleCnt="0"/>
      <dgm:spPr/>
    </dgm:pt>
    <dgm:pt modelId="{6F621784-CCD0-401E-A3B9-D87959132DE2}" type="pres">
      <dgm:prSet presAssocID="{78665877-C9E0-4D44-A8EA-814F13602088}" presName="childText" presStyleLbl="conFgAcc1" presStyleIdx="1" presStyleCnt="3">
        <dgm:presLayoutVars>
          <dgm:bulletEnabled val="1"/>
        </dgm:presLayoutVars>
      </dgm:prSet>
      <dgm:spPr/>
    </dgm:pt>
    <dgm:pt modelId="{FAC878DE-CA09-4AEC-A718-7922A2C9F0E1}" type="pres">
      <dgm:prSet presAssocID="{8D832524-4154-47EC-AFDF-00F64E929BA9}" presName="spaceBetweenRectangles" presStyleCnt="0"/>
      <dgm:spPr/>
    </dgm:pt>
    <dgm:pt modelId="{D4C26BF0-576C-4D96-9F74-3BABFE53AC1E}" type="pres">
      <dgm:prSet presAssocID="{76B9A03D-7274-4984-AA95-19B1BBB898D7}" presName="parentLin" presStyleCnt="0"/>
      <dgm:spPr/>
    </dgm:pt>
    <dgm:pt modelId="{07EEA1EF-0EE9-4D7D-B8F8-BB1DE4EEEE4A}" type="pres">
      <dgm:prSet presAssocID="{76B9A03D-7274-4984-AA95-19B1BBB898D7}" presName="parentLeftMargin" presStyleLbl="node1" presStyleIdx="1" presStyleCnt="3"/>
      <dgm:spPr/>
    </dgm:pt>
    <dgm:pt modelId="{B6622152-4795-41EA-88A0-00D2934C9106}" type="pres">
      <dgm:prSet presAssocID="{76B9A03D-7274-4984-AA95-19B1BBB898D7}" presName="parentText" presStyleLbl="node1" presStyleIdx="2" presStyleCnt="3" custScaleX="33142">
        <dgm:presLayoutVars>
          <dgm:chMax val="0"/>
          <dgm:bulletEnabled val="1"/>
        </dgm:presLayoutVars>
      </dgm:prSet>
      <dgm:spPr/>
    </dgm:pt>
    <dgm:pt modelId="{3C739674-EFB9-48D6-A60F-BB91F58E253A}" type="pres">
      <dgm:prSet presAssocID="{76B9A03D-7274-4984-AA95-19B1BBB898D7}" presName="negativeSpace" presStyleCnt="0"/>
      <dgm:spPr/>
    </dgm:pt>
    <dgm:pt modelId="{FC944126-5ED0-42C7-9B98-53882C40D4E7}" type="pres">
      <dgm:prSet presAssocID="{76B9A03D-7274-4984-AA95-19B1BBB898D7}" presName="childText" presStyleLbl="conFgAcc1" presStyleIdx="2" presStyleCnt="3">
        <dgm:presLayoutVars>
          <dgm:bulletEnabled val="1"/>
        </dgm:presLayoutVars>
      </dgm:prSet>
      <dgm:spPr/>
    </dgm:pt>
  </dgm:ptLst>
  <dgm:cxnLst>
    <dgm:cxn modelId="{39B49F0C-C0FD-4A84-B31D-5DB29F078688}" srcId="{1AE1DB4E-B8CD-4CDB-A35A-398855B55277}" destId="{76B9A03D-7274-4984-AA95-19B1BBB898D7}" srcOrd="2" destOrd="0" parTransId="{9938A3AE-F8D5-48CD-8390-93FD21A34130}" sibTransId="{4251E92E-D065-4FE8-B91B-45DCE3FB4A6A}"/>
    <dgm:cxn modelId="{DC740A17-EFFE-4740-BAE4-D93A441C9256}" srcId="{76B9A03D-7274-4984-AA95-19B1BBB898D7}" destId="{01FAA748-D086-4F70-8E87-000B0A7946E0}" srcOrd="1" destOrd="0" parTransId="{C7001C69-34B1-4545-9DCB-51F5A90F678D}" sibTransId="{8A1DDFE8-E7D6-4A59-8D96-829A40CAB480}"/>
    <dgm:cxn modelId="{07F50B23-CC86-47B3-8FE2-846820855937}" type="presOf" srcId="{01FAA748-D086-4F70-8E87-000B0A7946E0}" destId="{FC944126-5ED0-42C7-9B98-53882C40D4E7}" srcOrd="0" destOrd="1" presId="urn:microsoft.com/office/officeart/2005/8/layout/list1"/>
    <dgm:cxn modelId="{7C4CE767-B60F-4023-AE54-3EBC89519DE6}" srcId="{76B9A03D-7274-4984-AA95-19B1BBB898D7}" destId="{1F62F5A3-BF9C-4CDE-9632-E54CA5543E77}" srcOrd="0" destOrd="0" parTransId="{E80BC500-64E3-43BE-9ED2-B739F11A880C}" sibTransId="{4945A5DC-98D9-4142-B102-B769BA2B24F3}"/>
    <dgm:cxn modelId="{13A8BF8F-C00E-48CF-A3D1-B687BD44FB3E}" type="presOf" srcId="{3F36070C-842A-4540-B3FE-730585D83EDC}" destId="{3D5C4B7F-C472-43FC-A647-E457AFCB322D}" srcOrd="1" destOrd="0" presId="urn:microsoft.com/office/officeart/2005/8/layout/list1"/>
    <dgm:cxn modelId="{44898B93-619D-4B51-8D44-B89DE709C196}" srcId="{1AE1DB4E-B8CD-4CDB-A35A-398855B55277}" destId="{78665877-C9E0-4D44-A8EA-814F13602088}" srcOrd="1" destOrd="0" parTransId="{E97F4BA9-3677-42B0-9C4C-999D1D5003FA}" sibTransId="{8D832524-4154-47EC-AFDF-00F64E929BA9}"/>
    <dgm:cxn modelId="{A52E1695-0894-47A7-A111-61F5D3A9C536}" type="presOf" srcId="{78665877-C9E0-4D44-A8EA-814F13602088}" destId="{BA9A8FA6-7759-4B62-93B5-C2237E7D7904}" srcOrd="1" destOrd="0" presId="urn:microsoft.com/office/officeart/2005/8/layout/list1"/>
    <dgm:cxn modelId="{AFB720AD-CE11-47AB-9DFD-36F1C5C4C385}" type="presOf" srcId="{1AE1DB4E-B8CD-4CDB-A35A-398855B55277}" destId="{44175B07-B2B4-4549-8C51-4C01A51F5A53}" srcOrd="0" destOrd="0" presId="urn:microsoft.com/office/officeart/2005/8/layout/list1"/>
    <dgm:cxn modelId="{9B4F64B8-9DB4-4B36-987B-A89D21D80876}" srcId="{1AE1DB4E-B8CD-4CDB-A35A-398855B55277}" destId="{3F36070C-842A-4540-B3FE-730585D83EDC}" srcOrd="0" destOrd="0" parTransId="{61CD8A33-4ACE-4DCB-81EF-D82BD0E3768F}" sibTransId="{08B86259-52E9-43C2-9F7F-D4A3AADAFFBE}"/>
    <dgm:cxn modelId="{94E13FC5-3C57-4EB0-B87B-BD30434EFAE5}" type="presOf" srcId="{3F36070C-842A-4540-B3FE-730585D83EDC}" destId="{AD4186D5-AF35-4F80-9D06-E7CF06DFAE5E}" srcOrd="0" destOrd="0" presId="urn:microsoft.com/office/officeart/2005/8/layout/list1"/>
    <dgm:cxn modelId="{74FEE1C9-BE21-4A01-8444-27BC70986419}" type="presOf" srcId="{1F62F5A3-BF9C-4CDE-9632-E54CA5543E77}" destId="{FC944126-5ED0-42C7-9B98-53882C40D4E7}" srcOrd="0" destOrd="0" presId="urn:microsoft.com/office/officeart/2005/8/layout/list1"/>
    <dgm:cxn modelId="{E7815EDF-96DD-4E6B-8C1A-7DA0D9253FFE}" type="presOf" srcId="{76B9A03D-7274-4984-AA95-19B1BBB898D7}" destId="{07EEA1EF-0EE9-4D7D-B8F8-BB1DE4EEEE4A}" srcOrd="0" destOrd="0" presId="urn:microsoft.com/office/officeart/2005/8/layout/list1"/>
    <dgm:cxn modelId="{639B02E7-3C9B-4A18-9894-4653B50A6A15}" type="presOf" srcId="{78665877-C9E0-4D44-A8EA-814F13602088}" destId="{8126820C-7DF0-4AA6-B37C-C60F25414DB6}" srcOrd="0" destOrd="0" presId="urn:microsoft.com/office/officeart/2005/8/layout/list1"/>
    <dgm:cxn modelId="{C887F0E8-CBA5-406C-A8FD-ECEBBC2B462B}" type="presOf" srcId="{76B9A03D-7274-4984-AA95-19B1BBB898D7}" destId="{B6622152-4795-41EA-88A0-00D2934C9106}" srcOrd="1" destOrd="0" presId="urn:microsoft.com/office/officeart/2005/8/layout/list1"/>
    <dgm:cxn modelId="{37FE9E33-DAB9-4526-BB7D-38339865C3A6}" type="presParOf" srcId="{44175B07-B2B4-4549-8C51-4C01A51F5A53}" destId="{EEFE92DA-2718-4F2E-B189-126F2A73B10B}" srcOrd="0" destOrd="0" presId="urn:microsoft.com/office/officeart/2005/8/layout/list1"/>
    <dgm:cxn modelId="{3E3C90DF-D17D-4044-B3D6-C7959EA71FFF}" type="presParOf" srcId="{EEFE92DA-2718-4F2E-B189-126F2A73B10B}" destId="{AD4186D5-AF35-4F80-9D06-E7CF06DFAE5E}" srcOrd="0" destOrd="0" presId="urn:microsoft.com/office/officeart/2005/8/layout/list1"/>
    <dgm:cxn modelId="{3D65EBF6-EADC-45E1-B88A-1F01744EF408}" type="presParOf" srcId="{EEFE92DA-2718-4F2E-B189-126F2A73B10B}" destId="{3D5C4B7F-C472-43FC-A647-E457AFCB322D}" srcOrd="1" destOrd="0" presId="urn:microsoft.com/office/officeart/2005/8/layout/list1"/>
    <dgm:cxn modelId="{3DD9E3A8-EC30-485B-84B6-D7AF79A19589}" type="presParOf" srcId="{44175B07-B2B4-4549-8C51-4C01A51F5A53}" destId="{BB19FEEA-915C-4703-B68E-1AB49E4B0A38}" srcOrd="1" destOrd="0" presId="urn:microsoft.com/office/officeart/2005/8/layout/list1"/>
    <dgm:cxn modelId="{A847BA22-92B7-464C-9BBB-548B02066F2F}" type="presParOf" srcId="{44175B07-B2B4-4549-8C51-4C01A51F5A53}" destId="{5AA31B10-82A0-4941-8E32-C5261674B685}" srcOrd="2" destOrd="0" presId="urn:microsoft.com/office/officeart/2005/8/layout/list1"/>
    <dgm:cxn modelId="{8D6F320E-F3C7-45DC-A51C-C362B7650803}" type="presParOf" srcId="{44175B07-B2B4-4549-8C51-4C01A51F5A53}" destId="{D2B04797-A08C-432F-A93D-DF90432F996E}" srcOrd="3" destOrd="0" presId="urn:microsoft.com/office/officeart/2005/8/layout/list1"/>
    <dgm:cxn modelId="{99D0B692-7336-4AFF-A8AF-E0AF3079E236}" type="presParOf" srcId="{44175B07-B2B4-4549-8C51-4C01A51F5A53}" destId="{913B1E13-0D5F-4820-ABDE-C673E5ED61B6}" srcOrd="4" destOrd="0" presId="urn:microsoft.com/office/officeart/2005/8/layout/list1"/>
    <dgm:cxn modelId="{CEACFBA0-177F-4D42-B107-3E8828E2AC0B}" type="presParOf" srcId="{913B1E13-0D5F-4820-ABDE-C673E5ED61B6}" destId="{8126820C-7DF0-4AA6-B37C-C60F25414DB6}" srcOrd="0" destOrd="0" presId="urn:microsoft.com/office/officeart/2005/8/layout/list1"/>
    <dgm:cxn modelId="{36B64E3E-78DC-4722-B451-F8D92994E01A}" type="presParOf" srcId="{913B1E13-0D5F-4820-ABDE-C673E5ED61B6}" destId="{BA9A8FA6-7759-4B62-93B5-C2237E7D7904}" srcOrd="1" destOrd="0" presId="urn:microsoft.com/office/officeart/2005/8/layout/list1"/>
    <dgm:cxn modelId="{17FC0204-05F3-4F36-BD73-417213A87D56}" type="presParOf" srcId="{44175B07-B2B4-4549-8C51-4C01A51F5A53}" destId="{A1DF5ACF-555F-4602-AED0-5FFBAECDB1AC}" srcOrd="5" destOrd="0" presId="urn:microsoft.com/office/officeart/2005/8/layout/list1"/>
    <dgm:cxn modelId="{671DFDD6-2100-4366-A992-30A2CAD85875}" type="presParOf" srcId="{44175B07-B2B4-4549-8C51-4C01A51F5A53}" destId="{6F621784-CCD0-401E-A3B9-D87959132DE2}" srcOrd="6" destOrd="0" presId="urn:microsoft.com/office/officeart/2005/8/layout/list1"/>
    <dgm:cxn modelId="{FEE469A4-BE18-4C2F-844D-3CD68BE46E97}" type="presParOf" srcId="{44175B07-B2B4-4549-8C51-4C01A51F5A53}" destId="{FAC878DE-CA09-4AEC-A718-7922A2C9F0E1}" srcOrd="7" destOrd="0" presId="urn:microsoft.com/office/officeart/2005/8/layout/list1"/>
    <dgm:cxn modelId="{FD419770-9116-4D77-A35E-259BCC7A8816}" type="presParOf" srcId="{44175B07-B2B4-4549-8C51-4C01A51F5A53}" destId="{D4C26BF0-576C-4D96-9F74-3BABFE53AC1E}" srcOrd="8" destOrd="0" presId="urn:microsoft.com/office/officeart/2005/8/layout/list1"/>
    <dgm:cxn modelId="{64C47383-BC2A-4A27-BAAE-03CEF2B0B616}" type="presParOf" srcId="{D4C26BF0-576C-4D96-9F74-3BABFE53AC1E}" destId="{07EEA1EF-0EE9-4D7D-B8F8-BB1DE4EEEE4A}" srcOrd="0" destOrd="0" presId="urn:microsoft.com/office/officeart/2005/8/layout/list1"/>
    <dgm:cxn modelId="{408544A7-F4BE-4248-B058-6446FB193BEC}" type="presParOf" srcId="{D4C26BF0-576C-4D96-9F74-3BABFE53AC1E}" destId="{B6622152-4795-41EA-88A0-00D2934C9106}" srcOrd="1" destOrd="0" presId="urn:microsoft.com/office/officeart/2005/8/layout/list1"/>
    <dgm:cxn modelId="{2B9E6DA3-5427-4EF2-BF07-3C7055E10E00}" type="presParOf" srcId="{44175B07-B2B4-4549-8C51-4C01A51F5A53}" destId="{3C739674-EFB9-48D6-A60F-BB91F58E253A}" srcOrd="9" destOrd="0" presId="urn:microsoft.com/office/officeart/2005/8/layout/list1"/>
    <dgm:cxn modelId="{2BF20877-DC71-4C9E-859A-0B91AF20D902}" type="presParOf" srcId="{44175B07-B2B4-4549-8C51-4C01A51F5A53}" destId="{FC944126-5ED0-42C7-9B98-53882C40D4E7}"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31B10-82A0-4941-8E32-C5261674B685}">
      <dsp:nvSpPr>
        <dsp:cNvPr id="0" name=""/>
        <dsp:cNvSpPr/>
      </dsp:nvSpPr>
      <dsp:spPr>
        <a:xfrm>
          <a:off x="0" y="406645"/>
          <a:ext cx="7728267" cy="5796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5C4B7F-C472-43FC-A647-E457AFCB322D}">
      <dsp:nvSpPr>
        <dsp:cNvPr id="0" name=""/>
        <dsp:cNvSpPr/>
      </dsp:nvSpPr>
      <dsp:spPr>
        <a:xfrm>
          <a:off x="386413" y="67165"/>
          <a:ext cx="5409786" cy="6789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77" tIns="0" rIns="204477" bIns="0" numCol="1" spcCol="1270" anchor="ctr" anchorCtr="0">
          <a:noAutofit/>
        </a:bodyPr>
        <a:lstStyle/>
        <a:p>
          <a:pPr marL="0" lvl="0" indent="0" algn="l" defTabSz="800100">
            <a:lnSpc>
              <a:spcPct val="90000"/>
            </a:lnSpc>
            <a:spcBef>
              <a:spcPct val="0"/>
            </a:spcBef>
            <a:spcAft>
              <a:spcPct val="35000"/>
            </a:spcAft>
            <a:buNone/>
          </a:pPr>
          <a:r>
            <a:rPr lang="fr-FR" sz="1800" b="1" kern="1200" dirty="0">
              <a:latin typeface="Calibri" panose="020F0502020204030204" pitchFamily="34" charset="0"/>
              <a:cs typeface="Calibri" panose="020F0502020204030204" pitchFamily="34" charset="0"/>
            </a:rPr>
            <a:t>Introduction - </a:t>
          </a:r>
          <a:r>
            <a:rPr lang="fr-FR" sz="1800" kern="1200" dirty="0">
              <a:latin typeface="Calibri" panose="020F0502020204030204" pitchFamily="34" charset="0"/>
              <a:cs typeface="Calibri" panose="020F0502020204030204" pitchFamily="34" charset="0"/>
            </a:rPr>
            <a:t>Laurent </a:t>
          </a:r>
          <a:r>
            <a:rPr lang="fr-FR" sz="1800" kern="1200" dirty="0" err="1">
              <a:latin typeface="Calibri" panose="020F0502020204030204" pitchFamily="34" charset="0"/>
              <a:cs typeface="Calibri" panose="020F0502020204030204" pitchFamily="34" charset="0"/>
            </a:rPr>
            <a:t>Bergadaa</a:t>
          </a:r>
          <a:r>
            <a:rPr lang="fr-FR" sz="1800" kern="1200" dirty="0">
              <a:latin typeface="Calibri" panose="020F0502020204030204" pitchFamily="34" charset="0"/>
              <a:cs typeface="Calibri" panose="020F0502020204030204" pitchFamily="34" charset="0"/>
            </a:rPr>
            <a:t> (AFD) – 5 minutes</a:t>
          </a:r>
        </a:p>
      </dsp:txBody>
      <dsp:txXfrm>
        <a:off x="419557" y="100309"/>
        <a:ext cx="5343498" cy="612672"/>
      </dsp:txXfrm>
    </dsp:sp>
    <dsp:sp modelId="{6F621784-CCD0-401E-A3B9-D87959132DE2}">
      <dsp:nvSpPr>
        <dsp:cNvPr id="0" name=""/>
        <dsp:cNvSpPr/>
      </dsp:nvSpPr>
      <dsp:spPr>
        <a:xfrm>
          <a:off x="0" y="1449925"/>
          <a:ext cx="7728267" cy="57960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9A8FA6-7759-4B62-93B5-C2237E7D7904}">
      <dsp:nvSpPr>
        <dsp:cNvPr id="0" name=""/>
        <dsp:cNvSpPr/>
      </dsp:nvSpPr>
      <dsp:spPr>
        <a:xfrm>
          <a:off x="386413" y="1110445"/>
          <a:ext cx="7110894" cy="6789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77" tIns="0" rIns="204477" bIns="0" numCol="1" spcCol="1270" anchor="ctr" anchorCtr="0">
          <a:noAutofit/>
        </a:bodyPr>
        <a:lstStyle/>
        <a:p>
          <a:pPr marL="0" lvl="0" indent="0" algn="l" defTabSz="800100">
            <a:lnSpc>
              <a:spcPct val="90000"/>
            </a:lnSpc>
            <a:spcBef>
              <a:spcPct val="0"/>
            </a:spcBef>
            <a:spcAft>
              <a:spcPct val="35000"/>
            </a:spcAft>
            <a:buFont typeface="Courier New" panose="02070309020205020404" pitchFamily="49" charset="0"/>
            <a:buNone/>
          </a:pPr>
          <a:r>
            <a:rPr lang="en-US" sz="1800" b="1" kern="1200" dirty="0">
              <a:latin typeface="Calibri" panose="020F0502020204030204" pitchFamily="34" charset="0"/>
              <a:cs typeface="Calibri" panose="020F0502020204030204" pitchFamily="34" charset="0"/>
            </a:rPr>
            <a:t>Presentation of the report Understanding the impact of a low carbon transition on South Africa </a:t>
          </a:r>
          <a:r>
            <a:rPr lang="en-US" sz="1800" kern="1200" dirty="0">
              <a:latin typeface="Calibri" panose="020F0502020204030204" pitchFamily="34" charset="0"/>
              <a:cs typeface="Calibri" panose="020F0502020204030204" pitchFamily="34" charset="0"/>
            </a:rPr>
            <a:t>– Matthew Huxham (CPI) -  30 minutes </a:t>
          </a:r>
          <a:endParaRPr lang="fr-FR" sz="1800" kern="1200" dirty="0">
            <a:latin typeface="Calibri" panose="020F0502020204030204" pitchFamily="34" charset="0"/>
            <a:cs typeface="Calibri" panose="020F0502020204030204" pitchFamily="34" charset="0"/>
          </a:endParaRPr>
        </a:p>
      </dsp:txBody>
      <dsp:txXfrm>
        <a:off x="419557" y="1143589"/>
        <a:ext cx="7044606" cy="612672"/>
      </dsp:txXfrm>
    </dsp:sp>
    <dsp:sp modelId="{FC944126-5ED0-42C7-9B98-53882C40D4E7}">
      <dsp:nvSpPr>
        <dsp:cNvPr id="0" name=""/>
        <dsp:cNvSpPr/>
      </dsp:nvSpPr>
      <dsp:spPr>
        <a:xfrm>
          <a:off x="0" y="2493205"/>
          <a:ext cx="7728267" cy="2680650"/>
        </a:xfrm>
        <a:prstGeom prst="rect">
          <a:avLst/>
        </a:prstGeom>
        <a:solidFill>
          <a:schemeClr val="lt1">
            <a:alpha val="9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9799" tIns="479044" rIns="599799" bIns="128016"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
          </a:pPr>
          <a:r>
            <a:rPr lang="en-US" sz="1800" b="1" kern="1200" dirty="0">
              <a:latin typeface="Calibri" panose="020F0502020204030204" pitchFamily="34" charset="0"/>
              <a:cs typeface="Calibri" panose="020F0502020204030204" pitchFamily="34" charset="0"/>
            </a:rPr>
            <a:t>Perspectives from the Development Bank of Southern Africa on outcomes of the report and developments that have followed its release </a:t>
          </a:r>
          <a:r>
            <a:rPr lang="en-US" sz="1800" kern="1200" dirty="0">
              <a:latin typeface="Calibri" panose="020F0502020204030204" pitchFamily="34" charset="0"/>
              <a:cs typeface="Calibri" panose="020F0502020204030204" pitchFamily="34" charset="0"/>
            </a:rPr>
            <a:t>– Libby Dreyer (DBSA) – 15 minutes </a:t>
          </a:r>
          <a:endParaRPr lang="fr-FR" sz="1800" kern="1200" dirty="0">
            <a:latin typeface="Calibri" panose="020F0502020204030204" pitchFamily="34" charset="0"/>
            <a:cs typeface="Calibri" panose="020F0502020204030204" pitchFamily="34" charset="0"/>
          </a:endParaRPr>
        </a:p>
        <a:p>
          <a:pPr marL="171450" lvl="1" indent="-171450" algn="l" defTabSz="800100">
            <a:lnSpc>
              <a:spcPct val="90000"/>
            </a:lnSpc>
            <a:spcBef>
              <a:spcPct val="0"/>
            </a:spcBef>
            <a:spcAft>
              <a:spcPct val="15000"/>
            </a:spcAft>
            <a:buFont typeface="Wingdings" panose="05000000000000000000" pitchFamily="2" charset="2"/>
            <a:buChar char=""/>
          </a:pPr>
          <a:r>
            <a:rPr lang="en-US" sz="1800" b="1" kern="1200" dirty="0">
              <a:latin typeface="Calibri" panose="020F0502020204030204" pitchFamily="34" charset="0"/>
              <a:cs typeface="Calibri" panose="020F0502020204030204" pitchFamily="34" charset="0"/>
            </a:rPr>
            <a:t>Perspectives from the French Development Agency on the impacts of the study on AFD’s operations in South Africa, and presentation of broader reflections and developments on the management of transition risks at the international level </a:t>
          </a:r>
          <a:r>
            <a:rPr lang="en-US" sz="1800" kern="1200" dirty="0">
              <a:latin typeface="Calibri" panose="020F0502020204030204" pitchFamily="34" charset="0"/>
              <a:cs typeface="Calibri" panose="020F0502020204030204" pitchFamily="34" charset="0"/>
            </a:rPr>
            <a:t>– Carl </a:t>
          </a:r>
          <a:r>
            <a:rPr lang="en-US" sz="1800" kern="1200" dirty="0" err="1">
              <a:latin typeface="Calibri" panose="020F0502020204030204" pitchFamily="34" charset="0"/>
              <a:cs typeface="Calibri" panose="020F0502020204030204" pitchFamily="34" charset="0"/>
            </a:rPr>
            <a:t>Bernadac</a:t>
          </a:r>
          <a:r>
            <a:rPr lang="en-US" sz="1800" kern="1200" dirty="0">
              <a:latin typeface="Calibri" panose="020F0502020204030204" pitchFamily="34" charset="0"/>
              <a:cs typeface="Calibri" panose="020F0502020204030204" pitchFamily="34" charset="0"/>
            </a:rPr>
            <a:t>, Laurent </a:t>
          </a:r>
          <a:r>
            <a:rPr lang="en-US" sz="1800" kern="1200" dirty="0" err="1">
              <a:latin typeface="Calibri" panose="020F0502020204030204" pitchFamily="34" charset="0"/>
              <a:cs typeface="Calibri" panose="020F0502020204030204" pitchFamily="34" charset="0"/>
            </a:rPr>
            <a:t>Bergadaa</a:t>
          </a:r>
          <a:r>
            <a:rPr lang="en-US" sz="1800" kern="1200" dirty="0">
              <a:latin typeface="Calibri" panose="020F0502020204030204" pitchFamily="34" charset="0"/>
              <a:cs typeface="Calibri" panose="020F0502020204030204" pitchFamily="34" charset="0"/>
            </a:rPr>
            <a:t> (AFD) – 15 minutes </a:t>
          </a:r>
          <a:endParaRPr lang="fr-FR" sz="1800" kern="1200" dirty="0">
            <a:latin typeface="Calibri" panose="020F0502020204030204" pitchFamily="34" charset="0"/>
            <a:cs typeface="Calibri" panose="020F0502020204030204" pitchFamily="34" charset="0"/>
          </a:endParaRPr>
        </a:p>
      </dsp:txBody>
      <dsp:txXfrm>
        <a:off x="0" y="2493205"/>
        <a:ext cx="7728267" cy="2680650"/>
      </dsp:txXfrm>
    </dsp:sp>
    <dsp:sp modelId="{B6622152-4795-41EA-88A0-00D2934C9106}">
      <dsp:nvSpPr>
        <dsp:cNvPr id="0" name=""/>
        <dsp:cNvSpPr/>
      </dsp:nvSpPr>
      <dsp:spPr>
        <a:xfrm>
          <a:off x="386413" y="2153725"/>
          <a:ext cx="1792911" cy="6789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4477" tIns="0" rIns="204477" bIns="0" numCol="1" spcCol="1270" anchor="ctr" anchorCtr="0">
          <a:noAutofit/>
        </a:bodyPr>
        <a:lstStyle/>
        <a:p>
          <a:pPr marL="0" lvl="0" indent="0" algn="l" defTabSz="800100">
            <a:lnSpc>
              <a:spcPct val="90000"/>
            </a:lnSpc>
            <a:spcBef>
              <a:spcPct val="0"/>
            </a:spcBef>
            <a:spcAft>
              <a:spcPct val="35000"/>
            </a:spcAft>
            <a:buFont typeface="Courier New" panose="02070309020205020404" pitchFamily="49" charset="0"/>
            <a:buNone/>
          </a:pPr>
          <a:r>
            <a:rPr lang="en-US" sz="1800" b="1" kern="1200" dirty="0">
              <a:latin typeface="Calibri" panose="020F0502020204030204" pitchFamily="34" charset="0"/>
              <a:cs typeface="Calibri" panose="020F0502020204030204" pitchFamily="34" charset="0"/>
            </a:rPr>
            <a:t>Discussants: </a:t>
          </a:r>
          <a:endParaRPr lang="fr-FR" sz="1800" b="1" kern="1200" dirty="0">
            <a:latin typeface="Calibri" panose="020F0502020204030204" pitchFamily="34" charset="0"/>
            <a:cs typeface="Calibri" panose="020F0502020204030204" pitchFamily="34" charset="0"/>
          </a:endParaRPr>
        </a:p>
      </dsp:txBody>
      <dsp:txXfrm>
        <a:off x="419557" y="2186869"/>
        <a:ext cx="1726623"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C8330-E7DE-450C-A2CE-7749EAE781BB}" type="datetimeFigureOut">
              <a:rPr lang="fr-FR" smtClean="0"/>
              <a:t>22/04/2020</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51B05F-1D72-4490-8BBB-608119B51C49}" type="slidenum">
              <a:rPr lang="fr-FR" smtClean="0"/>
              <a:t>‹N°›</a:t>
            </a:fld>
            <a:endParaRPr lang="fr-FR" dirty="0"/>
          </a:p>
        </p:txBody>
      </p:sp>
    </p:spTree>
    <p:extLst>
      <p:ext uri="{BB962C8B-B14F-4D97-AF65-F5344CB8AC3E}">
        <p14:creationId xmlns:p14="http://schemas.microsoft.com/office/powerpoint/2010/main" val="946135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BD91E6E-66E9-44AD-81A0-59BE10F98F5D}"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0700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51B05F-1D72-4490-8BBB-608119B51C4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9199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51B05F-1D72-4490-8BBB-608119B51C4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0563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51B05F-1D72-4490-8BBB-608119B51C4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4543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51B05F-1D72-4490-8BBB-608119B51C49}"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0019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7" name="Rectangle 6"/>
          <p:cNvSpPr/>
          <p:nvPr/>
        </p:nvSpPr>
        <p:spPr>
          <a:xfrm>
            <a:off x="1" y="762003"/>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7" y="762003"/>
            <a:ext cx="2925319"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4800" spc="-100" baseline="0">
                <a:solidFill>
                  <a:srgbClr val="FFFFFF"/>
                </a:solidFill>
                <a:latin typeface="Calibri Light" panose="020F0302020204030204" pitchFamily="34" charset="0"/>
              </a:defRPr>
            </a:lvl1pPr>
          </a:lstStyle>
          <a:p>
            <a:r>
              <a:rPr lang="fr-FR" dirty="0"/>
              <a:t>Modifiez le style du titre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167" indent="0" algn="ctr">
              <a:buNone/>
              <a:defRPr sz="2200"/>
            </a:lvl2pPr>
            <a:lvl3pPr marL="914332" indent="0" algn="ctr">
              <a:buNone/>
              <a:defRPr sz="2200"/>
            </a:lvl3pPr>
            <a:lvl4pPr marL="1371498" indent="0" algn="ctr">
              <a:buNone/>
              <a:defRPr sz="2000"/>
            </a:lvl4pPr>
            <a:lvl5pPr marL="1828664" indent="0" algn="ctr">
              <a:buNone/>
              <a:defRPr sz="2000"/>
            </a:lvl5pPr>
            <a:lvl6pPr marL="2285830" indent="0" algn="ctr">
              <a:buNone/>
              <a:defRPr sz="2000"/>
            </a:lvl6pPr>
            <a:lvl7pPr marL="2742994" indent="0" algn="ctr">
              <a:buNone/>
              <a:defRPr sz="2000"/>
            </a:lvl7pPr>
            <a:lvl8pPr marL="3200160" indent="0" algn="ctr">
              <a:buNone/>
              <a:defRPr sz="2000"/>
            </a:lvl8pPr>
            <a:lvl9pPr marL="3657327" indent="0" algn="ctr">
              <a:buNone/>
              <a:defRPr sz="20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r>
              <a:rPr lang="fr-FR"/>
              <a:t>22/04/2020</a:t>
            </a:r>
            <a:endParaRPr lang="fr-FR" dirty="0"/>
          </a:p>
        </p:txBody>
      </p:sp>
      <p:sp>
        <p:nvSpPr>
          <p:cNvPr id="5" name="Footer Placeholder 4"/>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6" name="Slide Number Placeholder 5"/>
          <p:cNvSpPr>
            <a:spLocks noGrp="1"/>
          </p:cNvSpPr>
          <p:nvPr>
            <p:ph type="sldNum" sz="quarter" idx="12"/>
          </p:nvPr>
        </p:nvSpPr>
        <p:spPr/>
        <p:txBody>
          <a:bodyPr/>
          <a:lstStyle>
            <a:lvl1pPr>
              <a:defRPr/>
            </a:lvl1pPr>
          </a:lstStyle>
          <a:p>
            <a:endParaRPr lang="fr-FR" dirty="0"/>
          </a:p>
        </p:txBody>
      </p:sp>
      <p:pic>
        <p:nvPicPr>
          <p:cNvPr id="18" name="Imag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5725" y="943357"/>
            <a:ext cx="2702011" cy="499687"/>
          </a:xfrm>
          <a:prstGeom prst="rect">
            <a:avLst/>
          </a:prstGeom>
        </p:spPr>
      </p:pic>
      <p:sp>
        <p:nvSpPr>
          <p:cNvPr id="19" name="Rectangle 18"/>
          <p:cNvSpPr/>
          <p:nvPr userDrawn="1"/>
        </p:nvSpPr>
        <p:spPr>
          <a:xfrm>
            <a:off x="649760" y="6211327"/>
            <a:ext cx="2054629" cy="124688"/>
          </a:xfrm>
          <a:prstGeom prst="rect">
            <a:avLst/>
          </a:prstGeom>
          <a:solidFill>
            <a:srgbClr val="62BB4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0" name="Rectangle 19"/>
          <p:cNvSpPr/>
          <p:nvPr userDrawn="1"/>
        </p:nvSpPr>
        <p:spPr>
          <a:xfrm>
            <a:off x="2822152" y="6211327"/>
            <a:ext cx="2054629" cy="124688"/>
          </a:xfrm>
          <a:prstGeom prst="rect">
            <a:avLst/>
          </a:prstGeom>
          <a:solidFill>
            <a:srgbClr val="FEC00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1" name="Rectangle 20"/>
          <p:cNvSpPr/>
          <p:nvPr userDrawn="1"/>
        </p:nvSpPr>
        <p:spPr>
          <a:xfrm>
            <a:off x="4994548" y="6211327"/>
            <a:ext cx="2054629" cy="124688"/>
          </a:xfrm>
          <a:prstGeom prst="rect">
            <a:avLst/>
          </a:prstGeom>
          <a:solidFill>
            <a:srgbClr val="5F206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2" name="Rectangle 21"/>
          <p:cNvSpPr/>
          <p:nvPr userDrawn="1"/>
        </p:nvSpPr>
        <p:spPr>
          <a:xfrm>
            <a:off x="7166940" y="6211327"/>
            <a:ext cx="2054629" cy="124688"/>
          </a:xfrm>
          <a:prstGeom prst="rect">
            <a:avLst/>
          </a:prstGeom>
          <a:solidFill>
            <a:srgbClr val="F4772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3" name="Rectangle 22"/>
          <p:cNvSpPr/>
          <p:nvPr userDrawn="1"/>
        </p:nvSpPr>
        <p:spPr>
          <a:xfrm>
            <a:off x="9339332" y="6211327"/>
            <a:ext cx="2054629" cy="124688"/>
          </a:xfrm>
          <a:prstGeom prst="rect">
            <a:avLst/>
          </a:prstGeom>
          <a:solidFill>
            <a:srgbClr val="5294C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Tree>
    <p:extLst>
      <p:ext uri="{BB962C8B-B14F-4D97-AF65-F5344CB8AC3E}">
        <p14:creationId xmlns:p14="http://schemas.microsoft.com/office/powerpoint/2010/main" val="1499427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22/04/2020</a:t>
            </a:r>
            <a:endParaRPr lang="fr-FR" dirty="0"/>
          </a:p>
        </p:txBody>
      </p:sp>
      <p:sp>
        <p:nvSpPr>
          <p:cNvPr id="8" name="Footer Placeholder 7"/>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9" name="Slide Number Placeholder 8"/>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648992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22/04/2020</a:t>
            </a:r>
            <a:endParaRPr lang="fr-FR" dirty="0"/>
          </a:p>
        </p:txBody>
      </p:sp>
      <p:sp>
        <p:nvSpPr>
          <p:cNvPr id="8" name="Footer Placeholder 7"/>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9" name="Slide Number Placeholder 8"/>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1772539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4" name="Date Placeholder 3"/>
          <p:cNvSpPr>
            <a:spLocks noGrp="1"/>
          </p:cNvSpPr>
          <p:nvPr>
            <p:ph type="dt" sz="half" idx="10"/>
          </p:nvPr>
        </p:nvSpPr>
        <p:spPr/>
        <p:txBody>
          <a:bodyPr/>
          <a:lstStyle/>
          <a:p>
            <a:r>
              <a:rPr lang="fr-FR"/>
              <a:t>22/04/2020</a:t>
            </a:r>
            <a:endParaRPr lang="fr-FR" dirty="0"/>
          </a:p>
        </p:txBody>
      </p:sp>
      <p:sp>
        <p:nvSpPr>
          <p:cNvPr id="5" name="Footer Placeholder 4"/>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6" name="Slide Number Placeholder 5"/>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1720492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p>
            <a:r>
              <a:rPr lang="fr-FR"/>
              <a:t>22/04/2020</a:t>
            </a:r>
            <a:endParaRPr lang="fr-FR" dirty="0"/>
          </a:p>
        </p:txBody>
      </p:sp>
      <p:sp>
        <p:nvSpPr>
          <p:cNvPr id="5" name="Footer Placeholder 4"/>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6" name="Slide Number Placeholder 5"/>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2671640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167" indent="0">
              <a:buNone/>
              <a:defRPr sz="1800">
                <a:solidFill>
                  <a:schemeClr val="tx1">
                    <a:tint val="75000"/>
                  </a:schemeClr>
                </a:solidFill>
              </a:defRPr>
            </a:lvl2pPr>
            <a:lvl3pPr marL="914332" indent="0">
              <a:buNone/>
              <a:defRPr sz="1600">
                <a:solidFill>
                  <a:schemeClr val="tx1">
                    <a:tint val="75000"/>
                  </a:schemeClr>
                </a:solidFill>
              </a:defRPr>
            </a:lvl3pPr>
            <a:lvl4pPr marL="1371498" indent="0">
              <a:buNone/>
              <a:defRPr sz="1400">
                <a:solidFill>
                  <a:schemeClr val="tx1">
                    <a:tint val="75000"/>
                  </a:schemeClr>
                </a:solidFill>
              </a:defRPr>
            </a:lvl4pPr>
            <a:lvl5pPr marL="1828664" indent="0">
              <a:buNone/>
              <a:defRPr sz="1400">
                <a:solidFill>
                  <a:schemeClr val="tx1">
                    <a:tint val="75000"/>
                  </a:schemeClr>
                </a:solidFill>
              </a:defRPr>
            </a:lvl5pPr>
            <a:lvl6pPr marL="2285830" indent="0">
              <a:buNone/>
              <a:defRPr sz="1400">
                <a:solidFill>
                  <a:schemeClr val="tx1">
                    <a:tint val="75000"/>
                  </a:schemeClr>
                </a:solidFill>
              </a:defRPr>
            </a:lvl6pPr>
            <a:lvl7pPr marL="2742994" indent="0">
              <a:buNone/>
              <a:defRPr sz="1400">
                <a:solidFill>
                  <a:schemeClr val="tx1">
                    <a:tint val="75000"/>
                  </a:schemeClr>
                </a:solidFill>
              </a:defRPr>
            </a:lvl7pPr>
            <a:lvl8pPr marL="3200160" indent="0">
              <a:buNone/>
              <a:defRPr sz="1400">
                <a:solidFill>
                  <a:schemeClr val="tx1">
                    <a:tint val="75000"/>
                  </a:schemeClr>
                </a:solidFill>
              </a:defRPr>
            </a:lvl8pPr>
            <a:lvl9pPr marL="3657327"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r>
              <a:rPr lang="fr-FR"/>
              <a:t>22/04/2020</a:t>
            </a:r>
            <a:endParaRPr lang="fr-FR" dirty="0"/>
          </a:p>
        </p:txBody>
      </p:sp>
      <p:sp>
        <p:nvSpPr>
          <p:cNvPr id="5" name="Footer Placeholder 4"/>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6" name="Slide Number Placeholder 5"/>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222692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7"/>
          <p:cNvSpPr>
            <a:spLocks noGrp="1"/>
          </p:cNvSpPr>
          <p:nvPr>
            <p:ph type="dt" sz="half" idx="10"/>
          </p:nvPr>
        </p:nvSpPr>
        <p:spPr/>
        <p:txBody>
          <a:bodyPr/>
          <a:lstStyle/>
          <a:p>
            <a:r>
              <a:rPr lang="fr-FR"/>
              <a:t>22/04/2020</a:t>
            </a:r>
            <a:endParaRPr lang="fr-FR" dirty="0"/>
          </a:p>
        </p:txBody>
      </p:sp>
      <p:sp>
        <p:nvSpPr>
          <p:cNvPr id="9" name="Footer Placeholder 8"/>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10" name="Slide Number Placeholder 9"/>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1967744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818463" y="1023594"/>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Date Placeholder 1"/>
          <p:cNvSpPr>
            <a:spLocks noGrp="1"/>
          </p:cNvSpPr>
          <p:nvPr>
            <p:ph type="dt" sz="half" idx="10"/>
          </p:nvPr>
        </p:nvSpPr>
        <p:spPr/>
        <p:txBody>
          <a:bodyPr/>
          <a:lstStyle/>
          <a:p>
            <a:r>
              <a:rPr lang="fr-FR"/>
              <a:t>22/04/2020</a:t>
            </a:r>
            <a:endParaRPr lang="fr-FR" dirty="0"/>
          </a:p>
        </p:txBody>
      </p:sp>
      <p:sp>
        <p:nvSpPr>
          <p:cNvPr id="11" name="Footer Placeholder 10"/>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12" name="Slide Number Placeholder 11"/>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3418017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2" name="Date Placeholder 1"/>
          <p:cNvSpPr>
            <a:spLocks noGrp="1"/>
          </p:cNvSpPr>
          <p:nvPr>
            <p:ph type="dt" sz="half" idx="10"/>
          </p:nvPr>
        </p:nvSpPr>
        <p:spPr/>
        <p:txBody>
          <a:bodyPr/>
          <a:lstStyle/>
          <a:p>
            <a:r>
              <a:rPr lang="fr-FR"/>
              <a:t>22/04/2020</a:t>
            </a:r>
            <a:endParaRPr lang="fr-FR" dirty="0"/>
          </a:p>
        </p:txBody>
      </p:sp>
      <p:sp>
        <p:nvSpPr>
          <p:cNvPr id="7" name="Footer Placeholder 6"/>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8" name="Slide Number Placeholder 7"/>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267816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fr-FR"/>
              <a:t>22/04/2020</a:t>
            </a:r>
            <a:endParaRPr lang="fr-FR" dirty="0"/>
          </a:p>
        </p:txBody>
      </p:sp>
      <p:sp>
        <p:nvSpPr>
          <p:cNvPr id="6" name="Footer Placeholder 5"/>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7" name="Slide Number Placeholder 6"/>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382298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fr-FR"/>
              <a:t>Modifiez le style du titre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167" indent="0">
              <a:buNone/>
              <a:defRPr sz="1200"/>
            </a:lvl2pPr>
            <a:lvl3pPr marL="914332" indent="0">
              <a:buNone/>
              <a:defRPr sz="1000"/>
            </a:lvl3pPr>
            <a:lvl4pPr marL="1371498" indent="0">
              <a:buNone/>
              <a:defRPr sz="900"/>
            </a:lvl4pPr>
            <a:lvl5pPr marL="1828664" indent="0">
              <a:buNone/>
              <a:defRPr sz="900"/>
            </a:lvl5pPr>
            <a:lvl6pPr marL="2285830" indent="0">
              <a:buNone/>
              <a:defRPr sz="900"/>
            </a:lvl6pPr>
            <a:lvl7pPr marL="2742994" indent="0">
              <a:buNone/>
              <a:defRPr sz="900"/>
            </a:lvl7pPr>
            <a:lvl8pPr marL="3200160" indent="0">
              <a:buNone/>
              <a:defRPr sz="900"/>
            </a:lvl8pPr>
            <a:lvl9pPr marL="3657327" indent="0">
              <a:buNone/>
              <a:defRPr sz="900"/>
            </a:lvl9pPr>
          </a:lstStyle>
          <a:p>
            <a:pPr lvl="0"/>
            <a:r>
              <a:rPr lang="fr-FR"/>
              <a:t>Modifier les styles du texte du masque</a:t>
            </a:r>
          </a:p>
        </p:txBody>
      </p:sp>
      <p:sp>
        <p:nvSpPr>
          <p:cNvPr id="8" name="Date Placeholder 7"/>
          <p:cNvSpPr>
            <a:spLocks noGrp="1"/>
          </p:cNvSpPr>
          <p:nvPr>
            <p:ph type="dt" sz="half" idx="10"/>
          </p:nvPr>
        </p:nvSpPr>
        <p:spPr/>
        <p:txBody>
          <a:bodyPr/>
          <a:lstStyle/>
          <a:p>
            <a:r>
              <a:rPr lang="fr-FR"/>
              <a:t>22/04/2020</a:t>
            </a:r>
            <a:endParaRPr lang="fr-FR" dirty="0"/>
          </a:p>
        </p:txBody>
      </p:sp>
      <p:sp>
        <p:nvSpPr>
          <p:cNvPr id="9" name="Footer Placeholder 8"/>
          <p:cNvSpPr>
            <a:spLocks noGrp="1"/>
          </p:cNvSpPr>
          <p:nvPr>
            <p:ph type="ftr" sz="quarter" idx="11"/>
          </p:nvPr>
        </p:nvSpPr>
        <p:spPr/>
        <p:txBody>
          <a:bodyPr/>
          <a:lstStyle/>
          <a:p>
            <a:r>
              <a:rPr lang="en-US"/>
              <a:t>Webinar - Managing the risks and opportunities of the low-carbon transition in South Africa</a:t>
            </a:r>
            <a:endParaRPr lang="fr-FR" dirty="0"/>
          </a:p>
        </p:txBody>
      </p:sp>
      <p:sp>
        <p:nvSpPr>
          <p:cNvPr id="10" name="Slide Number Placeholder 9"/>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311801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fr-FR"/>
              <a:t>Modifiez le style du titre</a:t>
            </a:r>
            <a:endParaRPr lang="en-US" dirty="0"/>
          </a:p>
        </p:txBody>
      </p:sp>
      <p:sp>
        <p:nvSpPr>
          <p:cNvPr id="3" name="Picture Placeholder 2"/>
          <p:cNvSpPr>
            <a:spLocks noGrp="1" noChangeAspect="1"/>
          </p:cNvSpPr>
          <p:nvPr>
            <p:ph type="pic" idx="1"/>
          </p:nvPr>
        </p:nvSpPr>
        <p:spPr>
          <a:xfrm>
            <a:off x="3570648" y="767419"/>
            <a:ext cx="8115231" cy="5330952"/>
          </a:xfrm>
          <a:solidFill>
            <a:schemeClr val="bg1">
              <a:lumMod val="75000"/>
            </a:schemeClr>
          </a:solidFill>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167" indent="0">
              <a:buNone/>
              <a:defRPr sz="1200"/>
            </a:lvl2pPr>
            <a:lvl3pPr marL="914332" indent="0">
              <a:buNone/>
              <a:defRPr sz="1000"/>
            </a:lvl3pPr>
            <a:lvl4pPr marL="1371498" indent="0">
              <a:buNone/>
              <a:defRPr sz="900"/>
            </a:lvl4pPr>
            <a:lvl5pPr marL="1828664" indent="0">
              <a:buNone/>
              <a:defRPr sz="900"/>
            </a:lvl5pPr>
            <a:lvl6pPr marL="2285830" indent="0">
              <a:buNone/>
              <a:defRPr sz="900"/>
            </a:lvl6pPr>
            <a:lvl7pPr marL="2742994" indent="0">
              <a:buNone/>
              <a:defRPr sz="900"/>
            </a:lvl7pPr>
            <a:lvl8pPr marL="3200160" indent="0">
              <a:buNone/>
              <a:defRPr sz="900"/>
            </a:lvl8pPr>
            <a:lvl9pPr marL="3657327" indent="0">
              <a:buNone/>
              <a:defRPr sz="900"/>
            </a:lvl9pPr>
          </a:lstStyle>
          <a:p>
            <a:pPr lvl="0"/>
            <a:r>
              <a:rPr lang="fr-FR"/>
              <a:t>Modifier les styles du texte du masque</a:t>
            </a:r>
          </a:p>
        </p:txBody>
      </p:sp>
      <p:sp>
        <p:nvSpPr>
          <p:cNvPr id="8" name="Date Placeholder 7"/>
          <p:cNvSpPr>
            <a:spLocks noGrp="1"/>
          </p:cNvSpPr>
          <p:nvPr>
            <p:ph type="dt" sz="half" idx="10"/>
          </p:nvPr>
        </p:nvSpPr>
        <p:spPr/>
        <p:txBody>
          <a:bodyPr/>
          <a:lstStyle/>
          <a:p>
            <a:r>
              <a:rPr lang="fr-FR"/>
              <a:t>22/04/2020</a:t>
            </a:r>
            <a:endParaRPr lang="fr-FR" dirty="0"/>
          </a:p>
        </p:txBody>
      </p:sp>
      <p:sp>
        <p:nvSpPr>
          <p:cNvPr id="9" name="Footer Placeholder 8"/>
          <p:cNvSpPr>
            <a:spLocks noGrp="1"/>
          </p:cNvSpPr>
          <p:nvPr>
            <p:ph type="ftr" sz="quarter" idx="11"/>
          </p:nvPr>
        </p:nvSpPr>
        <p:spPr>
          <a:xfrm>
            <a:off x="3499104" y="6356358"/>
            <a:ext cx="5911517" cy="365125"/>
          </a:xfrm>
        </p:spPr>
        <p:txBody>
          <a:bodyPr/>
          <a:lstStyle/>
          <a:p>
            <a:r>
              <a:rPr lang="en-US"/>
              <a:t>Webinar - Managing the risks and opportunities of the low-carbon transition in South Africa</a:t>
            </a:r>
            <a:endParaRPr lang="fr-FR" dirty="0"/>
          </a:p>
        </p:txBody>
      </p:sp>
      <p:sp>
        <p:nvSpPr>
          <p:cNvPr id="10" name="Slide Number Placeholder 9"/>
          <p:cNvSpPr>
            <a:spLocks noGrp="1"/>
          </p:cNvSpPr>
          <p:nvPr>
            <p:ph type="sldNum" sz="quarter" idx="12"/>
          </p:nvPr>
        </p:nvSpPr>
        <p:spPr/>
        <p:txBody>
          <a:bodyPr/>
          <a:lstStyle/>
          <a:p>
            <a:fld id="{0ADD482B-97F0-4EF0-9CE2-541067E1FF6E}" type="slidenum">
              <a:rPr lang="fr-FR" smtClean="0"/>
              <a:t>‹N°›</a:t>
            </a:fld>
            <a:endParaRPr lang="fr-FR" dirty="0"/>
          </a:p>
        </p:txBody>
      </p:sp>
    </p:spTree>
    <p:extLst>
      <p:ext uri="{BB962C8B-B14F-4D97-AF65-F5344CB8AC3E}">
        <p14:creationId xmlns:p14="http://schemas.microsoft.com/office/powerpoint/2010/main" val="3034603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 y="758952"/>
            <a:ext cx="3443591"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21" y="1123845"/>
            <a:ext cx="2947483" cy="460118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262465" y="6356358"/>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latin typeface="Calibri" panose="020F0502020204030204" pitchFamily="34" charset="0"/>
              </a:defRPr>
            </a:lvl1pPr>
          </a:lstStyle>
          <a:p>
            <a:r>
              <a:rPr lang="fr-FR"/>
              <a:t>22/04/2020</a:t>
            </a:r>
            <a:endParaRPr lang="fr-FR" dirty="0"/>
          </a:p>
        </p:txBody>
      </p:sp>
      <p:sp>
        <p:nvSpPr>
          <p:cNvPr id="5" name="Footer Placeholder 4"/>
          <p:cNvSpPr>
            <a:spLocks noGrp="1"/>
          </p:cNvSpPr>
          <p:nvPr>
            <p:ph type="ftr" sz="quarter" idx="3"/>
          </p:nvPr>
        </p:nvSpPr>
        <p:spPr>
          <a:xfrm>
            <a:off x="3869268" y="6356358"/>
            <a:ext cx="5911517" cy="365125"/>
          </a:xfrm>
          <a:prstGeom prst="rect">
            <a:avLst/>
          </a:prstGeom>
        </p:spPr>
        <p:txBody>
          <a:bodyPr vert="horz" lIns="91440" tIns="45720" rIns="91440" bIns="45720" rtlCol="0" anchor="ctr"/>
          <a:lstStyle>
            <a:lvl1pPr algn="l">
              <a:defRPr sz="1100" b="0">
                <a:solidFill>
                  <a:schemeClr val="tx1">
                    <a:lumMod val="50000"/>
                    <a:lumOff val="50000"/>
                  </a:schemeClr>
                </a:solidFill>
                <a:latin typeface="Calibri" panose="020F0502020204030204" pitchFamily="34" charset="0"/>
              </a:defRPr>
            </a:lvl1pPr>
          </a:lstStyle>
          <a:p>
            <a:r>
              <a:rPr lang="en-US"/>
              <a:t>Webinar - Managing the risks and opportunities of the low-carbon transition in South Africa</a:t>
            </a:r>
            <a:endParaRPr lang="fr-FR" dirty="0"/>
          </a:p>
        </p:txBody>
      </p:sp>
      <p:sp>
        <p:nvSpPr>
          <p:cNvPr id="6" name="Slide Number Placeholder 5"/>
          <p:cNvSpPr>
            <a:spLocks noGrp="1"/>
          </p:cNvSpPr>
          <p:nvPr>
            <p:ph type="sldNum" sz="quarter" idx="4"/>
          </p:nvPr>
        </p:nvSpPr>
        <p:spPr>
          <a:xfrm>
            <a:off x="10634141" y="6356358"/>
            <a:ext cx="1530927" cy="365125"/>
          </a:xfrm>
          <a:prstGeom prst="rect">
            <a:avLst/>
          </a:prstGeom>
        </p:spPr>
        <p:txBody>
          <a:bodyPr vert="horz" lIns="91440" tIns="45720" rIns="91440" bIns="45720" rtlCol="0" anchor="ctr"/>
          <a:lstStyle>
            <a:lvl1pPr algn="r">
              <a:defRPr sz="1200" b="1">
                <a:solidFill>
                  <a:schemeClr val="accent1"/>
                </a:solidFill>
                <a:latin typeface="Calibri" panose="020F0502020204030204" pitchFamily="34" charset="0"/>
              </a:defRPr>
            </a:lvl1pPr>
          </a:lstStyle>
          <a:p>
            <a:fld id="{0ADD482B-97F0-4EF0-9CE2-541067E1FF6E}" type="slidenum">
              <a:rPr lang="fr-FR" smtClean="0"/>
              <a:pPr/>
              <a:t>‹N°›</a:t>
            </a:fld>
            <a:endParaRPr lang="fr-FR" dirty="0"/>
          </a:p>
        </p:txBody>
      </p:sp>
      <p:pic>
        <p:nvPicPr>
          <p:cNvPr id="9" name="Image 8"/>
          <p:cNvPicPr>
            <a:picLocks noChangeAspect="1"/>
          </p:cNvPicPr>
          <p:nvPr userDrawn="1"/>
        </p:nvPicPr>
        <p:blipFill>
          <a:blip r:embed="rId14"/>
          <a:stretch>
            <a:fillRect/>
          </a:stretch>
        </p:blipFill>
        <p:spPr>
          <a:xfrm>
            <a:off x="9966847" y="282817"/>
            <a:ext cx="1835156" cy="482117"/>
          </a:xfrm>
          <a:prstGeom prst="rect">
            <a:avLst/>
          </a:prstGeom>
        </p:spPr>
      </p:pic>
      <p:sp>
        <p:nvSpPr>
          <p:cNvPr id="10" name="Rectangle 9"/>
          <p:cNvSpPr/>
          <p:nvPr userDrawn="1"/>
        </p:nvSpPr>
        <p:spPr>
          <a:xfrm>
            <a:off x="649760" y="6211327"/>
            <a:ext cx="2054629" cy="124688"/>
          </a:xfrm>
          <a:prstGeom prst="rect">
            <a:avLst/>
          </a:prstGeom>
          <a:solidFill>
            <a:srgbClr val="62BB46"/>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1" name="Rectangle 10"/>
          <p:cNvSpPr/>
          <p:nvPr userDrawn="1"/>
        </p:nvSpPr>
        <p:spPr>
          <a:xfrm>
            <a:off x="2822152" y="6211327"/>
            <a:ext cx="2054629" cy="124688"/>
          </a:xfrm>
          <a:prstGeom prst="rect">
            <a:avLst/>
          </a:prstGeom>
          <a:solidFill>
            <a:srgbClr val="FEC00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2" name="Rectangle 11"/>
          <p:cNvSpPr/>
          <p:nvPr userDrawn="1"/>
        </p:nvSpPr>
        <p:spPr>
          <a:xfrm>
            <a:off x="4994548" y="6211327"/>
            <a:ext cx="2054629" cy="124688"/>
          </a:xfrm>
          <a:prstGeom prst="rect">
            <a:avLst/>
          </a:prstGeom>
          <a:solidFill>
            <a:srgbClr val="5F206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3" name="Rectangle 12"/>
          <p:cNvSpPr/>
          <p:nvPr userDrawn="1"/>
        </p:nvSpPr>
        <p:spPr>
          <a:xfrm>
            <a:off x="7166940" y="6211327"/>
            <a:ext cx="2054629" cy="124688"/>
          </a:xfrm>
          <a:prstGeom prst="rect">
            <a:avLst/>
          </a:prstGeom>
          <a:solidFill>
            <a:srgbClr val="F4772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4" name="Rectangle 13"/>
          <p:cNvSpPr/>
          <p:nvPr userDrawn="1"/>
        </p:nvSpPr>
        <p:spPr>
          <a:xfrm>
            <a:off x="9339332" y="6211327"/>
            <a:ext cx="2054629" cy="124688"/>
          </a:xfrm>
          <a:prstGeom prst="rect">
            <a:avLst/>
          </a:prstGeom>
          <a:solidFill>
            <a:srgbClr val="5294C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5209399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p:txStyles>
    <p:titleStyle>
      <a:lvl1pPr algn="l" defTabSz="914332" rtl="0" eaLnBrk="1" latinLnBrk="0" hangingPunct="1">
        <a:lnSpc>
          <a:spcPct val="90000"/>
        </a:lnSpc>
        <a:spcBef>
          <a:spcPct val="0"/>
        </a:spcBef>
        <a:buNone/>
        <a:defRPr sz="3600" kern="1200" spc="-60" baseline="0">
          <a:solidFill>
            <a:srgbClr val="FFFFFF"/>
          </a:solidFill>
          <a:latin typeface="Bell MT" panose="02020503060305020303" pitchFamily="18" charset="0"/>
          <a:ea typeface="+mj-ea"/>
          <a:cs typeface="+mj-cs"/>
        </a:defRPr>
      </a:lvl1pPr>
    </p:titleStyle>
    <p:bodyStyle>
      <a:lvl1pPr marL="182866" indent="-182866" algn="l" defTabSz="914332"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Calibri Light" panose="020F0302020204030204" pitchFamily="34" charset="0"/>
          <a:ea typeface="+mn-ea"/>
          <a:cs typeface="+mn-cs"/>
        </a:defRPr>
      </a:lvl1pPr>
      <a:lvl2pPr marL="685750" indent="-182866" algn="l" defTabSz="914332" rtl="0" eaLnBrk="1" latinLnBrk="0" hangingPunct="1">
        <a:lnSpc>
          <a:spcPct val="90000"/>
        </a:lnSpc>
        <a:spcBef>
          <a:spcPts val="251"/>
        </a:spcBef>
        <a:spcAft>
          <a:spcPts val="251"/>
        </a:spcAft>
        <a:buClr>
          <a:schemeClr val="accent1"/>
        </a:buClr>
        <a:buFont typeface="Wingdings 2" pitchFamily="18" charset="2"/>
        <a:buChar char=""/>
        <a:defRPr sz="1800" kern="1200">
          <a:solidFill>
            <a:schemeClr val="tx1">
              <a:lumMod val="65000"/>
              <a:lumOff val="35000"/>
            </a:schemeClr>
          </a:solidFill>
          <a:latin typeface="Calibri Light" panose="020F0302020204030204" pitchFamily="34" charset="0"/>
          <a:ea typeface="+mn-ea"/>
          <a:cs typeface="+mn-cs"/>
        </a:defRPr>
      </a:lvl2pPr>
      <a:lvl3pPr marL="1142914" indent="-182866" algn="l" defTabSz="914332" rtl="0" eaLnBrk="1" latinLnBrk="0" hangingPunct="1">
        <a:lnSpc>
          <a:spcPct val="90000"/>
        </a:lnSpc>
        <a:spcBef>
          <a:spcPts val="251"/>
        </a:spcBef>
        <a:spcAft>
          <a:spcPts val="251"/>
        </a:spcAft>
        <a:buClr>
          <a:schemeClr val="accent1"/>
        </a:buClr>
        <a:buFont typeface="Wingdings 2" pitchFamily="18" charset="2"/>
        <a:buChar char=""/>
        <a:defRPr sz="1600" kern="1200">
          <a:solidFill>
            <a:schemeClr val="tx1">
              <a:lumMod val="65000"/>
              <a:lumOff val="35000"/>
            </a:schemeClr>
          </a:solidFill>
          <a:latin typeface="Calibri Light" panose="020F0302020204030204" pitchFamily="34" charset="0"/>
          <a:ea typeface="+mn-ea"/>
          <a:cs typeface="+mn-cs"/>
        </a:defRPr>
      </a:lvl3pPr>
      <a:lvl4pPr marL="1600080" indent="-182866"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Calibri Light" panose="020F0302020204030204" pitchFamily="34" charset="0"/>
          <a:ea typeface="+mn-ea"/>
          <a:cs typeface="+mn-cs"/>
        </a:defRPr>
      </a:lvl4pPr>
      <a:lvl5pPr marL="2057247" indent="-182866"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Calibri Light" panose="020F0302020204030204" pitchFamily="34" charset="0"/>
          <a:ea typeface="+mn-ea"/>
          <a:cs typeface="+mn-cs"/>
        </a:defRPr>
      </a:lvl5pPr>
      <a:lvl6pPr marL="2514412" indent="-228584"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578" indent="-228584"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8744" indent="-228584"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5910" indent="-228584" algn="l" defTabSz="914332" rtl="0" eaLnBrk="1" latinLnBrk="0" hangingPunct="1">
        <a:lnSpc>
          <a:spcPct val="90000"/>
        </a:lnSpc>
        <a:spcBef>
          <a:spcPts val="251"/>
        </a:spcBef>
        <a:spcAft>
          <a:spcPts val="251"/>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mailto:alice.pauthier&#224;@4CE.org"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hyperlink" Target="mailto:alice.pauthier@I4CE.org" TargetMode="External"/><Relationship Id="rId4" Type="http://schemas.openxmlformats.org/officeDocument/2006/relationships/hyperlink" Target="https://www.mainstreamingclimate.org/customer-area/files/my-files/2018/12/14/webinar-materials/" TargetMode="Externa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69851" y="1298448"/>
            <a:ext cx="7546615" cy="3255264"/>
          </a:xfrm>
        </p:spPr>
        <p:txBody>
          <a:bodyPr>
            <a:noAutofit/>
          </a:bodyPr>
          <a:lstStyle/>
          <a:p>
            <a:r>
              <a:rPr lang="en-US" sz="3600" b="1" dirty="0">
                <a:latin typeface="Calibri" panose="020F0502020204030204" pitchFamily="34" charset="0"/>
                <a:cs typeface="Calibri" panose="020F0502020204030204" pitchFamily="34" charset="0"/>
              </a:rPr>
              <a:t>Managing the risks and opportunities</a:t>
            </a:r>
            <a:br>
              <a:rPr lang="en-US" sz="3600" b="1" dirty="0">
                <a:latin typeface="Calibri" panose="020F0502020204030204" pitchFamily="34" charset="0"/>
                <a:cs typeface="Calibri" panose="020F0502020204030204" pitchFamily="34" charset="0"/>
              </a:rPr>
            </a:br>
            <a:r>
              <a:rPr lang="en-US" sz="3600" b="1" dirty="0">
                <a:latin typeface="Calibri" panose="020F0502020204030204" pitchFamily="34" charset="0"/>
                <a:cs typeface="Calibri" panose="020F0502020204030204" pitchFamily="34" charset="0"/>
              </a:rPr>
              <a:t>of the low carbon transition </a:t>
            </a:r>
            <a:br>
              <a:rPr lang="en-US" sz="3600" b="1" dirty="0">
                <a:latin typeface="Calibri" panose="020F0502020204030204" pitchFamily="34" charset="0"/>
                <a:cs typeface="Calibri" panose="020F0502020204030204" pitchFamily="34" charset="0"/>
              </a:rPr>
            </a:br>
            <a:r>
              <a:rPr lang="en-US" sz="3600" b="1" dirty="0">
                <a:latin typeface="Calibri" panose="020F0502020204030204" pitchFamily="34" charset="0"/>
                <a:cs typeface="Calibri" panose="020F0502020204030204" pitchFamily="34" charset="0"/>
              </a:rPr>
              <a:t>in South Africa</a:t>
            </a:r>
          </a:p>
        </p:txBody>
      </p:sp>
      <p:sp>
        <p:nvSpPr>
          <p:cNvPr id="3" name="Sous-titre 2"/>
          <p:cNvSpPr>
            <a:spLocks noGrp="1"/>
          </p:cNvSpPr>
          <p:nvPr>
            <p:ph type="subTitle" idx="1"/>
          </p:nvPr>
        </p:nvSpPr>
        <p:spPr/>
        <p:txBody>
          <a:bodyPr>
            <a:noAutofit/>
          </a:bodyPr>
          <a:lstStyle/>
          <a:p>
            <a:r>
              <a:rPr lang="en-US" sz="2400" b="1" dirty="0">
                <a:cs typeface="Arial" panose="020B0604020202020204" pitchFamily="34" charset="0"/>
              </a:rPr>
              <a:t>Webinar – </a:t>
            </a:r>
            <a:r>
              <a:rPr lang="fr-FR" b="1" dirty="0">
                <a:latin typeface="Calibri Light" panose="020F0302020204030204" pitchFamily="34" charset="0"/>
                <a:cs typeface="Arial" panose="020B0604020202020204" pitchFamily="34" charset="0"/>
              </a:rPr>
              <a:t>April 22nd, 2020</a:t>
            </a:r>
          </a:p>
        </p:txBody>
      </p:sp>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5725" y="943355"/>
            <a:ext cx="2702011" cy="499687"/>
          </a:xfrm>
          <a:prstGeom prst="rect">
            <a:avLst/>
          </a:prstGeom>
        </p:spPr>
      </p:pic>
    </p:spTree>
    <p:extLst>
      <p:ext uri="{BB962C8B-B14F-4D97-AF65-F5344CB8AC3E}">
        <p14:creationId xmlns:p14="http://schemas.microsoft.com/office/powerpoint/2010/main" val="409745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31">
            <a:extLst>
              <a:ext uri="{FF2B5EF4-FFF2-40B4-BE49-F238E27FC236}">
                <a16:creationId xmlns:a16="http://schemas.microsoft.com/office/drawing/2014/main" id="{43162304-DA60-4C31-9E2B-E22F8DA75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58952"/>
            <a:ext cx="3443591"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33">
            <a:extLst>
              <a:ext uri="{FF2B5EF4-FFF2-40B4-BE49-F238E27FC236}">
                <a16:creationId xmlns:a16="http://schemas.microsoft.com/office/drawing/2014/main" id="{C4AE1EFF-264A-4A42-BEA1-0E875F40D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51" name="Rectangle 35">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8280742" y="1405467"/>
            <a:ext cx="3242383" cy="4690532"/>
          </a:xfrm>
        </p:spPr>
        <p:txBody>
          <a:bodyPr vert="horz" lIns="91440" tIns="45720" rIns="91440" bIns="45720" rtlCol="0" anchor="b">
            <a:normAutofit/>
          </a:bodyPr>
          <a:lstStyle/>
          <a:p>
            <a:pPr algn="r"/>
            <a:r>
              <a:rPr lang="en-US" b="1" dirty="0">
                <a:solidFill>
                  <a:schemeClr val="accent1"/>
                </a:solidFill>
                <a:latin typeface="+mj-lt"/>
              </a:rPr>
              <a:t>PROGRAM OF WEBINARS </a:t>
            </a:r>
          </a:p>
        </p:txBody>
      </p:sp>
      <p:sp>
        <p:nvSpPr>
          <p:cNvPr id="52" name="Rectangle 37">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62002"/>
            <a:ext cx="1286935"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53" name="Espace réservé du contenu 2"/>
          <p:cNvSpPr>
            <a:spLocks noGrp="1"/>
          </p:cNvSpPr>
          <p:nvPr>
            <p:ph idx="4294967295"/>
          </p:nvPr>
        </p:nvSpPr>
        <p:spPr>
          <a:xfrm>
            <a:off x="1490973" y="996287"/>
            <a:ext cx="6943343" cy="5141525"/>
          </a:xfrm>
        </p:spPr>
        <p:txBody>
          <a:bodyPr vert="horz" lIns="91440" tIns="45720" rIns="91440" bIns="45720" rtlCol="0" anchor="t">
            <a:normAutofit lnSpcReduction="10000"/>
          </a:bodyPr>
          <a:lstStyle/>
          <a:p>
            <a:pPr lvl="0"/>
            <a:r>
              <a:rPr lang="en-US" b="1" dirty="0">
                <a:solidFill>
                  <a:srgbClr val="2A4068"/>
                </a:solidFill>
                <a:latin typeface="Calibri" panose="020F0502020204030204" pitchFamily="34" charset="0"/>
                <a:cs typeface="Calibri" panose="020F0502020204030204" pitchFamily="34" charset="0"/>
              </a:rPr>
              <a:t>Managing the risks and opportunities of the low-carbon transition in South Africa </a:t>
            </a:r>
            <a:r>
              <a:rPr lang="en-US" b="1"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a:t>
            </a:r>
            <a:r>
              <a:rPr lang="fr-FR" i="1" dirty="0" err="1">
                <a:latin typeface="Calibri" panose="020F0502020204030204" pitchFamily="34" charset="0"/>
                <a:cs typeface="Calibri" panose="020F0502020204030204" pitchFamily="34" charset="0"/>
              </a:rPr>
              <a:t>today</a:t>
            </a:r>
            <a:endParaRPr lang="fr-FR" i="1" dirty="0">
              <a:latin typeface="Calibri" panose="020F0502020204030204" pitchFamily="34" charset="0"/>
              <a:cs typeface="Calibri" panose="020F0502020204030204" pitchFamily="34" charset="0"/>
            </a:endParaRP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TCFD </a:t>
            </a:r>
            <a:r>
              <a:rPr lang="fr-FR" b="1" dirty="0" err="1">
                <a:solidFill>
                  <a:srgbClr val="2A4068"/>
                </a:solidFill>
                <a:latin typeface="Calibri" panose="020F0502020204030204" pitchFamily="34" charset="0"/>
                <a:cs typeface="Calibri" panose="020F0502020204030204" pitchFamily="34" charset="0"/>
              </a:rPr>
              <a:t>reporting</a:t>
            </a:r>
            <a:r>
              <a:rPr lang="fr-FR" b="1" dirty="0">
                <a:solidFill>
                  <a:srgbClr val="2A4068"/>
                </a:solidFill>
                <a:latin typeface="Calibri" panose="020F0502020204030204" pitchFamily="34" charset="0"/>
                <a:cs typeface="Calibri" panose="020F0502020204030204" pitchFamily="34" charset="0"/>
              </a:rPr>
              <a:t>: open discussion </a:t>
            </a:r>
            <a:r>
              <a:rPr lang="fr-FR" b="1" dirty="0">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April 28th 2pm CEST</a:t>
            </a: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how to </a:t>
            </a:r>
            <a:r>
              <a:rPr lang="fr-FR" b="1" dirty="0" err="1">
                <a:solidFill>
                  <a:srgbClr val="2A4068"/>
                </a:solidFill>
                <a:latin typeface="Calibri" panose="020F0502020204030204" pitchFamily="34" charset="0"/>
                <a:cs typeface="Calibri" panose="020F0502020204030204" pitchFamily="34" charset="0"/>
              </a:rPr>
              <a:t>develop</a:t>
            </a:r>
            <a:r>
              <a:rPr lang="fr-FR" b="1" dirty="0">
                <a:solidFill>
                  <a:srgbClr val="2A4068"/>
                </a:solidFill>
                <a:latin typeface="Calibri" panose="020F0502020204030204" pitchFamily="34" charset="0"/>
                <a:cs typeface="Calibri" panose="020F0502020204030204" pitchFamily="34" charset="0"/>
              </a:rPr>
              <a:t> a </a:t>
            </a:r>
            <a:r>
              <a:rPr lang="fr-FR" b="1" dirty="0" err="1">
                <a:solidFill>
                  <a:srgbClr val="2A4068"/>
                </a:solidFill>
                <a:latin typeface="Calibri" panose="020F0502020204030204" pitchFamily="34" charset="0"/>
                <a:cs typeface="Calibri" panose="020F0502020204030204" pitchFamily="34" charset="0"/>
              </a:rPr>
              <a:t>climate</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strategy</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within</a:t>
            </a:r>
            <a:r>
              <a:rPr lang="fr-FR" b="1" dirty="0">
                <a:solidFill>
                  <a:srgbClr val="2A4068"/>
                </a:solidFill>
                <a:latin typeface="Calibri" panose="020F0502020204030204" pitchFamily="34" charset="0"/>
                <a:cs typeface="Calibri" panose="020F0502020204030204" pitchFamily="34" charset="0"/>
              </a:rPr>
              <a:t> a </a:t>
            </a:r>
            <a:r>
              <a:rPr lang="fr-FR" b="1" dirty="0" err="1">
                <a:solidFill>
                  <a:srgbClr val="2A4068"/>
                </a:solidFill>
                <a:latin typeface="Calibri" panose="020F0502020204030204" pitchFamily="34" charset="0"/>
                <a:cs typeface="Calibri" panose="020F0502020204030204" pitchFamily="34" charset="0"/>
              </a:rPr>
              <a:t>financial</a:t>
            </a:r>
            <a:r>
              <a:rPr lang="fr-FR" b="1" dirty="0">
                <a:solidFill>
                  <a:srgbClr val="2A4068"/>
                </a:solidFill>
                <a:latin typeface="Calibri" panose="020F0502020204030204" pitchFamily="34" charset="0"/>
                <a:cs typeface="Calibri" panose="020F0502020204030204" pitchFamily="34" charset="0"/>
              </a:rPr>
              <a:t> institution? </a:t>
            </a:r>
            <a:r>
              <a:rPr lang="fr-FR" b="1" dirty="0">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May 11th or 12th (Date and Time TBC)</a:t>
            </a:r>
          </a:p>
          <a:p>
            <a:pPr lvl="0"/>
            <a:r>
              <a:rPr lang="en-US" b="1" dirty="0">
                <a:solidFill>
                  <a:srgbClr val="2A4068"/>
                </a:solidFill>
                <a:latin typeface="Calibri" panose="020F0502020204030204" pitchFamily="34" charset="0"/>
                <a:cs typeface="Calibri" panose="020F0502020204030204" pitchFamily="34" charset="0"/>
              </a:rPr>
              <a:t>Experience sharing on how to design a tailored capacity building program to upgrade staff skill in relation to climate processes and approaches? - </a:t>
            </a:r>
            <a:r>
              <a:rPr lang="en-US" i="1" dirty="0">
                <a:latin typeface="Calibri" panose="020F0502020204030204" pitchFamily="34" charset="0"/>
                <a:cs typeface="Calibri" panose="020F0502020204030204" pitchFamily="34" charset="0"/>
              </a:rPr>
              <a:t>June 8th or 9th (Date and Time TBC)</a:t>
            </a:r>
            <a:endParaRPr lang="fr-FR" i="1" dirty="0">
              <a:latin typeface="Calibri" panose="020F0502020204030204" pitchFamily="34" charset="0"/>
              <a:cs typeface="Calibri" panose="020F0502020204030204" pitchFamily="34" charset="0"/>
            </a:endParaRPr>
          </a:p>
          <a:p>
            <a:pPr lvl="0"/>
            <a:r>
              <a:rPr lang="fr-FR" b="1" dirty="0">
                <a:solidFill>
                  <a:srgbClr val="2A4068"/>
                </a:solidFill>
                <a:latin typeface="Calibri" panose="020F0502020204030204" pitchFamily="34" charset="0"/>
                <a:cs typeface="Calibri" panose="020F0502020204030204" pitchFamily="34" charset="0"/>
              </a:rPr>
              <a:t>The EU </a:t>
            </a:r>
            <a:r>
              <a:rPr lang="fr-FR" b="1" dirty="0" err="1">
                <a:solidFill>
                  <a:srgbClr val="2A4068"/>
                </a:solidFill>
                <a:latin typeface="Calibri" panose="020F0502020204030204" pitchFamily="34" charset="0"/>
                <a:cs typeface="Calibri" panose="020F0502020204030204" pitchFamily="34" charset="0"/>
              </a:rPr>
              <a:t>taxonomy</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why</a:t>
            </a:r>
            <a:r>
              <a:rPr lang="fr-FR" b="1" dirty="0">
                <a:solidFill>
                  <a:srgbClr val="2A4068"/>
                </a:solidFill>
                <a:latin typeface="Calibri" panose="020F0502020204030204" pitchFamily="34" charset="0"/>
                <a:cs typeface="Calibri" panose="020F0502020204030204" pitchFamily="34" charset="0"/>
              </a:rPr>
              <a:t> and how </a:t>
            </a:r>
            <a:r>
              <a:rPr lang="fr-FR" b="1" dirty="0" err="1">
                <a:solidFill>
                  <a:srgbClr val="2A4068"/>
                </a:solidFill>
                <a:latin typeface="Calibri" panose="020F0502020204030204" pitchFamily="34" charset="0"/>
                <a:cs typeface="Calibri" panose="020F0502020204030204" pitchFamily="34" charset="0"/>
              </a:rPr>
              <a:t>using</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it</a:t>
            </a:r>
            <a:r>
              <a:rPr lang="fr-FR" b="1" dirty="0">
                <a:solidFill>
                  <a:srgbClr val="2A4068"/>
                </a:solidFill>
                <a:latin typeface="Calibri" panose="020F0502020204030204" pitchFamily="34" charset="0"/>
                <a:cs typeface="Calibri" panose="020F0502020204030204" pitchFamily="34" charset="0"/>
              </a:rPr>
              <a:t> as part of </a:t>
            </a:r>
            <a:r>
              <a:rPr lang="fr-FR" b="1" dirty="0" err="1">
                <a:solidFill>
                  <a:srgbClr val="2A4068"/>
                </a:solidFill>
                <a:latin typeface="Calibri" panose="020F0502020204030204" pitchFamily="34" charset="0"/>
                <a:cs typeface="Calibri" panose="020F0502020204030204" pitchFamily="34" charset="0"/>
              </a:rPr>
              <a:t>mainstreaming</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approaches</a:t>
            </a:r>
            <a:r>
              <a:rPr lang="fr-FR" dirty="0">
                <a:solidFill>
                  <a:srgbClr val="2A4068"/>
                </a:solidFill>
                <a:latin typeface="Calibri" panose="020F0502020204030204" pitchFamily="34" charset="0"/>
                <a:cs typeface="Calibri" panose="020F0502020204030204" pitchFamily="34" charset="0"/>
              </a:rPr>
              <a:t> </a:t>
            </a:r>
            <a:r>
              <a:rPr lang="fr-FR" dirty="0">
                <a:latin typeface="Calibri" panose="020F0502020204030204" pitchFamily="34" charset="0"/>
                <a:cs typeface="Calibri" panose="020F0502020204030204" pitchFamily="34" charset="0"/>
              </a:rPr>
              <a:t>-</a:t>
            </a:r>
            <a:r>
              <a:rPr lang="fr-FR" i="1" dirty="0">
                <a:latin typeface="Calibri" panose="020F0502020204030204" pitchFamily="34" charset="0"/>
                <a:cs typeface="Calibri" panose="020F0502020204030204" pitchFamily="34" charset="0"/>
              </a:rPr>
              <a:t> June 22nd or 23rd (Date and Time TBC)</a:t>
            </a: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green bonds - perspectives </a:t>
            </a:r>
            <a:r>
              <a:rPr lang="fr-FR" b="1" dirty="0" err="1">
                <a:solidFill>
                  <a:srgbClr val="2A4068"/>
                </a:solidFill>
                <a:latin typeface="Calibri" panose="020F0502020204030204" pitchFamily="34" charset="0"/>
                <a:cs typeface="Calibri" panose="020F0502020204030204" pitchFamily="34" charset="0"/>
              </a:rPr>
              <a:t>from</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issuers</a:t>
            </a:r>
            <a:r>
              <a:rPr lang="fr-FR" b="1" dirty="0">
                <a:solidFill>
                  <a:srgbClr val="2A4068"/>
                </a:solidFill>
                <a:latin typeface="Calibri" panose="020F0502020204030204" pitchFamily="34" charset="0"/>
                <a:cs typeface="Calibri" panose="020F0502020204030204" pitchFamily="34" charset="0"/>
              </a:rPr>
              <a:t> and </a:t>
            </a:r>
            <a:r>
              <a:rPr lang="fr-FR" b="1" dirty="0" err="1">
                <a:solidFill>
                  <a:srgbClr val="2A4068"/>
                </a:solidFill>
                <a:latin typeface="Calibri" panose="020F0502020204030204" pitchFamily="34" charset="0"/>
                <a:cs typeface="Calibri" panose="020F0502020204030204" pitchFamily="34" charset="0"/>
              </a:rPr>
              <a:t>investors</a:t>
            </a:r>
            <a:r>
              <a:rPr lang="fr-FR" dirty="0">
                <a:solidFill>
                  <a:srgbClr val="2A4068"/>
                </a:solidFill>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 July 6th or 7th (Date and Time TBC)</a:t>
            </a:r>
          </a:p>
        </p:txBody>
      </p:sp>
      <p:sp>
        <p:nvSpPr>
          <p:cNvPr id="54" name="Rectangle 39">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91" y="767828"/>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space réservé de la date 3"/>
          <p:cNvSpPr>
            <a:spLocks noGrp="1"/>
          </p:cNvSpPr>
          <p:nvPr>
            <p:ph type="dt" sz="half" idx="10"/>
          </p:nvPr>
        </p:nvSpPr>
        <p:spPr>
          <a:xfrm>
            <a:off x="262465" y="6356352"/>
            <a:ext cx="2743200" cy="365125"/>
          </a:xfrm>
        </p:spPr>
        <p:txBody>
          <a:bodyPr vert="horz" lIns="91440" tIns="45720" rIns="91440" bIns="45720" rtlCol="0" anchor="ctr">
            <a:normAutofit/>
          </a:bodyPr>
          <a:lstStyle/>
          <a:p>
            <a:pPr defTabSz="457167">
              <a:spcAft>
                <a:spcPts val="600"/>
              </a:spcAft>
              <a:defRPr/>
            </a:pPr>
            <a:r>
              <a:rPr lang="fr-FR">
                <a:latin typeface="+mn-lt"/>
              </a:rPr>
              <a:t>22/04/2020</a:t>
            </a:r>
            <a:endParaRPr lang="en-US" dirty="0">
              <a:latin typeface="+mn-lt"/>
            </a:endParaRPr>
          </a:p>
        </p:txBody>
      </p:sp>
      <p:sp>
        <p:nvSpPr>
          <p:cNvPr id="11" name="Espace réservé du pied de page 10"/>
          <p:cNvSpPr>
            <a:spLocks noGrp="1"/>
          </p:cNvSpPr>
          <p:nvPr>
            <p:ph type="ftr" sz="quarter" idx="11"/>
          </p:nvPr>
        </p:nvSpPr>
        <p:spPr>
          <a:xfrm>
            <a:off x="3869272" y="6356352"/>
            <a:ext cx="5911517" cy="365125"/>
          </a:xfrm>
        </p:spPr>
        <p:txBody>
          <a:bodyPr vert="horz" lIns="91440" tIns="45720" rIns="91440" bIns="45720" rtlCol="0" anchor="ctr">
            <a:normAutofit/>
          </a:bodyPr>
          <a:lstStyle/>
          <a:p>
            <a:pPr defTabSz="457167">
              <a:spcAft>
                <a:spcPts val="600"/>
              </a:spcAft>
              <a:defRPr/>
            </a:pPr>
            <a:r>
              <a:rPr lang="en-US" b="1">
                <a:latin typeface="+mn-lt"/>
              </a:rPr>
              <a:t>Webinar - Managing the risks and opportunities of the low-carbon transition in South Africa</a:t>
            </a:r>
            <a:endParaRPr lang="en-US" dirty="0">
              <a:latin typeface="+mn-lt"/>
            </a:endParaRPr>
          </a:p>
        </p:txBody>
      </p:sp>
      <p:pic>
        <p:nvPicPr>
          <p:cNvPr id="12" name="Image 11"/>
          <p:cNvPicPr>
            <a:picLocks noChangeAspect="1"/>
          </p:cNvPicPr>
          <p:nvPr/>
        </p:nvPicPr>
        <p:blipFill>
          <a:blip r:embed="rId3"/>
          <a:stretch>
            <a:fillRect/>
          </a:stretch>
        </p:blipFill>
        <p:spPr>
          <a:xfrm>
            <a:off x="9966847" y="282816"/>
            <a:ext cx="1835156" cy="482117"/>
          </a:xfrm>
          <a:prstGeom prst="rect">
            <a:avLst/>
          </a:prstGeom>
        </p:spPr>
      </p:pic>
      <p:sp>
        <p:nvSpPr>
          <p:cNvPr id="4" name="ZoneTexte 3"/>
          <p:cNvSpPr txBox="1"/>
          <p:nvPr/>
        </p:nvSpPr>
        <p:spPr>
          <a:xfrm>
            <a:off x="7891977" y="3108963"/>
            <a:ext cx="184731" cy="369332"/>
          </a:xfrm>
          <a:prstGeom prst="rect">
            <a:avLst/>
          </a:prstGeom>
          <a:noFill/>
        </p:spPr>
        <p:txBody>
          <a:bodyPr wrap="none" rtlCol="0">
            <a:noAutofit/>
          </a:bodyPr>
          <a:lstStyle/>
          <a:p>
            <a:pPr defTabSz="457167">
              <a:defRPr/>
            </a:pPr>
            <a:endParaRPr lang="fr-FR" dirty="0">
              <a:solidFill>
                <a:srgbClr val="000000"/>
              </a:solidFill>
              <a:latin typeface="Corbel" panose="020B0503020204020204"/>
            </a:endParaRPr>
          </a:p>
        </p:txBody>
      </p:sp>
    </p:spTree>
    <p:extLst>
      <p:ext uri="{BB962C8B-B14F-4D97-AF65-F5344CB8AC3E}">
        <p14:creationId xmlns:p14="http://schemas.microsoft.com/office/powerpoint/2010/main" val="868914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31">
            <a:extLst>
              <a:ext uri="{FF2B5EF4-FFF2-40B4-BE49-F238E27FC236}">
                <a16:creationId xmlns:a16="http://schemas.microsoft.com/office/drawing/2014/main" id="{43162304-DA60-4C31-9E2B-E22F8DA75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58952"/>
            <a:ext cx="3443591"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33">
            <a:extLst>
              <a:ext uri="{FF2B5EF4-FFF2-40B4-BE49-F238E27FC236}">
                <a16:creationId xmlns:a16="http://schemas.microsoft.com/office/drawing/2014/main" id="{C4AE1EFF-264A-4A42-BEA1-0E875F40D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51" name="Rectangle 35">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8280742" y="1405467"/>
            <a:ext cx="3242383" cy="4690532"/>
          </a:xfrm>
        </p:spPr>
        <p:txBody>
          <a:bodyPr vert="horz" lIns="91440" tIns="45720" rIns="91440" bIns="45720" rtlCol="0" anchor="b">
            <a:normAutofit/>
          </a:bodyPr>
          <a:lstStyle/>
          <a:p>
            <a:pPr algn="r"/>
            <a:r>
              <a:rPr lang="en-US" b="1" dirty="0">
                <a:solidFill>
                  <a:schemeClr val="accent1"/>
                </a:solidFill>
                <a:latin typeface="+mj-lt"/>
              </a:rPr>
              <a:t>Housekeeping rules</a:t>
            </a:r>
          </a:p>
        </p:txBody>
      </p:sp>
      <p:sp>
        <p:nvSpPr>
          <p:cNvPr id="52" name="Rectangle 37">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62002"/>
            <a:ext cx="1286935"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53" name="Espace réservé du contenu 2"/>
          <p:cNvSpPr>
            <a:spLocks noGrp="1"/>
          </p:cNvSpPr>
          <p:nvPr>
            <p:ph idx="4294967295"/>
          </p:nvPr>
        </p:nvSpPr>
        <p:spPr>
          <a:xfrm>
            <a:off x="1447804" y="824171"/>
            <a:ext cx="6832933" cy="5333999"/>
          </a:xfrm>
        </p:spPr>
        <p:txBody>
          <a:bodyPr vert="horz" lIns="91440" tIns="45720" rIns="91440" bIns="45720" rtlCol="0" anchor="t">
            <a:normAutofit fontScale="92500" lnSpcReduction="10000"/>
          </a:bodyPr>
          <a:lstStyle/>
          <a:p>
            <a:r>
              <a:rPr lang="en-US" sz="1800" b="1" dirty="0">
                <a:solidFill>
                  <a:srgbClr val="2A4068"/>
                </a:solidFill>
                <a:latin typeface="Calibri" panose="020F0502020204030204" pitchFamily="34" charset="0"/>
                <a:cs typeface="Calibri" panose="020F0502020204030204" pitchFamily="34" charset="0"/>
              </a:rPr>
              <a:t>Participation</a:t>
            </a:r>
          </a:p>
          <a:p>
            <a:pPr lvl="1">
              <a:spcAft>
                <a:spcPts val="0"/>
              </a:spcAft>
            </a:pPr>
            <a:r>
              <a:rPr lang="en-US" dirty="0">
                <a:latin typeface="Calibri" panose="020F0502020204030204" pitchFamily="34" charset="0"/>
                <a:cs typeface="Calibri" panose="020F0502020204030204" pitchFamily="34" charset="0"/>
              </a:rPr>
              <a:t>Webinars of the Initiative aim to foster discussion; </a:t>
            </a:r>
          </a:p>
          <a:p>
            <a:pPr lvl="1">
              <a:spcAft>
                <a:spcPts val="0"/>
              </a:spcAft>
            </a:pPr>
            <a:r>
              <a:rPr lang="en-US" dirty="0">
                <a:latin typeface="Calibri" panose="020F0502020204030204" pitchFamily="34" charset="0"/>
                <a:cs typeface="Calibri" panose="020F0502020204030204" pitchFamily="34" charset="0"/>
              </a:rPr>
              <a:t>Active participation is very much welcome!</a:t>
            </a:r>
            <a:endParaRPr lang="en-US" b="1" dirty="0">
              <a:latin typeface="Calibri" panose="020F0502020204030204" pitchFamily="34" charset="0"/>
              <a:cs typeface="Calibri" panose="020F0502020204030204" pitchFamily="34" charset="0"/>
            </a:endParaRPr>
          </a:p>
          <a:p>
            <a:r>
              <a:rPr lang="en-US" sz="1800" b="1" dirty="0">
                <a:solidFill>
                  <a:srgbClr val="2A4068"/>
                </a:solidFill>
                <a:latin typeface="Calibri" panose="020F0502020204030204" pitchFamily="34" charset="0"/>
                <a:cs typeface="Calibri" panose="020F0502020204030204" pitchFamily="34" charset="0"/>
              </a:rPr>
              <a:t>Audio quality </a:t>
            </a:r>
          </a:p>
          <a:p>
            <a:pPr lvl="1">
              <a:spcAft>
                <a:spcPts val="0"/>
              </a:spcAft>
            </a:pPr>
            <a:r>
              <a:rPr lang="en-US" dirty="0">
                <a:latin typeface="Calibri" panose="020F0502020204030204" pitchFamily="34" charset="0"/>
                <a:cs typeface="Calibri" panose="020F0502020204030204" pitchFamily="34" charset="0"/>
              </a:rPr>
              <a:t>Participants are invited to mute their microphone, when they are not speaking.</a:t>
            </a:r>
          </a:p>
          <a:p>
            <a:r>
              <a:rPr lang="en-US" sz="1800" b="1" dirty="0">
                <a:solidFill>
                  <a:srgbClr val="2A4068"/>
                </a:solidFill>
                <a:latin typeface="Calibri" panose="020F0502020204030204" pitchFamily="34" charset="0"/>
                <a:cs typeface="Calibri" panose="020F0502020204030204" pitchFamily="34" charset="0"/>
              </a:rPr>
              <a:t>Recording </a:t>
            </a:r>
          </a:p>
          <a:p>
            <a:pPr lvl="1">
              <a:spcAft>
                <a:spcPts val="0"/>
              </a:spcAft>
            </a:pPr>
            <a:r>
              <a:rPr lang="en-US" dirty="0">
                <a:latin typeface="Calibri" panose="020F0502020204030204" pitchFamily="34" charset="0"/>
                <a:cs typeface="Calibri" panose="020F0502020204030204" pitchFamily="34" charset="0"/>
              </a:rPr>
              <a:t>The webinar is being recorded;</a:t>
            </a:r>
          </a:p>
          <a:p>
            <a:pPr lvl="1">
              <a:spcAft>
                <a:spcPts val="0"/>
              </a:spcAft>
            </a:pPr>
            <a:r>
              <a:rPr lang="en-US" dirty="0">
                <a:latin typeface="Calibri" panose="020F0502020204030204" pitchFamily="34" charset="0"/>
                <a:cs typeface="Calibri" panose="020F0502020204030204" pitchFamily="34" charset="0"/>
              </a:rPr>
              <a:t>The recording will be shared with Supporting Institutions of the Initiative (only);</a:t>
            </a:r>
          </a:p>
          <a:p>
            <a:pPr lvl="1">
              <a:spcAft>
                <a:spcPts val="0"/>
              </a:spcAft>
            </a:pPr>
            <a:r>
              <a:rPr lang="en-US" dirty="0">
                <a:latin typeface="Calibri" panose="020F0502020204030204" pitchFamily="34" charset="0"/>
                <a:cs typeface="Calibri" panose="020F0502020204030204" pitchFamily="34" charset="0"/>
              </a:rPr>
              <a:t>Participants who would like not to be recorded can contact </a:t>
            </a:r>
            <a:r>
              <a:rPr lang="en-US" dirty="0">
                <a:latin typeface="Calibri" panose="020F0502020204030204" pitchFamily="34" charset="0"/>
                <a:cs typeface="Calibri" panose="020F0502020204030204" pitchFamily="34" charset="0"/>
                <a:hlinkClick r:id="rId3"/>
              </a:rPr>
              <a:t>alice.pauthier@I4CE.org</a:t>
            </a:r>
            <a:r>
              <a:rPr lang="en-US" dirty="0">
                <a:latin typeface="Calibri" panose="020F0502020204030204" pitchFamily="34" charset="0"/>
                <a:cs typeface="Calibri" panose="020F0502020204030204" pitchFamily="34" charset="0"/>
              </a:rPr>
              <a:t>.</a:t>
            </a:r>
          </a:p>
          <a:p>
            <a:r>
              <a:rPr lang="en-US" sz="1800" b="1" dirty="0">
                <a:solidFill>
                  <a:srgbClr val="2A4068"/>
                </a:solidFill>
                <a:latin typeface="Calibri" panose="020F0502020204030204" pitchFamily="34" charset="0"/>
                <a:cs typeface="Calibri" panose="020F0502020204030204" pitchFamily="34" charset="0"/>
              </a:rPr>
              <a:t>Materials</a:t>
            </a:r>
            <a:r>
              <a:rPr lang="en-US" sz="1800" dirty="0">
                <a:solidFill>
                  <a:srgbClr val="2A4068"/>
                </a:solidFill>
                <a:latin typeface="Calibri" panose="020F0502020204030204" pitchFamily="34" charset="0"/>
                <a:cs typeface="Calibri" panose="020F0502020204030204" pitchFamily="34" charset="0"/>
              </a:rPr>
              <a:t> </a:t>
            </a:r>
          </a:p>
          <a:p>
            <a:pPr lvl="1">
              <a:spcAft>
                <a:spcPts val="0"/>
              </a:spcAft>
            </a:pPr>
            <a:r>
              <a:rPr lang="en-US" dirty="0">
                <a:latin typeface="Calibri" panose="020F0502020204030204" pitchFamily="34" charset="0"/>
                <a:cs typeface="Calibri" panose="020F0502020204030204" pitchFamily="34" charset="0"/>
              </a:rPr>
              <a:t>All webinar materials are available on the </a:t>
            </a:r>
            <a:r>
              <a:rPr lang="en-US" dirty="0">
                <a:latin typeface="Calibri" panose="020F0502020204030204" pitchFamily="34" charset="0"/>
                <a:cs typeface="Calibri" panose="020F0502020204030204" pitchFamily="34" charset="0"/>
                <a:hlinkClick r:id="rId4"/>
              </a:rPr>
              <a:t>private platform of the website</a:t>
            </a:r>
            <a:r>
              <a:rPr lang="en-US" dirty="0">
                <a:latin typeface="Calibri" panose="020F0502020204030204" pitchFamily="34" charset="0"/>
                <a:cs typeface="Calibri" panose="020F0502020204030204" pitchFamily="34" charset="0"/>
              </a:rPr>
              <a:t>;</a:t>
            </a:r>
          </a:p>
          <a:p>
            <a:pPr lvl="1">
              <a:spcAft>
                <a:spcPts val="0"/>
              </a:spcAft>
            </a:pPr>
            <a:r>
              <a:rPr lang="en-US" dirty="0">
                <a:latin typeface="Calibri" panose="020F0502020204030204" pitchFamily="34" charset="0"/>
                <a:cs typeface="Calibri" panose="020F0502020204030204" pitchFamily="34" charset="0"/>
              </a:rPr>
              <a:t>The presentation was shared with participants ahead of the webinar and can be downloaded at the link included in the chat. </a:t>
            </a:r>
            <a:endParaRPr lang="en-US" dirty="0">
              <a:highlight>
                <a:srgbClr val="FFFF00"/>
              </a:highlight>
              <a:latin typeface="Calibri" panose="020F0502020204030204" pitchFamily="34" charset="0"/>
              <a:cs typeface="Calibri" panose="020F0502020204030204" pitchFamily="34" charset="0"/>
            </a:endParaRPr>
          </a:p>
          <a:p>
            <a:pPr lvl="1">
              <a:spcAft>
                <a:spcPts val="0"/>
              </a:spcAft>
            </a:pPr>
            <a:r>
              <a:rPr lang="en-US" dirty="0">
                <a:latin typeface="Calibri" panose="020F0502020204030204" pitchFamily="34" charset="0"/>
                <a:cs typeface="Calibri" panose="020F0502020204030204" pitchFamily="34" charset="0"/>
              </a:rPr>
              <a:t>The Secretariat will prepare and circulate minutes of the webinar.</a:t>
            </a:r>
          </a:p>
          <a:p>
            <a:r>
              <a:rPr lang="en-US" sz="1800" b="1" dirty="0">
                <a:solidFill>
                  <a:srgbClr val="2A4068"/>
                </a:solidFill>
                <a:latin typeface="Calibri" panose="020F0502020204030204" pitchFamily="34" charset="0"/>
                <a:cs typeface="Calibri" panose="020F0502020204030204" pitchFamily="34" charset="0"/>
              </a:rPr>
              <a:t>Any problems or questions? </a:t>
            </a:r>
            <a:r>
              <a:rPr lang="en-US" sz="1800" dirty="0">
                <a:latin typeface="Calibri" panose="020F0502020204030204" pitchFamily="34" charset="0"/>
                <a:cs typeface="Calibri" panose="020F0502020204030204" pitchFamily="34" charset="0"/>
              </a:rPr>
              <a:t>Send a message via the chat function or an email to </a:t>
            </a:r>
            <a:r>
              <a:rPr lang="en-US" sz="1800" dirty="0">
                <a:latin typeface="Calibri" panose="020F0502020204030204" pitchFamily="34" charset="0"/>
                <a:cs typeface="Calibri" panose="020F0502020204030204" pitchFamily="34" charset="0"/>
                <a:hlinkClick r:id="rId5"/>
              </a:rPr>
              <a:t>alice.pauthier@I4CE.org</a:t>
            </a:r>
            <a:r>
              <a:rPr lang="en-US" sz="1800" dirty="0">
                <a:latin typeface="Calibri" panose="020F0502020204030204" pitchFamily="34" charset="0"/>
                <a:cs typeface="Calibri" panose="020F0502020204030204" pitchFamily="34" charset="0"/>
              </a:rPr>
              <a:t> </a:t>
            </a:r>
          </a:p>
        </p:txBody>
      </p:sp>
      <p:sp>
        <p:nvSpPr>
          <p:cNvPr id="54" name="Rectangle 39">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91" y="767828"/>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space réservé de la date 3"/>
          <p:cNvSpPr>
            <a:spLocks noGrp="1"/>
          </p:cNvSpPr>
          <p:nvPr>
            <p:ph type="dt" sz="half" idx="10"/>
          </p:nvPr>
        </p:nvSpPr>
        <p:spPr>
          <a:xfrm>
            <a:off x="262465" y="6356352"/>
            <a:ext cx="2743200" cy="365125"/>
          </a:xfrm>
        </p:spPr>
        <p:txBody>
          <a:bodyPr vert="horz" lIns="91440" tIns="45720" rIns="91440" bIns="45720" rtlCol="0" anchor="ctr">
            <a:normAutofit/>
          </a:bodyPr>
          <a:lstStyle/>
          <a:p>
            <a:pPr defTabSz="457167">
              <a:spcAft>
                <a:spcPts val="600"/>
              </a:spcAft>
              <a:defRPr/>
            </a:pPr>
            <a:r>
              <a:rPr lang="fr-FR">
                <a:latin typeface="+mn-lt"/>
              </a:rPr>
              <a:t>22/04/2020</a:t>
            </a:r>
            <a:endParaRPr lang="en-US" dirty="0">
              <a:latin typeface="+mn-lt"/>
            </a:endParaRPr>
          </a:p>
        </p:txBody>
      </p:sp>
      <p:sp>
        <p:nvSpPr>
          <p:cNvPr id="11" name="Espace réservé du pied de page 10"/>
          <p:cNvSpPr>
            <a:spLocks noGrp="1"/>
          </p:cNvSpPr>
          <p:nvPr>
            <p:ph type="ftr" sz="quarter" idx="11"/>
          </p:nvPr>
        </p:nvSpPr>
        <p:spPr>
          <a:xfrm>
            <a:off x="3869272" y="6356352"/>
            <a:ext cx="5911517" cy="365125"/>
          </a:xfrm>
        </p:spPr>
        <p:txBody>
          <a:bodyPr vert="horz" lIns="91440" tIns="45720" rIns="91440" bIns="45720" rtlCol="0" anchor="ctr">
            <a:normAutofit/>
          </a:bodyPr>
          <a:lstStyle/>
          <a:p>
            <a:pPr defTabSz="457167">
              <a:spcAft>
                <a:spcPts val="600"/>
              </a:spcAft>
              <a:defRPr/>
            </a:pPr>
            <a:r>
              <a:rPr lang="en-US" b="1">
                <a:latin typeface="+mn-lt"/>
              </a:rPr>
              <a:t>Webinar - Managing the risks and opportunities of the low-carbon transition in South Africa</a:t>
            </a:r>
            <a:endParaRPr lang="en-US" dirty="0">
              <a:latin typeface="+mn-lt"/>
            </a:endParaRPr>
          </a:p>
        </p:txBody>
      </p:sp>
      <p:pic>
        <p:nvPicPr>
          <p:cNvPr id="12" name="Image 11"/>
          <p:cNvPicPr>
            <a:picLocks noChangeAspect="1"/>
          </p:cNvPicPr>
          <p:nvPr/>
        </p:nvPicPr>
        <p:blipFill>
          <a:blip r:embed="rId6"/>
          <a:stretch>
            <a:fillRect/>
          </a:stretch>
        </p:blipFill>
        <p:spPr>
          <a:xfrm>
            <a:off x="9966847" y="282816"/>
            <a:ext cx="1835156" cy="482117"/>
          </a:xfrm>
          <a:prstGeom prst="rect">
            <a:avLst/>
          </a:prstGeom>
        </p:spPr>
      </p:pic>
      <p:sp>
        <p:nvSpPr>
          <p:cNvPr id="4" name="ZoneTexte 3"/>
          <p:cNvSpPr txBox="1"/>
          <p:nvPr/>
        </p:nvSpPr>
        <p:spPr>
          <a:xfrm>
            <a:off x="7891977" y="3108963"/>
            <a:ext cx="184731" cy="369332"/>
          </a:xfrm>
          <a:prstGeom prst="rect">
            <a:avLst/>
          </a:prstGeom>
          <a:noFill/>
        </p:spPr>
        <p:txBody>
          <a:bodyPr wrap="none" rtlCol="0">
            <a:noAutofit/>
          </a:bodyPr>
          <a:lstStyle/>
          <a:p>
            <a:pPr defTabSz="457167">
              <a:defRPr/>
            </a:pPr>
            <a:endParaRPr lang="fr-FR" dirty="0">
              <a:solidFill>
                <a:srgbClr val="000000"/>
              </a:solidFill>
              <a:latin typeface="Corbel" panose="020B0503020204020204"/>
            </a:endParaRPr>
          </a:p>
        </p:txBody>
      </p:sp>
    </p:spTree>
    <p:extLst>
      <p:ext uri="{BB962C8B-B14F-4D97-AF65-F5344CB8AC3E}">
        <p14:creationId xmlns:p14="http://schemas.microsoft.com/office/powerpoint/2010/main" val="481785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2921" y="1123841"/>
            <a:ext cx="2947483" cy="4601183"/>
          </a:xfrm>
        </p:spPr>
        <p:txBody>
          <a:bodyPr>
            <a:normAutofit/>
          </a:bodyPr>
          <a:lstStyle/>
          <a:p>
            <a:r>
              <a:rPr lang="fr-FR" b="1" dirty="0">
                <a:latin typeface="Bell MT" panose="02020503060305020303" pitchFamily="18" charset="0"/>
                <a:cs typeface="Arial" panose="020B0604020202020204" pitchFamily="34" charset="0"/>
              </a:rPr>
              <a:t>Webinar Agenda</a:t>
            </a:r>
          </a:p>
        </p:txBody>
      </p:sp>
      <p:pic>
        <p:nvPicPr>
          <p:cNvPr id="12" name="Image 11"/>
          <p:cNvPicPr>
            <a:picLocks noChangeAspect="1"/>
          </p:cNvPicPr>
          <p:nvPr/>
        </p:nvPicPr>
        <p:blipFill>
          <a:blip r:embed="rId3"/>
          <a:stretch>
            <a:fillRect/>
          </a:stretch>
        </p:blipFill>
        <p:spPr>
          <a:xfrm>
            <a:off x="9966847" y="282816"/>
            <a:ext cx="1835156" cy="482117"/>
          </a:xfrm>
          <a:prstGeom prst="rect">
            <a:avLst/>
          </a:prstGeom>
        </p:spPr>
      </p:pic>
      <p:sp>
        <p:nvSpPr>
          <p:cNvPr id="4" name="ZoneTexte 3"/>
          <p:cNvSpPr txBox="1"/>
          <p:nvPr/>
        </p:nvSpPr>
        <p:spPr>
          <a:xfrm>
            <a:off x="7891977" y="3108963"/>
            <a:ext cx="184731" cy="369332"/>
          </a:xfrm>
          <a:prstGeom prst="rect">
            <a:avLst/>
          </a:prstGeom>
          <a:noFill/>
        </p:spPr>
        <p:txBody>
          <a:bodyPr wrap="none" rtlCol="0">
            <a:noAutofit/>
          </a:bodyPr>
          <a:lstStyle/>
          <a:p>
            <a:pPr defTabSz="457167">
              <a:defRPr/>
            </a:pPr>
            <a:endParaRPr lang="fr-FR" dirty="0">
              <a:solidFill>
                <a:srgbClr val="000000"/>
              </a:solidFill>
              <a:latin typeface="Corbel" panose="020B0503020204020204"/>
            </a:endParaRPr>
          </a:p>
        </p:txBody>
      </p:sp>
      <p:sp>
        <p:nvSpPr>
          <p:cNvPr id="11" name="Espace réservé du pied de page 10"/>
          <p:cNvSpPr>
            <a:spLocks noGrp="1"/>
          </p:cNvSpPr>
          <p:nvPr>
            <p:ph type="ftr" sz="quarter" idx="11"/>
          </p:nvPr>
        </p:nvSpPr>
        <p:spPr>
          <a:xfrm>
            <a:off x="3869272" y="6356352"/>
            <a:ext cx="5911517" cy="365125"/>
          </a:xfrm>
        </p:spPr>
        <p:txBody>
          <a:bodyPr/>
          <a:lstStyle/>
          <a:p>
            <a:pPr algn="ctr">
              <a:defRPr/>
            </a:pPr>
            <a:r>
              <a:rPr lang="en-US" b="1">
                <a:solidFill>
                  <a:srgbClr val="000000">
                    <a:lumMod val="50000"/>
                    <a:lumOff val="50000"/>
                  </a:srgbClr>
                </a:solidFill>
              </a:rPr>
              <a:t>Webinar - Managing the risks and opportunities of the low-carbon transition in South Africa</a:t>
            </a:r>
            <a:endParaRPr lang="fr-FR" dirty="0">
              <a:solidFill>
                <a:srgbClr val="000000">
                  <a:lumMod val="50000"/>
                  <a:lumOff val="50000"/>
                </a:srgbClr>
              </a:solidFill>
            </a:endParaRPr>
          </a:p>
        </p:txBody>
      </p:sp>
      <p:sp>
        <p:nvSpPr>
          <p:cNvPr id="9" name="Espace réservé de la date 3"/>
          <p:cNvSpPr>
            <a:spLocks noGrp="1"/>
          </p:cNvSpPr>
          <p:nvPr>
            <p:ph type="dt" sz="half" idx="10"/>
          </p:nvPr>
        </p:nvSpPr>
        <p:spPr>
          <a:xfrm>
            <a:off x="262465" y="6356352"/>
            <a:ext cx="2743200" cy="365125"/>
          </a:xfrm>
        </p:spPr>
        <p:txBody>
          <a:bodyPr/>
          <a:lstStyle/>
          <a:p>
            <a:pPr>
              <a:defRPr/>
            </a:pPr>
            <a:r>
              <a:rPr lang="fr-FR">
                <a:solidFill>
                  <a:srgbClr val="000000">
                    <a:lumMod val="50000"/>
                    <a:lumOff val="50000"/>
                  </a:srgbClr>
                </a:solidFill>
              </a:rPr>
              <a:t>22/04/2020</a:t>
            </a:r>
            <a:endParaRPr lang="fr-FR" dirty="0">
              <a:solidFill>
                <a:srgbClr val="000000">
                  <a:lumMod val="50000"/>
                  <a:lumOff val="50000"/>
                </a:srgbClr>
              </a:solidFill>
            </a:endParaRPr>
          </a:p>
        </p:txBody>
      </p:sp>
      <p:graphicFrame>
        <p:nvGraphicFramePr>
          <p:cNvPr id="14" name="Espace réservé du contenu 2">
            <a:extLst>
              <a:ext uri="{FF2B5EF4-FFF2-40B4-BE49-F238E27FC236}">
                <a16:creationId xmlns:a16="http://schemas.microsoft.com/office/drawing/2014/main" id="{02ED1A87-B08D-496D-B9DD-3CF71ECC1926}"/>
              </a:ext>
            </a:extLst>
          </p:cNvPr>
          <p:cNvGraphicFramePr>
            <a:graphicFrameLocks/>
          </p:cNvGraphicFramePr>
          <p:nvPr>
            <p:extLst>
              <p:ext uri="{D42A27DB-BD31-4B8C-83A1-F6EECF244321}">
                <p14:modId xmlns:p14="http://schemas.microsoft.com/office/powerpoint/2010/main" val="77413301"/>
              </p:ext>
            </p:extLst>
          </p:nvPr>
        </p:nvGraphicFramePr>
        <p:xfrm>
          <a:off x="3610437" y="803920"/>
          <a:ext cx="7728267" cy="52410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3188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3886200" y="3429003"/>
            <a:ext cx="7315200" cy="1227039"/>
          </a:xfrm>
        </p:spPr>
        <p:txBody>
          <a:bodyPr>
            <a:normAutofit/>
          </a:bodyPr>
          <a:lstStyle/>
          <a:p>
            <a:pPr lvl="0"/>
            <a:r>
              <a:rPr lang="fr-FR" sz="5400" b="1" dirty="0">
                <a:latin typeface="Calibri" panose="020F0502020204030204" pitchFamily="34" charset="0"/>
                <a:cs typeface="Calibri" panose="020F0502020204030204" pitchFamily="34" charset="0"/>
              </a:rPr>
              <a:t>Introduction</a:t>
            </a:r>
            <a:endParaRPr lang="fr-FR" sz="5400" dirty="0"/>
          </a:p>
        </p:txBody>
      </p:sp>
      <p:sp>
        <p:nvSpPr>
          <p:cNvPr id="8" name="Espace réservé du texte 7"/>
          <p:cNvSpPr>
            <a:spLocks noGrp="1"/>
          </p:cNvSpPr>
          <p:nvPr>
            <p:ph type="body" idx="1"/>
          </p:nvPr>
        </p:nvSpPr>
        <p:spPr>
          <a:xfrm>
            <a:off x="3886200" y="4754883"/>
            <a:ext cx="7315200" cy="1307991"/>
          </a:xfrm>
        </p:spPr>
        <p:txBody>
          <a:bodyPr>
            <a:normAutofit/>
          </a:bodyPr>
          <a:lstStyle/>
          <a:p>
            <a:pPr lvl="0"/>
            <a:r>
              <a:rPr lang="fr-FR" sz="2400" dirty="0">
                <a:latin typeface="Calibri" panose="020F0502020204030204" pitchFamily="34" charset="0"/>
                <a:cs typeface="Calibri" panose="020F0502020204030204" pitchFamily="34" charset="0"/>
              </a:rPr>
              <a:t>Laurent </a:t>
            </a:r>
            <a:r>
              <a:rPr lang="fr-FR" sz="2400" dirty="0" err="1">
                <a:latin typeface="Calibri" panose="020F0502020204030204" pitchFamily="34" charset="0"/>
                <a:cs typeface="Calibri" panose="020F0502020204030204" pitchFamily="34" charset="0"/>
              </a:rPr>
              <a:t>Bergadaa</a:t>
            </a:r>
            <a:r>
              <a:rPr lang="fr-FR" sz="2400"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(AFD) </a:t>
            </a:r>
            <a:endParaRPr lang="fr-FR" dirty="0"/>
          </a:p>
        </p:txBody>
      </p:sp>
      <p:sp>
        <p:nvSpPr>
          <p:cNvPr id="9" name="Espace réservé de la date 3"/>
          <p:cNvSpPr>
            <a:spLocks noGrp="1"/>
          </p:cNvSpPr>
          <p:nvPr>
            <p:ph type="dt" sz="half" idx="10"/>
          </p:nvPr>
        </p:nvSpPr>
        <p:spPr>
          <a:xfrm>
            <a:off x="262465" y="6356352"/>
            <a:ext cx="2743200" cy="365125"/>
          </a:xfrm>
        </p:spPr>
        <p:txBody>
          <a:bodyPr/>
          <a:lstStyle/>
          <a:p>
            <a:pPr>
              <a:defRPr/>
            </a:pPr>
            <a:r>
              <a:rPr lang="fr-FR">
                <a:solidFill>
                  <a:srgbClr val="000000">
                    <a:lumMod val="50000"/>
                    <a:lumOff val="50000"/>
                  </a:srgbClr>
                </a:solidFill>
              </a:rPr>
              <a:t>22/04/2020</a:t>
            </a:r>
            <a:endParaRPr lang="fr-FR" dirty="0">
              <a:solidFill>
                <a:srgbClr val="000000">
                  <a:lumMod val="50000"/>
                  <a:lumOff val="50000"/>
                </a:srgbClr>
              </a:solidFill>
            </a:endParaRPr>
          </a:p>
        </p:txBody>
      </p:sp>
      <p:sp>
        <p:nvSpPr>
          <p:cNvPr id="11" name="Espace réservé du pied de page 10"/>
          <p:cNvSpPr>
            <a:spLocks noGrp="1"/>
          </p:cNvSpPr>
          <p:nvPr>
            <p:ph type="ftr" sz="quarter" idx="11"/>
          </p:nvPr>
        </p:nvSpPr>
        <p:spPr>
          <a:xfrm>
            <a:off x="3869272" y="6356352"/>
            <a:ext cx="5911517" cy="365125"/>
          </a:xfrm>
        </p:spPr>
        <p:txBody>
          <a:bodyPr/>
          <a:lstStyle/>
          <a:p>
            <a:pPr algn="ctr">
              <a:defRPr/>
            </a:pPr>
            <a:r>
              <a:rPr lang="en-US" b="1">
                <a:solidFill>
                  <a:srgbClr val="000000">
                    <a:lumMod val="50000"/>
                    <a:lumOff val="50000"/>
                  </a:srgbClr>
                </a:solidFill>
              </a:rPr>
              <a:t>Webinar - Managing the risks and opportunities of the low-carbon transition in South Africa</a:t>
            </a:r>
            <a:endParaRPr lang="fr-FR" dirty="0">
              <a:solidFill>
                <a:srgbClr val="000000">
                  <a:lumMod val="50000"/>
                  <a:lumOff val="50000"/>
                </a:srgbClr>
              </a:solidFill>
            </a:endParaRPr>
          </a:p>
        </p:txBody>
      </p:sp>
    </p:spTree>
    <p:extLst>
      <p:ext uri="{BB962C8B-B14F-4D97-AF65-F5344CB8AC3E}">
        <p14:creationId xmlns:p14="http://schemas.microsoft.com/office/powerpoint/2010/main" val="460085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3886200" y="3429003"/>
            <a:ext cx="7315200" cy="1227039"/>
          </a:xfrm>
        </p:spPr>
        <p:txBody>
          <a:bodyPr>
            <a:normAutofit fontScale="90000"/>
          </a:bodyPr>
          <a:lstStyle/>
          <a:p>
            <a:pPr lvl="0"/>
            <a:r>
              <a:rPr lang="en-US" sz="5400" b="1" dirty="0">
                <a:latin typeface="Calibri" panose="020F0502020204030204" pitchFamily="34" charset="0"/>
                <a:cs typeface="Calibri" panose="020F0502020204030204" pitchFamily="34" charset="0"/>
              </a:rPr>
              <a:t>Presentation of the report Understanding the impact of a low carbon transition </a:t>
            </a:r>
            <a:br>
              <a:rPr lang="en-US" sz="5400" b="1" dirty="0">
                <a:latin typeface="Calibri" panose="020F0502020204030204" pitchFamily="34" charset="0"/>
                <a:cs typeface="Calibri" panose="020F0502020204030204" pitchFamily="34" charset="0"/>
              </a:rPr>
            </a:br>
            <a:r>
              <a:rPr lang="en-US" sz="5400" b="1" dirty="0">
                <a:latin typeface="Calibri" panose="020F0502020204030204" pitchFamily="34" charset="0"/>
                <a:cs typeface="Calibri" panose="020F0502020204030204" pitchFamily="34" charset="0"/>
              </a:rPr>
              <a:t>on South Africa </a:t>
            </a:r>
            <a:endParaRPr lang="fr-FR" sz="5400" dirty="0"/>
          </a:p>
        </p:txBody>
      </p:sp>
      <p:sp>
        <p:nvSpPr>
          <p:cNvPr id="8" name="Espace réservé du texte 7"/>
          <p:cNvSpPr>
            <a:spLocks noGrp="1"/>
          </p:cNvSpPr>
          <p:nvPr>
            <p:ph type="body" idx="1"/>
          </p:nvPr>
        </p:nvSpPr>
        <p:spPr>
          <a:xfrm>
            <a:off x="3886200" y="4754883"/>
            <a:ext cx="7315200" cy="1307991"/>
          </a:xfrm>
        </p:spPr>
        <p:txBody>
          <a:bodyPr>
            <a:normAutofit/>
          </a:bodyPr>
          <a:lstStyle/>
          <a:p>
            <a:pPr lvl="0"/>
            <a:r>
              <a:rPr lang="en-US" sz="2400" dirty="0">
                <a:latin typeface="Calibri" panose="020F0502020204030204" pitchFamily="34" charset="0"/>
                <a:cs typeface="Calibri" panose="020F0502020204030204" pitchFamily="34" charset="0"/>
              </a:rPr>
              <a:t>Matthew Huxham (CPI) </a:t>
            </a:r>
            <a:endParaRPr lang="fr-FR" dirty="0"/>
          </a:p>
        </p:txBody>
      </p:sp>
      <p:sp>
        <p:nvSpPr>
          <p:cNvPr id="9" name="Espace réservé de la date 3"/>
          <p:cNvSpPr>
            <a:spLocks noGrp="1"/>
          </p:cNvSpPr>
          <p:nvPr>
            <p:ph type="dt" sz="half" idx="10"/>
          </p:nvPr>
        </p:nvSpPr>
        <p:spPr>
          <a:xfrm>
            <a:off x="262465" y="6356352"/>
            <a:ext cx="2743200" cy="365125"/>
          </a:xfrm>
        </p:spPr>
        <p:txBody>
          <a:bodyPr/>
          <a:lstStyle/>
          <a:p>
            <a:pPr>
              <a:defRPr/>
            </a:pPr>
            <a:r>
              <a:rPr lang="fr-FR">
                <a:solidFill>
                  <a:srgbClr val="000000">
                    <a:lumMod val="50000"/>
                    <a:lumOff val="50000"/>
                  </a:srgbClr>
                </a:solidFill>
              </a:rPr>
              <a:t>22/04/2020</a:t>
            </a:r>
            <a:endParaRPr lang="fr-FR" dirty="0">
              <a:solidFill>
                <a:srgbClr val="000000">
                  <a:lumMod val="50000"/>
                  <a:lumOff val="50000"/>
                </a:srgbClr>
              </a:solidFill>
            </a:endParaRPr>
          </a:p>
        </p:txBody>
      </p:sp>
      <p:sp>
        <p:nvSpPr>
          <p:cNvPr id="11" name="Espace réservé du pied de page 10"/>
          <p:cNvSpPr>
            <a:spLocks noGrp="1"/>
          </p:cNvSpPr>
          <p:nvPr>
            <p:ph type="ftr" sz="quarter" idx="11"/>
          </p:nvPr>
        </p:nvSpPr>
        <p:spPr>
          <a:xfrm>
            <a:off x="3869272" y="6356352"/>
            <a:ext cx="5911517" cy="365125"/>
          </a:xfrm>
        </p:spPr>
        <p:txBody>
          <a:bodyPr/>
          <a:lstStyle/>
          <a:p>
            <a:pPr algn="ctr">
              <a:defRPr/>
            </a:pPr>
            <a:r>
              <a:rPr lang="en-US" b="1">
                <a:solidFill>
                  <a:srgbClr val="000000">
                    <a:lumMod val="50000"/>
                    <a:lumOff val="50000"/>
                  </a:srgbClr>
                </a:solidFill>
              </a:rPr>
              <a:t>Webinar - Managing the risks and opportunities of the low-carbon transition in South Africa</a:t>
            </a:r>
            <a:endParaRPr lang="fr-FR" dirty="0">
              <a:solidFill>
                <a:srgbClr val="000000">
                  <a:lumMod val="50000"/>
                  <a:lumOff val="50000"/>
                </a:srgbClr>
              </a:solidFill>
            </a:endParaRPr>
          </a:p>
        </p:txBody>
      </p:sp>
    </p:spTree>
    <p:extLst>
      <p:ext uri="{BB962C8B-B14F-4D97-AF65-F5344CB8AC3E}">
        <p14:creationId xmlns:p14="http://schemas.microsoft.com/office/powerpoint/2010/main" val="3797162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3869272" y="1737995"/>
            <a:ext cx="7496175" cy="1227039"/>
          </a:xfrm>
        </p:spPr>
        <p:txBody>
          <a:bodyPr>
            <a:normAutofit/>
          </a:bodyPr>
          <a:lstStyle/>
          <a:p>
            <a:r>
              <a:rPr lang="en-US" sz="5400" b="1" dirty="0">
                <a:latin typeface="Calibri" panose="020F0502020204030204" pitchFamily="34" charset="0"/>
              </a:rPr>
              <a:t>Discussants </a:t>
            </a:r>
            <a:endParaRPr lang="en-US" sz="5400" dirty="0">
              <a:latin typeface="Calibri" panose="020F0502020204030204" pitchFamily="34" charset="0"/>
              <a:cs typeface="Calibri" panose="020F0502020204030204" pitchFamily="34" charset="0"/>
            </a:endParaRPr>
          </a:p>
        </p:txBody>
      </p:sp>
      <p:sp>
        <p:nvSpPr>
          <p:cNvPr id="8" name="Espace réservé du texte 7"/>
          <p:cNvSpPr>
            <a:spLocks noGrp="1"/>
          </p:cNvSpPr>
          <p:nvPr>
            <p:ph type="body" idx="1"/>
          </p:nvPr>
        </p:nvSpPr>
        <p:spPr>
          <a:xfrm>
            <a:off x="3886200" y="3061251"/>
            <a:ext cx="7315200" cy="2928731"/>
          </a:xfrm>
        </p:spPr>
        <p:txBody>
          <a:bodyPr>
            <a:normAutofit lnSpcReduction="10000"/>
          </a:bodyPr>
          <a:lstStyle/>
          <a:p>
            <a:pPr lvl="0">
              <a:buFont typeface="Wingdings" panose="05000000000000000000" pitchFamily="2" charset="2"/>
              <a:buChar char=""/>
            </a:pPr>
            <a:r>
              <a:rPr lang="en-US" sz="2400" b="1" dirty="0">
                <a:latin typeface="Calibri" panose="020F0502020204030204" pitchFamily="34" charset="0"/>
                <a:cs typeface="Calibri" panose="020F0502020204030204" pitchFamily="34" charset="0"/>
              </a:rPr>
              <a:t> Perspectives from the Development Bank of Southern Africa on outcomes of the report and developments that have followed its release </a:t>
            </a:r>
            <a:r>
              <a:rPr lang="en-US" sz="2400" dirty="0">
                <a:latin typeface="Calibri" panose="020F0502020204030204" pitchFamily="34" charset="0"/>
                <a:cs typeface="Calibri" panose="020F0502020204030204" pitchFamily="34" charset="0"/>
              </a:rPr>
              <a:t>– Libby Dreyer (DBSA)</a:t>
            </a:r>
            <a:endParaRPr lang="fr-FR" sz="2400" dirty="0">
              <a:latin typeface="Calibri" panose="020F0502020204030204" pitchFamily="34" charset="0"/>
              <a:cs typeface="Calibri" panose="020F0502020204030204" pitchFamily="34" charset="0"/>
            </a:endParaRPr>
          </a:p>
          <a:p>
            <a:pPr lvl="0">
              <a:buFont typeface="Wingdings" panose="05000000000000000000" pitchFamily="2" charset="2"/>
              <a:buChar char=""/>
            </a:pPr>
            <a:r>
              <a:rPr lang="en-US" sz="2400" b="1" dirty="0">
                <a:latin typeface="Calibri" panose="020F0502020204030204" pitchFamily="34" charset="0"/>
                <a:cs typeface="Calibri" panose="020F0502020204030204" pitchFamily="34" charset="0"/>
              </a:rPr>
              <a:t> Perspectives from the French Development Agency on the impacts of the study on AFD’s operations in South Africa, and presentation of broader reflections and developments on the management of transition risks at the international level </a:t>
            </a:r>
            <a:r>
              <a:rPr lang="en-US" sz="2400" dirty="0">
                <a:latin typeface="Calibri" panose="020F0502020204030204" pitchFamily="34" charset="0"/>
                <a:cs typeface="Calibri" panose="020F0502020204030204" pitchFamily="34" charset="0"/>
              </a:rPr>
              <a:t>– Carl </a:t>
            </a:r>
            <a:r>
              <a:rPr lang="en-US" sz="2400" dirty="0" err="1">
                <a:latin typeface="Calibri" panose="020F0502020204030204" pitchFamily="34" charset="0"/>
                <a:cs typeface="Calibri" panose="020F0502020204030204" pitchFamily="34" charset="0"/>
              </a:rPr>
              <a:t>Bernadac</a:t>
            </a:r>
            <a:r>
              <a:rPr lang="en-US" sz="2400" dirty="0">
                <a:latin typeface="Calibri" panose="020F0502020204030204" pitchFamily="34" charset="0"/>
                <a:cs typeface="Calibri" panose="020F0502020204030204" pitchFamily="34" charset="0"/>
              </a:rPr>
              <a:t>, Laurent </a:t>
            </a:r>
            <a:r>
              <a:rPr lang="en-US" sz="2400" dirty="0" err="1">
                <a:latin typeface="Calibri" panose="020F0502020204030204" pitchFamily="34" charset="0"/>
                <a:cs typeface="Calibri" panose="020F0502020204030204" pitchFamily="34" charset="0"/>
              </a:rPr>
              <a:t>Bergadaa</a:t>
            </a:r>
            <a:r>
              <a:rPr lang="en-US" sz="2400" dirty="0">
                <a:latin typeface="Calibri" panose="020F0502020204030204" pitchFamily="34" charset="0"/>
                <a:cs typeface="Calibri" panose="020F0502020204030204" pitchFamily="34" charset="0"/>
              </a:rPr>
              <a:t> (AFD</a:t>
            </a:r>
            <a:endParaRPr lang="fr-FR" sz="2400" dirty="0">
              <a:latin typeface="Calibri" panose="020F0502020204030204" pitchFamily="34" charset="0"/>
              <a:cs typeface="Calibri" panose="020F0502020204030204" pitchFamily="34" charset="0"/>
            </a:endParaRPr>
          </a:p>
        </p:txBody>
      </p:sp>
      <p:sp>
        <p:nvSpPr>
          <p:cNvPr id="9" name="Espace réservé de la date 3"/>
          <p:cNvSpPr>
            <a:spLocks noGrp="1"/>
          </p:cNvSpPr>
          <p:nvPr>
            <p:ph type="dt" sz="half" idx="10"/>
          </p:nvPr>
        </p:nvSpPr>
        <p:spPr>
          <a:xfrm>
            <a:off x="262465" y="6356352"/>
            <a:ext cx="2743200" cy="365125"/>
          </a:xfrm>
        </p:spPr>
        <p:txBody>
          <a:bodyPr/>
          <a:lstStyle/>
          <a:p>
            <a:pPr>
              <a:defRPr/>
            </a:pPr>
            <a:r>
              <a:rPr lang="fr-FR">
                <a:solidFill>
                  <a:srgbClr val="000000">
                    <a:lumMod val="50000"/>
                    <a:lumOff val="50000"/>
                  </a:srgbClr>
                </a:solidFill>
              </a:rPr>
              <a:t>22/04/2020</a:t>
            </a:r>
            <a:endParaRPr lang="fr-FR" dirty="0">
              <a:solidFill>
                <a:srgbClr val="000000">
                  <a:lumMod val="50000"/>
                  <a:lumOff val="50000"/>
                </a:srgbClr>
              </a:solidFill>
            </a:endParaRPr>
          </a:p>
        </p:txBody>
      </p:sp>
      <p:sp>
        <p:nvSpPr>
          <p:cNvPr id="11" name="Espace réservé du pied de page 10"/>
          <p:cNvSpPr>
            <a:spLocks noGrp="1"/>
          </p:cNvSpPr>
          <p:nvPr>
            <p:ph type="ftr" sz="quarter" idx="11"/>
          </p:nvPr>
        </p:nvSpPr>
        <p:spPr>
          <a:xfrm>
            <a:off x="3869272" y="6356352"/>
            <a:ext cx="5911517" cy="365125"/>
          </a:xfrm>
        </p:spPr>
        <p:txBody>
          <a:bodyPr/>
          <a:lstStyle/>
          <a:p>
            <a:pPr algn="ctr">
              <a:defRPr/>
            </a:pPr>
            <a:r>
              <a:rPr lang="en-US" b="1">
                <a:solidFill>
                  <a:srgbClr val="000000">
                    <a:lumMod val="50000"/>
                    <a:lumOff val="50000"/>
                  </a:srgbClr>
                </a:solidFill>
              </a:rPr>
              <a:t>Webinar - Managing the risks and opportunities of the low-carbon transition in South Africa</a:t>
            </a:r>
            <a:endParaRPr lang="fr-FR" dirty="0">
              <a:solidFill>
                <a:srgbClr val="000000">
                  <a:lumMod val="50000"/>
                  <a:lumOff val="50000"/>
                </a:srgbClr>
              </a:solidFill>
            </a:endParaRPr>
          </a:p>
        </p:txBody>
      </p:sp>
    </p:spTree>
    <p:extLst>
      <p:ext uri="{BB962C8B-B14F-4D97-AF65-F5344CB8AC3E}">
        <p14:creationId xmlns:p14="http://schemas.microsoft.com/office/powerpoint/2010/main" val="1833367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E9F5D7F-1BBC-4096-ADA7-AA9C9E4D28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6D370DD-716B-4528-B475-331F84CEA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3"/>
            <a:ext cx="7052486"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Espace réservé du contenu 2">
            <a:extLst>
              <a:ext uri="{FF2B5EF4-FFF2-40B4-BE49-F238E27FC236}">
                <a16:creationId xmlns:a16="http://schemas.microsoft.com/office/drawing/2014/main" id="{9C4684F3-3A1B-44E9-96A2-D0826AD04789}"/>
              </a:ext>
            </a:extLst>
          </p:cNvPr>
          <p:cNvSpPr>
            <a:spLocks noGrp="1"/>
          </p:cNvSpPr>
          <p:nvPr>
            <p:ph idx="1"/>
          </p:nvPr>
        </p:nvSpPr>
        <p:spPr>
          <a:xfrm>
            <a:off x="262468" y="2949700"/>
            <a:ext cx="6451109" cy="2965581"/>
          </a:xfrm>
        </p:spPr>
        <p:txBody>
          <a:bodyPr anchor="t">
            <a:normAutofit/>
          </a:bodyPr>
          <a:lstStyle/>
          <a:p>
            <a:pPr marL="0" indent="0">
              <a:buClr>
                <a:srgbClr val="2A4068"/>
              </a:buClr>
              <a:buNone/>
            </a:pPr>
            <a:r>
              <a:rPr lang="fr-FR" sz="6600" b="1" dirty="0">
                <a:solidFill>
                  <a:srgbClr val="FFFFFF"/>
                </a:solidFill>
              </a:rPr>
              <a:t>Q&amp;A &amp; Discussion</a:t>
            </a:r>
            <a:endParaRPr lang="en-US" sz="6600" b="1" dirty="0">
              <a:solidFill>
                <a:srgbClr val="FFFFFF"/>
              </a:solidFill>
            </a:endParaRPr>
          </a:p>
        </p:txBody>
      </p:sp>
      <p:pic>
        <p:nvPicPr>
          <p:cNvPr id="9" name="Graphic 8">
            <a:extLst>
              <a:ext uri="{FF2B5EF4-FFF2-40B4-BE49-F238E27FC236}">
                <a16:creationId xmlns:a16="http://schemas.microsoft.com/office/drawing/2014/main" id="{8B3FE4FB-06AB-43C8-870C-8F29A94F5D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42952" y="505416"/>
            <a:ext cx="5911517" cy="5911517"/>
          </a:xfrm>
          <a:prstGeom prst="rect">
            <a:avLst/>
          </a:prstGeom>
        </p:spPr>
      </p:pic>
      <p:sp>
        <p:nvSpPr>
          <p:cNvPr id="16" name="Rectangle 15">
            <a:extLst>
              <a:ext uri="{FF2B5EF4-FFF2-40B4-BE49-F238E27FC236}">
                <a16:creationId xmlns:a16="http://schemas.microsoft.com/office/drawing/2014/main" id="{E79D076F-656A-4CD9-83AD-AF8F4B28C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Espace réservé de la date 3">
            <a:extLst>
              <a:ext uri="{FF2B5EF4-FFF2-40B4-BE49-F238E27FC236}">
                <a16:creationId xmlns:a16="http://schemas.microsoft.com/office/drawing/2014/main" id="{05B9A1CE-2BB6-4DF3-AA04-07FF1A215ACA}"/>
              </a:ext>
            </a:extLst>
          </p:cNvPr>
          <p:cNvSpPr>
            <a:spLocks noGrp="1"/>
          </p:cNvSpPr>
          <p:nvPr>
            <p:ph type="dt" sz="half" idx="10"/>
          </p:nvPr>
        </p:nvSpPr>
        <p:spPr>
          <a:xfrm>
            <a:off x="262465" y="6356352"/>
            <a:ext cx="2743200" cy="365125"/>
          </a:xfrm>
        </p:spPr>
        <p:txBody>
          <a:bodyPr>
            <a:normAutofit/>
          </a:bodyPr>
          <a:lstStyle/>
          <a:p>
            <a:pPr>
              <a:spcAft>
                <a:spcPts val="600"/>
              </a:spcAft>
            </a:pPr>
            <a:r>
              <a:rPr lang="fr-FR"/>
              <a:t>22/04/2020</a:t>
            </a:r>
          </a:p>
        </p:txBody>
      </p:sp>
      <p:sp>
        <p:nvSpPr>
          <p:cNvPr id="5" name="Espace réservé du pied de page 4">
            <a:extLst>
              <a:ext uri="{FF2B5EF4-FFF2-40B4-BE49-F238E27FC236}">
                <a16:creationId xmlns:a16="http://schemas.microsoft.com/office/drawing/2014/main" id="{48BB7C63-AB34-4496-ADAC-EBA5E9D6F012}"/>
              </a:ext>
            </a:extLst>
          </p:cNvPr>
          <p:cNvSpPr>
            <a:spLocks noGrp="1"/>
          </p:cNvSpPr>
          <p:nvPr>
            <p:ph type="ftr" sz="quarter" idx="11"/>
          </p:nvPr>
        </p:nvSpPr>
        <p:spPr>
          <a:xfrm>
            <a:off x="3869272" y="6356352"/>
            <a:ext cx="5911517" cy="365125"/>
          </a:xfrm>
        </p:spPr>
        <p:txBody>
          <a:bodyPr>
            <a:normAutofit/>
          </a:bodyPr>
          <a:lstStyle/>
          <a:p>
            <a:pPr>
              <a:spcAft>
                <a:spcPts val="600"/>
              </a:spcAft>
            </a:pPr>
            <a:r>
              <a:rPr lang="en-US"/>
              <a:t>Webinar - Managing the risks and opportunities of the low-carbon transition in South Africa</a:t>
            </a:r>
            <a:endParaRPr lang="fr-FR"/>
          </a:p>
        </p:txBody>
      </p:sp>
    </p:spTree>
    <p:extLst>
      <p:ext uri="{BB962C8B-B14F-4D97-AF65-F5344CB8AC3E}">
        <p14:creationId xmlns:p14="http://schemas.microsoft.com/office/powerpoint/2010/main" val="179822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31">
            <a:extLst>
              <a:ext uri="{FF2B5EF4-FFF2-40B4-BE49-F238E27FC236}">
                <a16:creationId xmlns:a16="http://schemas.microsoft.com/office/drawing/2014/main" id="{43162304-DA60-4C31-9E2B-E22F8DA75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58952"/>
            <a:ext cx="3443591"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 name="Rectangle 33">
            <a:extLst>
              <a:ext uri="{FF2B5EF4-FFF2-40B4-BE49-F238E27FC236}">
                <a16:creationId xmlns:a16="http://schemas.microsoft.com/office/drawing/2014/main" id="{C4AE1EFF-264A-4A42-BEA1-0E875F40D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51" name="Rectangle 35">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2" name="Titre 1"/>
          <p:cNvSpPr>
            <a:spLocks noGrp="1"/>
          </p:cNvSpPr>
          <p:nvPr>
            <p:ph type="title"/>
          </p:nvPr>
        </p:nvSpPr>
        <p:spPr>
          <a:xfrm>
            <a:off x="8280742" y="1405467"/>
            <a:ext cx="3242383" cy="4690532"/>
          </a:xfrm>
        </p:spPr>
        <p:txBody>
          <a:bodyPr vert="horz" lIns="91440" tIns="45720" rIns="91440" bIns="45720" rtlCol="0" anchor="b">
            <a:normAutofit/>
          </a:bodyPr>
          <a:lstStyle/>
          <a:p>
            <a:pPr algn="r"/>
            <a:r>
              <a:rPr lang="en-US" b="1" dirty="0">
                <a:solidFill>
                  <a:schemeClr val="accent1"/>
                </a:solidFill>
                <a:latin typeface="+mj-lt"/>
              </a:rPr>
              <a:t>PROGRAM OF WEBINARS </a:t>
            </a:r>
          </a:p>
        </p:txBody>
      </p:sp>
      <p:sp>
        <p:nvSpPr>
          <p:cNvPr id="52" name="Rectangle 37">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762002"/>
            <a:ext cx="1286935"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53" name="Espace réservé du contenu 2"/>
          <p:cNvSpPr>
            <a:spLocks noGrp="1"/>
          </p:cNvSpPr>
          <p:nvPr>
            <p:ph idx="4294967295"/>
          </p:nvPr>
        </p:nvSpPr>
        <p:spPr>
          <a:xfrm>
            <a:off x="1490973" y="996287"/>
            <a:ext cx="6943343" cy="5141525"/>
          </a:xfrm>
        </p:spPr>
        <p:txBody>
          <a:bodyPr vert="horz" lIns="91440" tIns="45720" rIns="91440" bIns="45720" rtlCol="0" anchor="t">
            <a:normAutofit lnSpcReduction="10000"/>
          </a:bodyPr>
          <a:lstStyle/>
          <a:p>
            <a:pPr lvl="0"/>
            <a:r>
              <a:rPr lang="en-US" b="1" dirty="0">
                <a:solidFill>
                  <a:srgbClr val="2A4068"/>
                </a:solidFill>
                <a:latin typeface="Calibri" panose="020F0502020204030204" pitchFamily="34" charset="0"/>
                <a:cs typeface="Calibri" panose="020F0502020204030204" pitchFamily="34" charset="0"/>
              </a:rPr>
              <a:t>Managing the risks and opportunities of the low-carbon transition in South Africa </a:t>
            </a:r>
            <a:r>
              <a:rPr lang="en-US" b="1"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a:t>
            </a:r>
            <a:r>
              <a:rPr lang="fr-FR" i="1" dirty="0" err="1">
                <a:latin typeface="Calibri" panose="020F0502020204030204" pitchFamily="34" charset="0"/>
                <a:cs typeface="Calibri" panose="020F0502020204030204" pitchFamily="34" charset="0"/>
              </a:rPr>
              <a:t>today</a:t>
            </a:r>
            <a:endParaRPr lang="fr-FR" i="1" dirty="0">
              <a:latin typeface="Calibri" panose="020F0502020204030204" pitchFamily="34" charset="0"/>
              <a:cs typeface="Calibri" panose="020F0502020204030204" pitchFamily="34" charset="0"/>
            </a:endParaRP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TCFD </a:t>
            </a:r>
            <a:r>
              <a:rPr lang="fr-FR" b="1" dirty="0" err="1">
                <a:solidFill>
                  <a:srgbClr val="2A4068"/>
                </a:solidFill>
                <a:latin typeface="Calibri" panose="020F0502020204030204" pitchFamily="34" charset="0"/>
                <a:cs typeface="Calibri" panose="020F0502020204030204" pitchFamily="34" charset="0"/>
              </a:rPr>
              <a:t>reporting</a:t>
            </a:r>
            <a:r>
              <a:rPr lang="fr-FR" b="1" dirty="0">
                <a:solidFill>
                  <a:srgbClr val="2A4068"/>
                </a:solidFill>
                <a:latin typeface="Calibri" panose="020F0502020204030204" pitchFamily="34" charset="0"/>
                <a:cs typeface="Calibri" panose="020F0502020204030204" pitchFamily="34" charset="0"/>
              </a:rPr>
              <a:t>: open discussion </a:t>
            </a:r>
            <a:r>
              <a:rPr lang="fr-FR" b="1" dirty="0">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April 28th 2pm CEST</a:t>
            </a: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how to </a:t>
            </a:r>
            <a:r>
              <a:rPr lang="fr-FR" b="1" dirty="0" err="1">
                <a:solidFill>
                  <a:srgbClr val="2A4068"/>
                </a:solidFill>
                <a:latin typeface="Calibri" panose="020F0502020204030204" pitchFamily="34" charset="0"/>
                <a:cs typeface="Calibri" panose="020F0502020204030204" pitchFamily="34" charset="0"/>
              </a:rPr>
              <a:t>develop</a:t>
            </a:r>
            <a:r>
              <a:rPr lang="fr-FR" b="1" dirty="0">
                <a:solidFill>
                  <a:srgbClr val="2A4068"/>
                </a:solidFill>
                <a:latin typeface="Calibri" panose="020F0502020204030204" pitchFamily="34" charset="0"/>
                <a:cs typeface="Calibri" panose="020F0502020204030204" pitchFamily="34" charset="0"/>
              </a:rPr>
              <a:t> a </a:t>
            </a:r>
            <a:r>
              <a:rPr lang="fr-FR" b="1" dirty="0" err="1">
                <a:solidFill>
                  <a:srgbClr val="2A4068"/>
                </a:solidFill>
                <a:latin typeface="Calibri" panose="020F0502020204030204" pitchFamily="34" charset="0"/>
                <a:cs typeface="Calibri" panose="020F0502020204030204" pitchFamily="34" charset="0"/>
              </a:rPr>
              <a:t>climate</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strategy</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within</a:t>
            </a:r>
            <a:r>
              <a:rPr lang="fr-FR" b="1" dirty="0">
                <a:solidFill>
                  <a:srgbClr val="2A4068"/>
                </a:solidFill>
                <a:latin typeface="Calibri" panose="020F0502020204030204" pitchFamily="34" charset="0"/>
                <a:cs typeface="Calibri" panose="020F0502020204030204" pitchFamily="34" charset="0"/>
              </a:rPr>
              <a:t> a </a:t>
            </a:r>
            <a:r>
              <a:rPr lang="fr-FR" b="1" dirty="0" err="1">
                <a:solidFill>
                  <a:srgbClr val="2A4068"/>
                </a:solidFill>
                <a:latin typeface="Calibri" panose="020F0502020204030204" pitchFamily="34" charset="0"/>
                <a:cs typeface="Calibri" panose="020F0502020204030204" pitchFamily="34" charset="0"/>
              </a:rPr>
              <a:t>financial</a:t>
            </a:r>
            <a:r>
              <a:rPr lang="fr-FR" b="1" dirty="0">
                <a:solidFill>
                  <a:srgbClr val="2A4068"/>
                </a:solidFill>
                <a:latin typeface="Calibri" panose="020F0502020204030204" pitchFamily="34" charset="0"/>
                <a:cs typeface="Calibri" panose="020F0502020204030204" pitchFamily="34" charset="0"/>
              </a:rPr>
              <a:t> institution? </a:t>
            </a:r>
            <a:r>
              <a:rPr lang="fr-FR" b="1" dirty="0">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May 11th or 12th (Date and Time TBC)</a:t>
            </a:r>
          </a:p>
          <a:p>
            <a:pPr lvl="0"/>
            <a:r>
              <a:rPr lang="en-US" b="1" dirty="0">
                <a:solidFill>
                  <a:srgbClr val="2A4068"/>
                </a:solidFill>
                <a:latin typeface="Calibri" panose="020F0502020204030204" pitchFamily="34" charset="0"/>
                <a:cs typeface="Calibri" panose="020F0502020204030204" pitchFamily="34" charset="0"/>
              </a:rPr>
              <a:t>Experience sharing on how to design a tailored capacity building program to upgrade staff skill in relation to climate processes and approaches? - </a:t>
            </a:r>
            <a:r>
              <a:rPr lang="en-US" i="1" dirty="0">
                <a:latin typeface="Calibri" panose="020F0502020204030204" pitchFamily="34" charset="0"/>
                <a:cs typeface="Calibri" panose="020F0502020204030204" pitchFamily="34" charset="0"/>
              </a:rPr>
              <a:t>June 8th or 9th (Date and Time TBC)</a:t>
            </a:r>
            <a:endParaRPr lang="fr-FR" i="1" dirty="0">
              <a:latin typeface="Calibri" panose="020F0502020204030204" pitchFamily="34" charset="0"/>
              <a:cs typeface="Calibri" panose="020F0502020204030204" pitchFamily="34" charset="0"/>
            </a:endParaRPr>
          </a:p>
          <a:p>
            <a:pPr lvl="0"/>
            <a:r>
              <a:rPr lang="fr-FR" b="1" dirty="0">
                <a:solidFill>
                  <a:srgbClr val="2A4068"/>
                </a:solidFill>
                <a:latin typeface="Calibri" panose="020F0502020204030204" pitchFamily="34" charset="0"/>
                <a:cs typeface="Calibri" panose="020F0502020204030204" pitchFamily="34" charset="0"/>
              </a:rPr>
              <a:t>The EU </a:t>
            </a:r>
            <a:r>
              <a:rPr lang="fr-FR" b="1" dirty="0" err="1">
                <a:solidFill>
                  <a:srgbClr val="2A4068"/>
                </a:solidFill>
                <a:latin typeface="Calibri" panose="020F0502020204030204" pitchFamily="34" charset="0"/>
                <a:cs typeface="Calibri" panose="020F0502020204030204" pitchFamily="34" charset="0"/>
              </a:rPr>
              <a:t>taxonomy</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why</a:t>
            </a:r>
            <a:r>
              <a:rPr lang="fr-FR" b="1" dirty="0">
                <a:solidFill>
                  <a:srgbClr val="2A4068"/>
                </a:solidFill>
                <a:latin typeface="Calibri" panose="020F0502020204030204" pitchFamily="34" charset="0"/>
                <a:cs typeface="Calibri" panose="020F0502020204030204" pitchFamily="34" charset="0"/>
              </a:rPr>
              <a:t> and how </a:t>
            </a:r>
            <a:r>
              <a:rPr lang="fr-FR" b="1" dirty="0" err="1">
                <a:solidFill>
                  <a:srgbClr val="2A4068"/>
                </a:solidFill>
                <a:latin typeface="Calibri" panose="020F0502020204030204" pitchFamily="34" charset="0"/>
                <a:cs typeface="Calibri" panose="020F0502020204030204" pitchFamily="34" charset="0"/>
              </a:rPr>
              <a:t>using</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it</a:t>
            </a:r>
            <a:r>
              <a:rPr lang="fr-FR" b="1" dirty="0">
                <a:solidFill>
                  <a:srgbClr val="2A4068"/>
                </a:solidFill>
                <a:latin typeface="Calibri" panose="020F0502020204030204" pitchFamily="34" charset="0"/>
                <a:cs typeface="Calibri" panose="020F0502020204030204" pitchFamily="34" charset="0"/>
              </a:rPr>
              <a:t> as part of </a:t>
            </a:r>
            <a:r>
              <a:rPr lang="fr-FR" b="1" dirty="0" err="1">
                <a:solidFill>
                  <a:srgbClr val="2A4068"/>
                </a:solidFill>
                <a:latin typeface="Calibri" panose="020F0502020204030204" pitchFamily="34" charset="0"/>
                <a:cs typeface="Calibri" panose="020F0502020204030204" pitchFamily="34" charset="0"/>
              </a:rPr>
              <a:t>mainstreaming</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approaches</a:t>
            </a:r>
            <a:r>
              <a:rPr lang="fr-FR" dirty="0">
                <a:solidFill>
                  <a:srgbClr val="2A4068"/>
                </a:solidFill>
                <a:latin typeface="Calibri" panose="020F0502020204030204" pitchFamily="34" charset="0"/>
                <a:cs typeface="Calibri" panose="020F0502020204030204" pitchFamily="34" charset="0"/>
              </a:rPr>
              <a:t> </a:t>
            </a:r>
            <a:r>
              <a:rPr lang="fr-FR" dirty="0">
                <a:latin typeface="Calibri" panose="020F0502020204030204" pitchFamily="34" charset="0"/>
                <a:cs typeface="Calibri" panose="020F0502020204030204" pitchFamily="34" charset="0"/>
              </a:rPr>
              <a:t>-</a:t>
            </a:r>
            <a:r>
              <a:rPr lang="fr-FR" i="1" dirty="0">
                <a:latin typeface="Calibri" panose="020F0502020204030204" pitchFamily="34" charset="0"/>
                <a:cs typeface="Calibri" panose="020F0502020204030204" pitchFamily="34" charset="0"/>
              </a:rPr>
              <a:t> June 22nd or 23rd (Date and Time TBC)</a:t>
            </a:r>
          </a:p>
          <a:p>
            <a:pPr lvl="0"/>
            <a:r>
              <a:rPr lang="fr-FR" b="1" dirty="0" err="1">
                <a:solidFill>
                  <a:srgbClr val="2A4068"/>
                </a:solidFill>
                <a:latin typeface="Calibri" panose="020F0502020204030204" pitchFamily="34" charset="0"/>
                <a:cs typeface="Calibri" panose="020F0502020204030204" pitchFamily="34" charset="0"/>
              </a:rPr>
              <a:t>Experience</a:t>
            </a:r>
            <a:r>
              <a:rPr lang="fr-FR" b="1" dirty="0">
                <a:solidFill>
                  <a:srgbClr val="2A4068"/>
                </a:solidFill>
                <a:latin typeface="Calibri" panose="020F0502020204030204" pitchFamily="34" charset="0"/>
                <a:cs typeface="Calibri" panose="020F0502020204030204" pitchFamily="34" charset="0"/>
              </a:rPr>
              <a:t> sharing on green bonds - perspectives </a:t>
            </a:r>
            <a:r>
              <a:rPr lang="fr-FR" b="1" dirty="0" err="1">
                <a:solidFill>
                  <a:srgbClr val="2A4068"/>
                </a:solidFill>
                <a:latin typeface="Calibri" panose="020F0502020204030204" pitchFamily="34" charset="0"/>
                <a:cs typeface="Calibri" panose="020F0502020204030204" pitchFamily="34" charset="0"/>
              </a:rPr>
              <a:t>from</a:t>
            </a:r>
            <a:r>
              <a:rPr lang="fr-FR" b="1" dirty="0">
                <a:solidFill>
                  <a:srgbClr val="2A4068"/>
                </a:solidFill>
                <a:latin typeface="Calibri" panose="020F0502020204030204" pitchFamily="34" charset="0"/>
                <a:cs typeface="Calibri" panose="020F0502020204030204" pitchFamily="34" charset="0"/>
              </a:rPr>
              <a:t> </a:t>
            </a:r>
            <a:r>
              <a:rPr lang="fr-FR" b="1" dirty="0" err="1">
                <a:solidFill>
                  <a:srgbClr val="2A4068"/>
                </a:solidFill>
                <a:latin typeface="Calibri" panose="020F0502020204030204" pitchFamily="34" charset="0"/>
                <a:cs typeface="Calibri" panose="020F0502020204030204" pitchFamily="34" charset="0"/>
              </a:rPr>
              <a:t>issuers</a:t>
            </a:r>
            <a:r>
              <a:rPr lang="fr-FR" b="1" dirty="0">
                <a:solidFill>
                  <a:srgbClr val="2A4068"/>
                </a:solidFill>
                <a:latin typeface="Calibri" panose="020F0502020204030204" pitchFamily="34" charset="0"/>
                <a:cs typeface="Calibri" panose="020F0502020204030204" pitchFamily="34" charset="0"/>
              </a:rPr>
              <a:t> and </a:t>
            </a:r>
            <a:r>
              <a:rPr lang="fr-FR" b="1" dirty="0" err="1">
                <a:solidFill>
                  <a:srgbClr val="2A4068"/>
                </a:solidFill>
                <a:latin typeface="Calibri" panose="020F0502020204030204" pitchFamily="34" charset="0"/>
                <a:cs typeface="Calibri" panose="020F0502020204030204" pitchFamily="34" charset="0"/>
              </a:rPr>
              <a:t>investors</a:t>
            </a:r>
            <a:r>
              <a:rPr lang="fr-FR" dirty="0">
                <a:solidFill>
                  <a:srgbClr val="2A4068"/>
                </a:solidFill>
                <a:latin typeface="Calibri" panose="020F0502020204030204" pitchFamily="34" charset="0"/>
                <a:cs typeface="Calibri" panose="020F0502020204030204" pitchFamily="34" charset="0"/>
              </a:rPr>
              <a:t> </a:t>
            </a:r>
            <a:r>
              <a:rPr lang="fr-FR" i="1" dirty="0">
                <a:latin typeface="Calibri" panose="020F0502020204030204" pitchFamily="34" charset="0"/>
                <a:cs typeface="Calibri" panose="020F0502020204030204" pitchFamily="34" charset="0"/>
              </a:rPr>
              <a:t>- July 6th or 7th (Date and Time TBC)</a:t>
            </a:r>
          </a:p>
        </p:txBody>
      </p:sp>
      <p:sp>
        <p:nvSpPr>
          <p:cNvPr id="54" name="Rectangle 39">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91" y="767828"/>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9" name="Espace réservé de la date 3"/>
          <p:cNvSpPr>
            <a:spLocks noGrp="1"/>
          </p:cNvSpPr>
          <p:nvPr>
            <p:ph type="dt" sz="half" idx="10"/>
          </p:nvPr>
        </p:nvSpPr>
        <p:spPr>
          <a:xfrm>
            <a:off x="262465" y="6356352"/>
            <a:ext cx="2743200" cy="365125"/>
          </a:xfrm>
        </p:spPr>
        <p:txBody>
          <a:bodyPr vert="horz" lIns="91440" tIns="45720" rIns="91440" bIns="45720" rtlCol="0" anchor="ctr">
            <a:normAutofit/>
          </a:bodyPr>
          <a:lstStyle/>
          <a:p>
            <a:pPr marL="0" marR="0" lvl="0" indent="0" algn="l" defTabSz="457167" rtl="0" eaLnBrk="1" fontAlgn="auto" latinLnBrk="0" hangingPunct="1">
              <a:lnSpc>
                <a:spcPct val="100000"/>
              </a:lnSpc>
              <a:spcBef>
                <a:spcPts val="0"/>
              </a:spcBef>
              <a:spcAft>
                <a:spcPts val="600"/>
              </a:spcAft>
              <a:buClrTx/>
              <a:buSzTx/>
              <a:buFontTx/>
              <a:buNone/>
              <a:tabLst/>
              <a:defRPr/>
            </a:pPr>
            <a:r>
              <a:rPr kumimoji="0" lang="fr-FR" sz="1100" b="0" i="0" u="none" strike="noStrike" kern="1200" cap="none" spc="0" normalizeH="0" baseline="0" noProof="0">
                <a:ln>
                  <a:noFill/>
                </a:ln>
                <a:solidFill>
                  <a:srgbClr val="000000">
                    <a:lumMod val="50000"/>
                    <a:lumOff val="50000"/>
                  </a:srgbClr>
                </a:solidFill>
                <a:effectLst/>
                <a:uLnTx/>
                <a:uFillTx/>
                <a:latin typeface="Corbel" panose="020B0503020204020204"/>
                <a:ea typeface="+mn-ea"/>
                <a:cs typeface="+mn-cs"/>
              </a:rPr>
              <a:t>22/04/2020</a:t>
            </a:r>
            <a:endParaRPr kumimoji="0" lang="en-US" sz="1100" b="0" i="0" u="none" strike="noStrike" kern="1200" cap="none" spc="0" normalizeH="0" baseline="0" noProof="0" dirty="0">
              <a:ln>
                <a:noFill/>
              </a:ln>
              <a:solidFill>
                <a:srgbClr val="000000">
                  <a:lumMod val="50000"/>
                  <a:lumOff val="50000"/>
                </a:srgbClr>
              </a:solidFill>
              <a:effectLst/>
              <a:uLnTx/>
              <a:uFillTx/>
              <a:latin typeface="Corbel" panose="020B0503020204020204"/>
              <a:ea typeface="+mn-ea"/>
              <a:cs typeface="+mn-cs"/>
            </a:endParaRPr>
          </a:p>
        </p:txBody>
      </p:sp>
      <p:sp>
        <p:nvSpPr>
          <p:cNvPr id="11" name="Espace réservé du pied de page 10"/>
          <p:cNvSpPr>
            <a:spLocks noGrp="1"/>
          </p:cNvSpPr>
          <p:nvPr>
            <p:ph type="ftr" sz="quarter" idx="11"/>
          </p:nvPr>
        </p:nvSpPr>
        <p:spPr>
          <a:xfrm>
            <a:off x="3869272" y="6356352"/>
            <a:ext cx="5911517" cy="365125"/>
          </a:xfrm>
        </p:spPr>
        <p:txBody>
          <a:bodyPr vert="horz" lIns="91440" tIns="45720" rIns="91440" bIns="45720" rtlCol="0" anchor="ctr">
            <a:normAutofit/>
          </a:bodyPr>
          <a:lstStyle/>
          <a:p>
            <a:pPr marL="0" marR="0" lvl="0" indent="0" algn="l" defTabSz="457167"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0" normalizeH="0" baseline="0" noProof="0">
                <a:ln>
                  <a:noFill/>
                </a:ln>
                <a:solidFill>
                  <a:srgbClr val="000000">
                    <a:lumMod val="50000"/>
                    <a:lumOff val="50000"/>
                  </a:srgbClr>
                </a:solidFill>
                <a:effectLst/>
                <a:uLnTx/>
                <a:uFillTx/>
                <a:latin typeface="Corbel" panose="020B0503020204020204"/>
                <a:ea typeface="+mn-ea"/>
                <a:cs typeface="+mn-cs"/>
              </a:rPr>
              <a:t>Webinar - Managing the risks and opportunities of the low-carbon transition in South Africa</a:t>
            </a:r>
            <a:endParaRPr kumimoji="0" lang="en-US" sz="1100" b="0" i="0" u="none" strike="noStrike" kern="1200" cap="none" spc="0" normalizeH="0" baseline="0" noProof="0" dirty="0">
              <a:ln>
                <a:noFill/>
              </a:ln>
              <a:solidFill>
                <a:srgbClr val="000000">
                  <a:lumMod val="50000"/>
                  <a:lumOff val="50000"/>
                </a:srgbClr>
              </a:solidFill>
              <a:effectLst/>
              <a:uLnTx/>
              <a:uFillTx/>
              <a:latin typeface="Corbel" panose="020B0503020204020204"/>
              <a:ea typeface="+mn-ea"/>
              <a:cs typeface="+mn-cs"/>
            </a:endParaRPr>
          </a:p>
        </p:txBody>
      </p:sp>
      <p:pic>
        <p:nvPicPr>
          <p:cNvPr id="12" name="Image 11"/>
          <p:cNvPicPr>
            <a:picLocks noChangeAspect="1"/>
          </p:cNvPicPr>
          <p:nvPr/>
        </p:nvPicPr>
        <p:blipFill>
          <a:blip r:embed="rId3"/>
          <a:stretch>
            <a:fillRect/>
          </a:stretch>
        </p:blipFill>
        <p:spPr>
          <a:xfrm>
            <a:off x="9966847" y="282816"/>
            <a:ext cx="1835156" cy="482117"/>
          </a:xfrm>
          <a:prstGeom prst="rect">
            <a:avLst/>
          </a:prstGeom>
        </p:spPr>
      </p:pic>
      <p:sp>
        <p:nvSpPr>
          <p:cNvPr id="4" name="ZoneTexte 3"/>
          <p:cNvSpPr txBox="1"/>
          <p:nvPr/>
        </p:nvSpPr>
        <p:spPr>
          <a:xfrm>
            <a:off x="7891977" y="3108963"/>
            <a:ext cx="184731" cy="369332"/>
          </a:xfrm>
          <a:prstGeom prst="rect">
            <a:avLst/>
          </a:prstGeom>
          <a:noFill/>
        </p:spPr>
        <p:txBody>
          <a:bodyPr wrap="none" rtlCol="0">
            <a:noAutofit/>
          </a:bodyPr>
          <a:lstStyle/>
          <a:p>
            <a:pPr marL="0" marR="0" lvl="0" indent="0" algn="l" defTabSz="457167"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Tree>
    <p:extLst>
      <p:ext uri="{BB962C8B-B14F-4D97-AF65-F5344CB8AC3E}">
        <p14:creationId xmlns:p14="http://schemas.microsoft.com/office/powerpoint/2010/main" val="1635715023"/>
      </p:ext>
    </p:extLst>
  </p:cSld>
  <p:clrMapOvr>
    <a:masterClrMapping/>
  </p:clrMapOvr>
</p:sld>
</file>

<file path=ppt/theme/theme1.xml><?xml version="1.0" encoding="utf-8"?>
<a:theme xmlns:a="http://schemas.openxmlformats.org/drawingml/2006/main" name="Cadre">
  <a:themeElements>
    <a:clrScheme name="Personnalisé 4">
      <a:dk1>
        <a:srgbClr val="000000"/>
      </a:dk1>
      <a:lt1>
        <a:srgbClr val="FFFFFF"/>
      </a:lt1>
      <a:dk2>
        <a:srgbClr val="545454"/>
      </a:dk2>
      <a:lt2>
        <a:srgbClr val="BFBFBF"/>
      </a:lt2>
      <a:accent1>
        <a:srgbClr val="2A4068"/>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adr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adr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TM03457475[[fn=Cadre]]</Template>
  <TotalTime>1445</TotalTime>
  <Words>782</Words>
  <Application>Microsoft Office PowerPoint</Application>
  <PresentationFormat>Grand écran</PresentationFormat>
  <Paragraphs>66</Paragraphs>
  <Slides>9</Slides>
  <Notes>5</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9</vt:i4>
      </vt:variant>
    </vt:vector>
  </HeadingPairs>
  <TitlesOfParts>
    <vt:vector size="17" baseType="lpstr">
      <vt:lpstr>Bell MT</vt:lpstr>
      <vt:lpstr>Calibri</vt:lpstr>
      <vt:lpstr>Calibri Light</vt:lpstr>
      <vt:lpstr>Corbel</vt:lpstr>
      <vt:lpstr>Courier New</vt:lpstr>
      <vt:lpstr>Wingdings</vt:lpstr>
      <vt:lpstr>Wingdings 2</vt:lpstr>
      <vt:lpstr>Cadre</vt:lpstr>
      <vt:lpstr>Managing the risks and opportunities of the low carbon transition  in South Africa</vt:lpstr>
      <vt:lpstr>PROGRAM OF WEBINARS </vt:lpstr>
      <vt:lpstr>Housekeeping rules</vt:lpstr>
      <vt:lpstr>Webinar Agenda</vt:lpstr>
      <vt:lpstr>Introduction</vt:lpstr>
      <vt:lpstr>Presentation of the report Understanding the impact of a low carbon transition  on South Africa </vt:lpstr>
      <vt:lpstr>Discussants </vt:lpstr>
      <vt:lpstr>Présentation PowerPoint</vt:lpstr>
      <vt:lpstr>PROGRAM OF WEBINARS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 Climate and Financial Sector Round-Up:  What Priorities for 2020?</dc:title>
  <dc:creator>Alice PAUTHIER</dc:creator>
  <cp:lastModifiedBy>Alice PAUTHIER</cp:lastModifiedBy>
  <cp:revision>95</cp:revision>
  <dcterms:created xsi:type="dcterms:W3CDTF">2020-01-23T10:57:02Z</dcterms:created>
  <dcterms:modified xsi:type="dcterms:W3CDTF">2020-04-22T13:42:52Z</dcterms:modified>
</cp:coreProperties>
</file>