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15" r:id="rId2"/>
    <p:sldId id="417" r:id="rId3"/>
    <p:sldId id="422" r:id="rId4"/>
    <p:sldId id="423" r:id="rId5"/>
    <p:sldId id="424" r:id="rId6"/>
    <p:sldId id="416" r:id="rId7"/>
    <p:sldId id="419" r:id="rId8"/>
    <p:sldId id="420" r:id="rId9"/>
    <p:sldId id="425" r:id="rId10"/>
    <p:sldId id="421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789">
          <p15:clr>
            <a:srgbClr val="A4A3A4"/>
          </p15:clr>
        </p15:guide>
        <p15:guide id="3" orient="horz" pos="405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 LAYO Charlotte" initials="LL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000"/>
    <a:srgbClr val="DA291C"/>
    <a:srgbClr val="6DA8CC"/>
    <a:srgbClr val="657B85"/>
    <a:srgbClr val="E69400"/>
    <a:srgbClr val="250E62"/>
    <a:srgbClr val="E7141B"/>
    <a:srgbClr val="35279F"/>
    <a:srgbClr val="FF0000"/>
    <a:srgbClr val="1C0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81510" autoAdjust="0"/>
  </p:normalViewPr>
  <p:slideViewPr>
    <p:cSldViewPr>
      <p:cViewPr>
        <p:scale>
          <a:sx n="100" d="100"/>
          <a:sy n="100" d="100"/>
        </p:scale>
        <p:origin x="-2004" y="-822"/>
      </p:cViewPr>
      <p:guideLst>
        <p:guide orient="horz" pos="2172"/>
        <p:guide orient="horz" pos="405"/>
        <p:guide pos="278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8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0DB99-3CFE-A049-BD9E-7FB31C116483}" type="datetime1">
              <a:rPr lang="en-US" smtClean="0"/>
              <a:t>4/22/2020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BB57-DC73-764C-A58B-61339E1E8DD3}" type="slidenum">
              <a:rPr lang="en-US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788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3147-2684-674F-8929-FD8FCA0CDEFF}" type="datetime1">
              <a:rPr lang="en-US" smtClean="0"/>
              <a:t>4/22/2020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85B3-6F63-4903-BDA2-5A5BFDA7B338}" type="slidenum">
              <a:rPr lang="en-US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6296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85B3-6F63-4903-BDA2-5A5BFDA7B338}" type="slidenum">
              <a:rPr lang="en-US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4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5616" y="3429000"/>
            <a:ext cx="6872808" cy="62292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DA29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Sous-titre</a:t>
            </a:r>
            <a:endParaRPr lang="en-US" dirty="0"/>
          </a:p>
          <a:p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 dirty="0"/>
              <a:t>2019</a:t>
            </a:r>
            <a:endParaRPr lang="en-US" dirty="0"/>
          </a:p>
        </p:txBody>
      </p:sp>
      <p:sp>
        <p:nvSpPr>
          <p:cNvPr id="11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/>
              <a:t>UN MONDE EN COMMUN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51620" y="2927375"/>
            <a:ext cx="6840760" cy="5768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PT" dirty="0"/>
              <a:t>TITRE DE VOTRE INTERCALAIRE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8" y="426975"/>
            <a:ext cx="720080" cy="72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548680"/>
            <a:ext cx="7283152" cy="36004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atin typeface="Century Gothic" panose="020B0502020202020204" pitchFamily="34" charset="0"/>
              </a:defRPr>
            </a:lvl1pPr>
          </a:lstStyle>
          <a:p>
            <a:r>
              <a:rPr lang="pt-PT" dirty="0"/>
              <a:t>TITRE SUR 1 LIGNE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03648" y="1700808"/>
            <a:ext cx="728315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4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/>
              <a:t>Puce de niveau 2</a:t>
            </a:r>
          </a:p>
          <a:p>
            <a:pPr lvl="2"/>
            <a:r>
              <a:rPr lang="pt-PT" dirty="0"/>
              <a:t>Puce de niveau 3</a:t>
            </a:r>
          </a:p>
          <a:p>
            <a:pPr lvl="3"/>
            <a:r>
              <a:rPr lang="pt-PT" dirty="0"/>
              <a:t>Puce de niveau 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93304" y="847253"/>
            <a:ext cx="7272338" cy="792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250E6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PT" dirty="0"/>
              <a:t>SOUS-TITRE SUR UNE OU DEUX LIGNES</a:t>
            </a:r>
            <a:endParaRPr lang="en-US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/>
              <a:t>2017</a:t>
            </a:r>
            <a:endParaRPr lang="en-US" dirty="0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/>
              <a:t>UN MONDE EN COMMUN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/>
              <a:t>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/>
              <a:t>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/>
              <a:t>UN MONDE EN COMMUN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/>
              <a:t>Sous-titre	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72000" y="3645024"/>
            <a:ext cx="3888432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1228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251520" y="637624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fr-FR"/>
              <a:t>2017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115616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/>
              <a:t>UN MONDE EN COMMUN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420838"/>
            <a:ext cx="7920880" cy="115183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, Introduction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sur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3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ou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4 </a:t>
            </a:r>
            <a:r>
              <a:rPr lang="en-GB" sz="2000" b="1" dirty="0" err="1">
                <a:solidFill>
                  <a:srgbClr val="1C0E5D"/>
                </a:solidFill>
                <a:latin typeface="+mn-lt"/>
                <a:cs typeface="Century Gothic"/>
              </a:rPr>
              <a:t>lignes</a:t>
            </a:r>
            <a:r>
              <a:rPr lang="en-GB" sz="2000" b="1" dirty="0">
                <a:solidFill>
                  <a:srgbClr val="1C0E5D"/>
                </a:solidFill>
                <a:latin typeface="+mn-lt"/>
                <a:cs typeface="Century Gothic"/>
              </a:rPr>
              <a:t> 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836712"/>
            <a:ext cx="7942329" cy="562074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/>
            </a:lvl1pPr>
          </a:lstStyle>
          <a:p>
            <a:r>
              <a:rPr lang="pt-PT" dirty="0"/>
              <a:t>TITRE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462187"/>
            <a:ext cx="7920879" cy="57641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aseline="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t-PT" dirty="0"/>
              <a:t>Sous-titre	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3645025"/>
            <a:ext cx="7920880" cy="2592288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2"/>
              </a:buBlip>
              <a:defRPr sz="1800" b="1" baseline="0"/>
            </a:lvl1pPr>
            <a:lvl2pPr marL="742950" indent="-285750">
              <a:buFont typeface="Courier New"/>
              <a:buChar char="o"/>
              <a:defRPr sz="1600">
                <a:solidFill>
                  <a:srgbClr val="DA291C"/>
                </a:solidFill>
              </a:defRPr>
            </a:lvl2pPr>
            <a:lvl3pPr>
              <a:defRPr sz="1400" b="1"/>
            </a:lvl3pPr>
            <a:lvl4pPr marL="1543050" indent="-171450">
              <a:buSzPct val="100000"/>
              <a:buFontTx/>
              <a:buBlip>
                <a:blip r:embed="rId3"/>
              </a:buBlip>
              <a:defRPr sz="1200"/>
            </a:lvl4pPr>
          </a:lstStyle>
          <a:p>
            <a:pPr lvl="0"/>
            <a:r>
              <a:rPr lang="pt-PT" dirty="0"/>
              <a:t>PUCE DE NIVEAU 1</a:t>
            </a:r>
          </a:p>
          <a:p>
            <a:pPr lvl="1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2</a:t>
            </a:r>
          </a:p>
          <a:p>
            <a:pPr lvl="2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3</a:t>
            </a:r>
          </a:p>
          <a:p>
            <a:pPr lvl="3"/>
            <a:r>
              <a:rPr lang="pt-PT" dirty="0" err="1"/>
              <a:t>Puce</a:t>
            </a:r>
            <a:r>
              <a:rPr lang="pt-PT" dirty="0"/>
              <a:t> de </a:t>
            </a:r>
            <a:r>
              <a:rPr lang="pt-PT" dirty="0" err="1"/>
              <a:t>niveau</a:t>
            </a:r>
            <a:r>
              <a:rPr lang="pt-PT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26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de.pn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8"/>
          <a:stretch/>
        </p:blipFill>
        <p:spPr>
          <a:xfrm>
            <a:off x="0" y="0"/>
            <a:ext cx="9144000" cy="27819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502800" y="6376243"/>
            <a:ext cx="372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F32C7B0-98E2-A343-B6F2-A0B5AE2167E7}" type="slidenum">
              <a:rPr lang="fr-FR" sz="1200" smtClean="0">
                <a:solidFill>
                  <a:srgbClr val="250E62"/>
                </a:solidFill>
              </a:rPr>
              <a:pPr/>
              <a:t>‹N°›</a:t>
            </a:fld>
            <a:endParaRPr lang="en-GB" sz="1200" dirty="0">
              <a:solidFill>
                <a:srgbClr val="250E62"/>
              </a:solidFill>
            </a:endParaRPr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2"/>
          </p:nvPr>
        </p:nvSpPr>
        <p:spPr>
          <a:xfrm>
            <a:off x="251520" y="6376243"/>
            <a:ext cx="2133600" cy="2931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fr-FR"/>
              <a:t>2017</a:t>
            </a:r>
            <a:endParaRPr lang="en-US" dirty="0"/>
          </a:p>
        </p:txBody>
      </p:sp>
      <p:sp>
        <p:nvSpPr>
          <p:cNvPr id="14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115616" y="6376243"/>
            <a:ext cx="2895600" cy="293117"/>
          </a:xfrm>
          <a:prstGeom prst="rect">
            <a:avLst/>
          </a:prstGeom>
        </p:spPr>
        <p:txBody>
          <a:bodyPr/>
          <a:lstStyle>
            <a:lvl1pPr>
              <a:defRPr sz="1200" b="1" i="0">
                <a:solidFill>
                  <a:srgbClr val="250E62"/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r>
              <a:rPr lang="en-US"/>
              <a:t>UN MONDE EN COMMUN</a:t>
            </a:r>
            <a:endParaRPr lang="en-US" dirty="0"/>
          </a:p>
        </p:txBody>
      </p:sp>
      <p:sp>
        <p:nvSpPr>
          <p:cNvPr id="2" name="ZoneTexte 1"/>
          <p:cNvSpPr txBox="1"/>
          <p:nvPr userDrawn="1"/>
        </p:nvSpPr>
        <p:spPr>
          <a:xfrm>
            <a:off x="7164288" y="6409610"/>
            <a:ext cx="112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b="1" dirty="0"/>
              <a:t>AFD Group</a:t>
            </a:r>
          </a:p>
        </p:txBody>
      </p:sp>
    </p:spTree>
    <p:extLst>
      <p:ext uri="{BB962C8B-B14F-4D97-AF65-F5344CB8AC3E}">
        <p14:creationId xmlns:p14="http://schemas.microsoft.com/office/powerpoint/2010/main" val="6505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711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AFD presentation to </a:t>
            </a:r>
            <a:r>
              <a:rPr lang="en-US" sz="2800" dirty="0"/>
              <a:t>Climate Action in Financial Institutions </a:t>
            </a:r>
            <a:r>
              <a:rPr lang="en-US" sz="2800" dirty="0" smtClean="0"/>
              <a:t>Initiative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Transition risks in practice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79" y="4437112"/>
            <a:ext cx="3104449" cy="200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01270"/>
            <a:ext cx="4499992" cy="18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37001"/>
            <a:ext cx="2267447" cy="296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The South Africa transition risk pilot case study 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7463" y="1934830"/>
            <a:ext cx="75058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Non South Africa-related follow-ups to the study :</a:t>
            </a:r>
          </a:p>
          <a:p>
            <a:pPr lvl="0"/>
            <a:endParaRPr lang="en-GB" sz="2400" b="1" dirty="0" smtClean="0"/>
          </a:p>
          <a:p>
            <a:pPr marL="800100" lvl="1" indent="-342900">
              <a:buAutoNum type="arabicPeriod"/>
            </a:pPr>
            <a:r>
              <a:rPr lang="en-GB" b="1" dirty="0" smtClean="0"/>
              <a:t>Future AFD-CPI collaborations and studies in other countries</a:t>
            </a:r>
          </a:p>
          <a:p>
            <a:pPr marL="800100" lvl="1" indent="-342900">
              <a:buAutoNum type="arabicPeriod"/>
            </a:pPr>
            <a:endParaRPr lang="en-GB" b="1" dirty="0" smtClean="0"/>
          </a:p>
          <a:p>
            <a:pPr marL="800100" lvl="1" indent="-342900">
              <a:buAutoNum type="arabicPeriod"/>
            </a:pPr>
            <a:r>
              <a:rPr lang="en-GB" b="1" dirty="0" smtClean="0"/>
              <a:t>Extension and improving the methodology : other industrial sectors, land-use, stronger focus on just transition, links to macro-models</a:t>
            </a:r>
          </a:p>
          <a:p>
            <a:pPr marL="800100" lvl="1" indent="-342900">
              <a:buAutoNum type="arabicPeriod"/>
            </a:pPr>
            <a:endParaRPr lang="en-GB" b="1" dirty="0" smtClean="0"/>
          </a:p>
          <a:p>
            <a:pPr marL="800100" lvl="1" indent="-342900">
              <a:buAutoNum type="arabicPeriod"/>
            </a:pPr>
            <a:r>
              <a:rPr lang="en-GB" b="1" dirty="0" smtClean="0"/>
              <a:t>Possible application to physical risks</a:t>
            </a:r>
          </a:p>
          <a:p>
            <a:pPr marL="800100" lvl="1" indent="-342900">
              <a:buAutoNum type="arabicPeriod"/>
            </a:pPr>
            <a:endParaRPr lang="en-GB" b="1" dirty="0" smtClean="0"/>
          </a:p>
          <a:p>
            <a:pPr marL="800100" lvl="1" indent="-342900">
              <a:buAutoNum type="arabicPeriod"/>
            </a:pPr>
            <a:r>
              <a:rPr lang="en-GB" b="1" dirty="0" smtClean="0"/>
              <a:t>Wider range of partners and greater outreach</a:t>
            </a:r>
          </a:p>
          <a:p>
            <a:pPr marL="800100" lvl="1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9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Working on climate financial risks : </a:t>
            </a:r>
            <a:r>
              <a:rPr lang="en-GB" sz="2800" u="sng" dirty="0" smtClean="0"/>
              <a:t>Why ?</a:t>
            </a:r>
            <a:endParaRPr lang="en-GB" sz="2800" u="sn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628800"/>
            <a:ext cx="750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2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Working on climate financial risks : </a:t>
            </a:r>
            <a:r>
              <a:rPr lang="en-GB" sz="2800" u="sng" dirty="0" smtClean="0"/>
              <a:t>Why ?</a:t>
            </a:r>
            <a:endParaRPr lang="en-GB" sz="2800" u="sn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628800"/>
            <a:ext cx="750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3" name="Pentagone 2"/>
          <p:cNvSpPr/>
          <p:nvPr/>
        </p:nvSpPr>
        <p:spPr>
          <a:xfrm>
            <a:off x="1039983" y="1628800"/>
            <a:ext cx="2808312" cy="6521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Regulatory </a:t>
            </a:r>
            <a:r>
              <a:rPr lang="en-GB" dirty="0" smtClean="0"/>
              <a:t>pressure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Working on climate financial risks : </a:t>
            </a:r>
            <a:r>
              <a:rPr lang="en-GB" sz="2800" u="sng" dirty="0" smtClean="0"/>
              <a:t>Why ?</a:t>
            </a:r>
            <a:endParaRPr lang="en-GB" sz="2800" u="sn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628800"/>
            <a:ext cx="750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3" name="Pentagone 2"/>
          <p:cNvSpPr/>
          <p:nvPr/>
        </p:nvSpPr>
        <p:spPr>
          <a:xfrm>
            <a:off x="1039983" y="1628800"/>
            <a:ext cx="2808312" cy="6521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Regulatory </a:t>
            </a:r>
            <a:r>
              <a:rPr lang="en-GB" dirty="0" smtClean="0"/>
              <a:t>pressure</a:t>
            </a:r>
            <a:endParaRPr lang="en-GB" dirty="0"/>
          </a:p>
        </p:txBody>
      </p:sp>
      <p:sp>
        <p:nvSpPr>
          <p:cNvPr id="18" name="Pentagone 17"/>
          <p:cNvSpPr/>
          <p:nvPr/>
        </p:nvSpPr>
        <p:spPr>
          <a:xfrm>
            <a:off x="1023746" y="2837792"/>
            <a:ext cx="4556366" cy="95124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/>
              <a:t>Sound financial management / financial </a:t>
            </a:r>
            <a:r>
              <a:rPr lang="en-GB" sz="2000" dirty="0" smtClean="0"/>
              <a:t>stability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24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Working on climate financial risks : </a:t>
            </a:r>
            <a:r>
              <a:rPr lang="en-GB" sz="2800" u="sng" dirty="0" smtClean="0"/>
              <a:t>Why ?</a:t>
            </a:r>
            <a:endParaRPr lang="en-GB" sz="2800" u="sn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628800"/>
            <a:ext cx="750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  <p:sp>
        <p:nvSpPr>
          <p:cNvPr id="3" name="Pentagone 2"/>
          <p:cNvSpPr/>
          <p:nvPr/>
        </p:nvSpPr>
        <p:spPr>
          <a:xfrm>
            <a:off x="1039983" y="1628800"/>
            <a:ext cx="2808312" cy="65214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/>
              <a:t>Regulatory </a:t>
            </a:r>
            <a:r>
              <a:rPr lang="en-GB" dirty="0" smtClean="0"/>
              <a:t>pressure</a:t>
            </a:r>
            <a:endParaRPr lang="en-GB" dirty="0"/>
          </a:p>
        </p:txBody>
      </p:sp>
      <p:sp>
        <p:nvSpPr>
          <p:cNvPr id="18" name="Pentagone 17"/>
          <p:cNvSpPr/>
          <p:nvPr/>
        </p:nvSpPr>
        <p:spPr>
          <a:xfrm>
            <a:off x="1023746" y="2837792"/>
            <a:ext cx="4556366" cy="95124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000" dirty="0"/>
              <a:t>Sound financial management / financial </a:t>
            </a:r>
            <a:r>
              <a:rPr lang="en-GB" sz="2000" dirty="0" smtClean="0"/>
              <a:t>stability</a:t>
            </a:r>
            <a:endParaRPr lang="en-GB" sz="2000" dirty="0"/>
          </a:p>
        </p:txBody>
      </p:sp>
      <p:sp>
        <p:nvSpPr>
          <p:cNvPr id="19" name="Pentagone 18"/>
          <p:cNvSpPr/>
          <p:nvPr/>
        </p:nvSpPr>
        <p:spPr>
          <a:xfrm>
            <a:off x="1043608" y="4365104"/>
            <a:ext cx="7253156" cy="134511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800" dirty="0"/>
              <a:t>Contributing to climate change mitigation and </a:t>
            </a:r>
            <a:r>
              <a:rPr lang="en-GB" sz="2800" dirty="0" smtClean="0"/>
              <a:t>adaptation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424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AFD roadmap for Climate related Financial Risks (CFR)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1660548"/>
            <a:ext cx="3600400" cy="20370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1. </a:t>
            </a:r>
            <a:r>
              <a:rPr lang="fr-FR" b="1" dirty="0" err="1" smtClean="0">
                <a:solidFill>
                  <a:schemeClr val="tx1"/>
                </a:solidFill>
              </a:rPr>
              <a:t>Integrating</a:t>
            </a:r>
            <a:r>
              <a:rPr lang="fr-FR" b="1" dirty="0" smtClean="0">
                <a:solidFill>
                  <a:schemeClr val="tx1"/>
                </a:solidFill>
              </a:rPr>
              <a:t> CFR in AFD </a:t>
            </a:r>
            <a:r>
              <a:rPr lang="fr-FR" b="1" dirty="0" err="1" smtClean="0">
                <a:solidFill>
                  <a:schemeClr val="tx1"/>
                </a:solidFill>
              </a:rPr>
              <a:t>operations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strategy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7544" y="4005063"/>
            <a:ext cx="3600400" cy="2017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  <a:r>
              <a:rPr lang="fr-FR" b="1" dirty="0" smtClean="0">
                <a:solidFill>
                  <a:schemeClr val="bg1"/>
                </a:solidFill>
              </a:rPr>
              <a:t>. </a:t>
            </a:r>
            <a:r>
              <a:rPr lang="fr-FR" b="1" dirty="0" err="1" smtClean="0">
                <a:solidFill>
                  <a:schemeClr val="bg1"/>
                </a:solidFill>
              </a:rPr>
              <a:t>Mobilising</a:t>
            </a:r>
            <a:r>
              <a:rPr lang="fr-FR" b="1" dirty="0" smtClean="0">
                <a:solidFill>
                  <a:schemeClr val="bg1"/>
                </a:solidFill>
              </a:rPr>
              <a:t> CFR fo</a:t>
            </a:r>
            <a:r>
              <a:rPr lang="fr-FR" b="1" dirty="0">
                <a:solidFill>
                  <a:schemeClr val="bg1"/>
                </a:solidFill>
              </a:rPr>
              <a:t>r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policy</a:t>
            </a:r>
            <a:r>
              <a:rPr lang="fr-FR" b="1" dirty="0" smtClean="0">
                <a:solidFill>
                  <a:schemeClr val="bg1"/>
                </a:solidFill>
              </a:rPr>
              <a:t> dialogue</a:t>
            </a:r>
            <a:r>
              <a:rPr lang="fr-FR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5140" y="1660548"/>
            <a:ext cx="3473283" cy="20370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tx1"/>
                </a:solidFill>
              </a:rPr>
              <a:t>3. </a:t>
            </a:r>
            <a:r>
              <a:rPr lang="fr-FR" b="1" dirty="0" err="1" smtClean="0">
                <a:solidFill>
                  <a:schemeClr val="tx1"/>
                </a:solidFill>
              </a:rPr>
              <a:t>Supporting</a:t>
            </a:r>
            <a:r>
              <a:rPr lang="fr-FR" b="1" dirty="0" smtClean="0">
                <a:solidFill>
                  <a:schemeClr val="tx1"/>
                </a:solidFill>
              </a:rPr>
              <a:t> the </a:t>
            </a:r>
            <a:r>
              <a:rPr lang="fr-FR" b="1" dirty="0" err="1" smtClean="0">
                <a:solidFill>
                  <a:schemeClr val="tx1"/>
                </a:solidFill>
              </a:rPr>
              <a:t>development</a:t>
            </a:r>
            <a:r>
              <a:rPr lang="fr-FR" b="1" dirty="0" smtClean="0">
                <a:solidFill>
                  <a:schemeClr val="tx1"/>
                </a:solidFill>
              </a:rPr>
              <a:t> and use of CFR </a:t>
            </a:r>
            <a:r>
              <a:rPr lang="fr-FR" b="1" dirty="0" err="1" smtClean="0">
                <a:solidFill>
                  <a:schemeClr val="tx1"/>
                </a:solidFill>
              </a:rPr>
              <a:t>tools</a:t>
            </a:r>
            <a:r>
              <a:rPr lang="fr-FR" b="1" dirty="0" smtClean="0">
                <a:solidFill>
                  <a:schemeClr val="tx1"/>
                </a:solidFill>
              </a:rPr>
              <a:t> and </a:t>
            </a:r>
            <a:r>
              <a:rPr lang="fr-FR" b="1" dirty="0" err="1" smtClean="0">
                <a:solidFill>
                  <a:schemeClr val="tx1"/>
                </a:solidFill>
              </a:rPr>
              <a:t>methods</a:t>
            </a:r>
            <a:r>
              <a:rPr lang="fr-FR" b="1" dirty="0" smtClean="0">
                <a:solidFill>
                  <a:schemeClr val="tx1"/>
                </a:solidFill>
              </a:rPr>
              <a:t> by </a:t>
            </a:r>
            <a:r>
              <a:rPr lang="fr-FR" b="1" dirty="0" err="1" smtClean="0">
                <a:solidFill>
                  <a:schemeClr val="tx1"/>
                </a:solidFill>
              </a:rPr>
              <a:t>AFD’s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partners</a:t>
            </a:r>
            <a:r>
              <a:rPr lang="fr-FR" b="1" dirty="0" smtClean="0">
                <a:solidFill>
                  <a:schemeClr val="tx1"/>
                </a:solidFill>
              </a:rPr>
              <a:t> (</a:t>
            </a:r>
            <a:r>
              <a:rPr lang="fr-FR" b="1" dirty="0" err="1" smtClean="0">
                <a:solidFill>
                  <a:schemeClr val="tx1"/>
                </a:solidFill>
              </a:rPr>
              <a:t>primarily</a:t>
            </a:r>
            <a:r>
              <a:rPr lang="fr-FR" b="1" dirty="0" smtClean="0">
                <a:solidFill>
                  <a:schemeClr val="tx1"/>
                </a:solidFill>
              </a:rPr>
              <a:t> FI and </a:t>
            </a:r>
            <a:r>
              <a:rPr lang="fr-FR" b="1" dirty="0" err="1" smtClean="0">
                <a:solidFill>
                  <a:schemeClr val="tx1"/>
                </a:solidFill>
              </a:rPr>
              <a:t>regulators</a:t>
            </a:r>
            <a:r>
              <a:rPr lang="fr-FR" b="1" dirty="0" smtClean="0">
                <a:solidFill>
                  <a:schemeClr val="tx1"/>
                </a:solidFill>
              </a:rPr>
              <a:t>)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15140" y="4005064"/>
            <a:ext cx="3473283" cy="20174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b="1" dirty="0" smtClean="0">
                <a:solidFill>
                  <a:schemeClr val="bg1"/>
                </a:solidFill>
              </a:rPr>
              <a:t>4. </a:t>
            </a:r>
            <a:r>
              <a:rPr lang="fr-FR" b="1" dirty="0" err="1" smtClean="0">
                <a:solidFill>
                  <a:schemeClr val="bg1"/>
                </a:solidFill>
              </a:rPr>
              <a:t>Contributing</a:t>
            </a:r>
            <a:r>
              <a:rPr lang="fr-FR" b="1" dirty="0" smtClean="0">
                <a:solidFill>
                  <a:schemeClr val="bg1"/>
                </a:solidFill>
              </a:rPr>
              <a:t> to international </a:t>
            </a:r>
            <a:r>
              <a:rPr lang="fr-FR" b="1" dirty="0" err="1" smtClean="0">
                <a:solidFill>
                  <a:schemeClr val="bg1"/>
                </a:solidFill>
              </a:rPr>
              <a:t>debates</a:t>
            </a:r>
            <a:r>
              <a:rPr lang="fr-FR" b="1" dirty="0" smtClean="0">
                <a:solidFill>
                  <a:schemeClr val="bg1"/>
                </a:solidFill>
              </a:rPr>
              <a:t> and </a:t>
            </a:r>
            <a:r>
              <a:rPr lang="fr-FR" b="1" dirty="0" err="1" smtClean="0">
                <a:solidFill>
                  <a:schemeClr val="bg1"/>
                </a:solidFill>
              </a:rPr>
              <a:t>norm</a:t>
            </a:r>
            <a:r>
              <a:rPr lang="fr-FR" b="1" dirty="0" err="1">
                <a:solidFill>
                  <a:schemeClr val="bg1"/>
                </a:solidFill>
              </a:rPr>
              <a:t>-</a:t>
            </a:r>
            <a:r>
              <a:rPr lang="fr-FR" b="1" dirty="0" err="1" smtClean="0">
                <a:solidFill>
                  <a:schemeClr val="bg1"/>
                </a:solidFill>
              </a:rPr>
              <a:t>settting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around</a:t>
            </a:r>
            <a:r>
              <a:rPr lang="fr-FR" b="1" dirty="0" smtClean="0">
                <a:solidFill>
                  <a:schemeClr val="bg1"/>
                </a:solidFill>
              </a:rPr>
              <a:t> CFR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925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Different approaches to CFR assessment and management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934830"/>
            <a:ext cx="75058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Portfolio analyses vs tools for analysing new investments/loans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Bottom-up vs top-down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Micro vs macro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Read use vs tailored/ad-hoc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Internal vs external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8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The South Africa transition risk pilot case study 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37463" y="1934830"/>
            <a:ext cx="750581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Motivations 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contribute to the South African low carbon transition policy debate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propose a reference study on methodology and approach to transition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To work with our South African partners on the integrating of transition risks in strategies and operations</a:t>
            </a:r>
          </a:p>
          <a:p>
            <a:pPr lvl="1"/>
            <a:endParaRPr lang="en-GB" dirty="0" smtClean="0"/>
          </a:p>
          <a:p>
            <a:pPr lvl="0"/>
            <a:r>
              <a:rPr lang="en-GB" sz="2400" b="1" dirty="0" smtClean="0"/>
              <a:t>Technical partnership with Climate Policy Initiative</a:t>
            </a:r>
            <a:endParaRPr lang="en-GB" sz="2400" b="1" dirty="0"/>
          </a:p>
          <a:p>
            <a:pPr lvl="0"/>
            <a:endParaRPr lang="en-GB" sz="2400" dirty="0" smtClean="0"/>
          </a:p>
          <a:p>
            <a:pPr lvl="0"/>
            <a:r>
              <a:rPr lang="en-GB" sz="2400" b="1" dirty="0" smtClean="0"/>
              <a:t>Deep engagement with DBSA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6952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04" y="509463"/>
            <a:ext cx="7283152" cy="360040"/>
          </a:xfrm>
        </p:spPr>
        <p:txBody>
          <a:bodyPr/>
          <a:lstStyle/>
          <a:p>
            <a:r>
              <a:rPr lang="en-GB" sz="2800" dirty="0" smtClean="0"/>
              <a:t>The South Africa transition risk pilot case study </a:t>
            </a:r>
            <a:endParaRPr lang="en-GB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/>
            <a:r>
              <a:rPr lang="en-US" dirty="0"/>
              <a:t>TOWARDS A WORLD IN COMMON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827584" y="3413856"/>
            <a:ext cx="216024" cy="216024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7463" y="1934830"/>
            <a:ext cx="750581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 smtClean="0"/>
              <a:t>South </a:t>
            </a:r>
            <a:r>
              <a:rPr lang="en-GB" sz="2400" b="1" dirty="0" smtClean="0"/>
              <a:t>Africa-related follow-ups to the study :</a:t>
            </a:r>
          </a:p>
          <a:p>
            <a:pPr lvl="0"/>
            <a:endParaRPr lang="en-GB" sz="2400" b="1" dirty="0" smtClean="0"/>
          </a:p>
          <a:p>
            <a:pPr marL="800100" lvl="1" indent="-342900">
              <a:buAutoNum type="arabicPeriod"/>
            </a:pPr>
            <a:r>
              <a:rPr lang="en-GB" b="1" dirty="0" smtClean="0"/>
              <a:t>“Thinking together” South African DFI’s : DBSA, IDC</a:t>
            </a:r>
          </a:p>
          <a:p>
            <a:pPr marL="800100" lvl="1" indent="-342900">
              <a:buAutoNum type="arabicPeriod"/>
            </a:pPr>
            <a:endParaRPr lang="en-GB" b="1" dirty="0"/>
          </a:p>
          <a:p>
            <a:pPr marL="800100" lvl="1" indent="-342900">
              <a:buAutoNum type="arabicPeriod"/>
            </a:pPr>
            <a:endParaRPr lang="en-GB" b="1" dirty="0" smtClean="0"/>
          </a:p>
          <a:p>
            <a:pPr marL="800100" lvl="1" indent="-342900">
              <a:buAutoNum type="arabicPeriod"/>
            </a:pPr>
            <a:endParaRPr lang="en-GB" b="1" dirty="0"/>
          </a:p>
          <a:p>
            <a:pPr lvl="1"/>
            <a:endParaRPr lang="en-GB" b="1" dirty="0" smtClean="0"/>
          </a:p>
          <a:p>
            <a:pPr marL="800100" lvl="1" indent="-342900">
              <a:buAutoNum type="arabicPeriod" startAt="2"/>
            </a:pPr>
            <a:r>
              <a:rPr lang="en-GB" b="1" dirty="0" smtClean="0"/>
              <a:t>Climate Risks and Financial Stability </a:t>
            </a:r>
            <a:endParaRPr lang="en-GB" b="1" dirty="0"/>
          </a:p>
          <a:p>
            <a:pPr lvl="1"/>
            <a:r>
              <a:rPr lang="en-GB" sz="1100" b="1" dirty="0" smtClean="0"/>
              <a:t>	</a:t>
            </a:r>
            <a:r>
              <a:rPr lang="en-GB" sz="1100" b="1" dirty="0" smtClean="0"/>
              <a:t>	“Steering towards a green economy”</a:t>
            </a:r>
          </a:p>
          <a:p>
            <a:pPr marL="800100" lvl="1" indent="-342900">
              <a:buAutoNum type="arabicPeriod"/>
            </a:pPr>
            <a:endParaRPr lang="en-GB" b="1" dirty="0"/>
          </a:p>
          <a:p>
            <a:pPr marL="800100" lvl="1" indent="-342900">
              <a:buAutoNum type="arabicPeriod"/>
            </a:pPr>
            <a:endParaRPr lang="en-GB" b="1" dirty="0" smtClean="0"/>
          </a:p>
          <a:p>
            <a:pPr marL="800100" lvl="1" indent="-342900">
              <a:buAutoNum type="arabicPeriod"/>
            </a:pPr>
            <a:endParaRPr lang="en-GB" b="1" dirty="0"/>
          </a:p>
          <a:p>
            <a:pPr marL="800100" lvl="1" indent="-342900">
              <a:buFont typeface="+mj-lt"/>
              <a:buAutoNum type="arabicPeriod"/>
            </a:pPr>
            <a:endParaRPr lang="en-GB" b="1" dirty="0" smtClean="0"/>
          </a:p>
          <a:p>
            <a:pPr lvl="1"/>
            <a:r>
              <a:rPr lang="en-GB" b="1" dirty="0" smtClean="0"/>
              <a:t>3.	Stimulus and recovery package / COVID-19</a:t>
            </a:r>
            <a:endParaRPr lang="en-GB" b="1" dirty="0" smtClean="0"/>
          </a:p>
          <a:p>
            <a:pPr marL="800100" lvl="1" indent="-342900">
              <a:buAutoNum type="arabicPeriod" startAt="2"/>
            </a:pP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03146"/>
            <a:ext cx="1354460" cy="5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49902"/>
            <a:ext cx="1309005" cy="89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91722"/>
            <a:ext cx="2141096" cy="6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15" y="4360403"/>
            <a:ext cx="1656184" cy="9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08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FD 1">
      <a:dk1>
        <a:srgbClr val="250E62"/>
      </a:dk1>
      <a:lt1>
        <a:sysClr val="window" lastClr="FFFFFF"/>
      </a:lt1>
      <a:dk2>
        <a:srgbClr val="250E62"/>
      </a:dk2>
      <a:lt2>
        <a:srgbClr val="FFFFFF"/>
      </a:lt2>
      <a:accent1>
        <a:srgbClr val="2F117D"/>
      </a:accent1>
      <a:accent2>
        <a:srgbClr val="DA291C"/>
      </a:accent2>
      <a:accent3>
        <a:srgbClr val="4D3AAC"/>
      </a:accent3>
      <a:accent4>
        <a:srgbClr val="626ED5"/>
      </a:accent4>
      <a:accent5>
        <a:srgbClr val="E6433C"/>
      </a:accent5>
      <a:accent6>
        <a:srgbClr val="F86D66"/>
      </a:accent6>
      <a:hlink>
        <a:srgbClr val="0000FF"/>
      </a:hlink>
      <a:folHlink>
        <a:srgbClr val="18A6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17518</TotalTime>
  <Words>369</Words>
  <Application>Microsoft Office PowerPoint</Application>
  <PresentationFormat>Affichage à l'écran (4:3)</PresentationFormat>
  <Paragraphs>102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1_Office Theme</vt:lpstr>
      <vt:lpstr>AFD presentation to Climate Action in Financial Institutions Initiative  Transition risks in practice</vt:lpstr>
      <vt:lpstr>Working on climate financial risks : Why ?</vt:lpstr>
      <vt:lpstr>Working on climate financial risks : Why ?</vt:lpstr>
      <vt:lpstr>Working on climate financial risks : Why ?</vt:lpstr>
      <vt:lpstr>Working on climate financial risks : Why ?</vt:lpstr>
      <vt:lpstr>AFD roadmap for Climate related Financial Risks (CFR)</vt:lpstr>
      <vt:lpstr>Different approaches to CFR assessment and management</vt:lpstr>
      <vt:lpstr>The South Africa transition risk pilot case study </vt:lpstr>
      <vt:lpstr>The South Africa transition risk pilot case study </vt:lpstr>
      <vt:lpstr>The South Africa transition risk pilot case study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AFD</dc:creator>
  <cp:lastModifiedBy>BERNADAC Carl</cp:lastModifiedBy>
  <cp:revision>905</cp:revision>
  <cp:lastPrinted>2019-04-10T06:09:23Z</cp:lastPrinted>
  <dcterms:created xsi:type="dcterms:W3CDTF">2014-04-03T18:35:05Z</dcterms:created>
  <dcterms:modified xsi:type="dcterms:W3CDTF">2020-04-22T08:47:08Z</dcterms:modified>
</cp:coreProperties>
</file>