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415" r:id="rId2"/>
    <p:sldId id="417" r:id="rId3"/>
    <p:sldId id="422" r:id="rId4"/>
    <p:sldId id="423" r:id="rId5"/>
    <p:sldId id="424" r:id="rId6"/>
    <p:sldId id="416" r:id="rId7"/>
    <p:sldId id="419" r:id="rId8"/>
    <p:sldId id="420" r:id="rId9"/>
    <p:sldId id="425" r:id="rId10"/>
    <p:sldId id="421" r:id="rId11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72">
          <p15:clr>
            <a:srgbClr val="A4A3A4"/>
          </p15:clr>
        </p15:guide>
        <p15:guide id="2" pos="2789">
          <p15:clr>
            <a:srgbClr val="A4A3A4"/>
          </p15:clr>
        </p15:guide>
        <p15:guide id="3" orient="horz" pos="405">
          <p15:clr>
            <a:srgbClr val="A4A3A4"/>
          </p15:clr>
        </p15:guide>
        <p15:guide id="4" pos="575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 LAYO Charlotte" initials="LLC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0000"/>
    <a:srgbClr val="DA291C"/>
    <a:srgbClr val="6DA8CC"/>
    <a:srgbClr val="657B85"/>
    <a:srgbClr val="E69400"/>
    <a:srgbClr val="250E62"/>
    <a:srgbClr val="E7141B"/>
    <a:srgbClr val="35279F"/>
    <a:srgbClr val="FF0000"/>
    <a:srgbClr val="1C0E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4" autoAdjust="0"/>
    <p:restoredTop sz="81510" autoAdjust="0"/>
  </p:normalViewPr>
  <p:slideViewPr>
    <p:cSldViewPr>
      <p:cViewPr>
        <p:scale>
          <a:sx n="100" d="100"/>
          <a:sy n="100" d="100"/>
        </p:scale>
        <p:origin x="-2004" y="-822"/>
      </p:cViewPr>
      <p:guideLst>
        <p:guide orient="horz" pos="2172"/>
        <p:guide orient="horz" pos="405"/>
        <p:guide pos="278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82" y="-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20DB99-3CFE-A049-BD9E-7FB31C116483}" type="datetime1">
              <a:rPr lang="en-US" smtClean="0"/>
              <a:t>4/22/2020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0BB57-DC73-764C-A58B-61339E1E8DD3}" type="slidenum">
              <a:rPr lang="en-US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788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03147-2684-674F-8929-FD8FCA0CDEFF}" type="datetime1">
              <a:rPr lang="en-US" smtClean="0"/>
              <a:t>4/22/2020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385B3-6F63-4903-BDA2-5A5BFDA7B338}" type="slidenum">
              <a:rPr lang="en-US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6296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40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40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40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40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40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400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400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400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400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040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15616" y="3429000"/>
            <a:ext cx="6872808" cy="622920"/>
          </a:xfrm>
          <a:prstGeom prst="rect">
            <a:avLst/>
          </a:prstGeo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aseline="0">
                <a:solidFill>
                  <a:srgbClr val="DA291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/>
              <a:t>Sous-titre</a:t>
            </a:r>
            <a:endParaRPr lang="en-US" dirty="0"/>
          </a:p>
          <a:p>
            <a:endParaRPr lang="en-US" dirty="0"/>
          </a:p>
        </p:txBody>
      </p:sp>
      <p:sp>
        <p:nvSpPr>
          <p:cNvPr id="10" name="Date Placeholder 11"/>
          <p:cNvSpPr>
            <a:spLocks noGrp="1"/>
          </p:cNvSpPr>
          <p:nvPr>
            <p:ph type="dt" sz="half" idx="2"/>
          </p:nvPr>
        </p:nvSpPr>
        <p:spPr>
          <a:xfrm>
            <a:off x="251520" y="637624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50E62"/>
                </a:solidFill>
                <a:latin typeface="Century Gothic"/>
                <a:cs typeface="Century Gothic"/>
              </a:defRPr>
            </a:lvl1pPr>
          </a:lstStyle>
          <a:p>
            <a:pPr defTabSz="457200"/>
            <a:r>
              <a:rPr lang="fr-FR" dirty="0"/>
              <a:t>2019</a:t>
            </a:r>
            <a:endParaRPr lang="en-US" dirty="0"/>
          </a:p>
        </p:txBody>
      </p:sp>
      <p:sp>
        <p:nvSpPr>
          <p:cNvPr id="11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1115616" y="6376243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200" b="1" i="0">
                <a:solidFill>
                  <a:srgbClr val="250E62"/>
                </a:solidFill>
                <a:latin typeface="Century Gothic"/>
                <a:cs typeface="Century Gothic"/>
              </a:defRPr>
            </a:lvl1pPr>
          </a:lstStyle>
          <a:p>
            <a:pPr defTabSz="457200"/>
            <a:r>
              <a:rPr lang="en-US"/>
              <a:t>UN MONDE EN COMMUN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51620" y="2927375"/>
            <a:ext cx="6840760" cy="57683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b="1" baseline="0"/>
            </a:lvl1pPr>
          </a:lstStyle>
          <a:p>
            <a:pPr lvl="0"/>
            <a:r>
              <a:rPr lang="pt-PT" dirty="0"/>
              <a:t>TITRE DE VOTRE INTERCALAIRE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243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08" y="426975"/>
            <a:ext cx="720080" cy="7200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03648" y="548680"/>
            <a:ext cx="7283152" cy="360040"/>
          </a:xfrm>
          <a:prstGeom prst="rect">
            <a:avLst/>
          </a:prstGeom>
        </p:spPr>
        <p:txBody>
          <a:bodyPr/>
          <a:lstStyle>
            <a:lvl1pPr algn="l">
              <a:defRPr sz="2000" b="1" baseline="0">
                <a:latin typeface="Century Gothic" panose="020B0502020202020204" pitchFamily="34" charset="0"/>
              </a:defRPr>
            </a:lvl1pPr>
          </a:lstStyle>
          <a:p>
            <a:r>
              <a:rPr lang="pt-PT" dirty="0"/>
              <a:t>TITRE SUR 1 LIGNE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403648" y="1700808"/>
            <a:ext cx="7283152" cy="4525963"/>
          </a:xfrm>
          <a:prstGeom prst="rect">
            <a:avLst/>
          </a:prstGeom>
        </p:spPr>
        <p:txBody>
          <a:bodyPr/>
          <a:lstStyle>
            <a:lvl1pPr marL="285750" indent="-285750">
              <a:buSzPct val="100000"/>
              <a:buFontTx/>
              <a:buBlip>
                <a:blip r:embed="rId3"/>
              </a:buBlip>
              <a:defRPr sz="1800" b="1" baseline="0"/>
            </a:lvl1pPr>
            <a:lvl2pPr marL="742950" indent="-285750">
              <a:buFont typeface="Courier New"/>
              <a:buChar char="o"/>
              <a:defRPr sz="1600">
                <a:solidFill>
                  <a:srgbClr val="DA291C"/>
                </a:solidFill>
              </a:defRPr>
            </a:lvl2pPr>
            <a:lvl3pPr>
              <a:defRPr sz="1400" b="1"/>
            </a:lvl3pPr>
            <a:lvl4pPr marL="1543050" indent="-171450">
              <a:buSzPct val="100000"/>
              <a:buFontTx/>
              <a:buBlip>
                <a:blip r:embed="rId4"/>
              </a:buBlip>
              <a:defRPr sz="1200"/>
            </a:lvl4pPr>
          </a:lstStyle>
          <a:p>
            <a:pPr lvl="0"/>
            <a:r>
              <a:rPr lang="pt-PT" dirty="0"/>
              <a:t>PUCE DE NIVEAU 1</a:t>
            </a:r>
          </a:p>
          <a:p>
            <a:pPr lvl="1"/>
            <a:r>
              <a:rPr lang="pt-PT" dirty="0"/>
              <a:t>Puce de niveau 2</a:t>
            </a:r>
          </a:p>
          <a:p>
            <a:pPr lvl="2"/>
            <a:r>
              <a:rPr lang="pt-PT" dirty="0"/>
              <a:t>Puce de niveau 3</a:t>
            </a:r>
          </a:p>
          <a:p>
            <a:pPr lvl="3"/>
            <a:r>
              <a:rPr lang="pt-PT" dirty="0"/>
              <a:t>Puce de niveau 4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393304" y="847253"/>
            <a:ext cx="7272338" cy="7920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aseline="0">
                <a:solidFill>
                  <a:srgbClr val="250E6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pt-PT" dirty="0"/>
              <a:t>SOUS-TITRE SUR UNE OU DEUX LIGNES</a:t>
            </a:r>
            <a:endParaRPr lang="en-US" dirty="0"/>
          </a:p>
        </p:txBody>
      </p:sp>
      <p:sp>
        <p:nvSpPr>
          <p:cNvPr id="10" name="Date Placeholder 11"/>
          <p:cNvSpPr>
            <a:spLocks noGrp="1"/>
          </p:cNvSpPr>
          <p:nvPr>
            <p:ph type="dt" sz="half" idx="2"/>
          </p:nvPr>
        </p:nvSpPr>
        <p:spPr>
          <a:xfrm>
            <a:off x="251520" y="637624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50E62"/>
                </a:solidFill>
                <a:latin typeface="Century Gothic"/>
                <a:cs typeface="Century Gothic"/>
              </a:defRPr>
            </a:lvl1pPr>
          </a:lstStyle>
          <a:p>
            <a:pPr defTabSz="457200"/>
            <a:r>
              <a:rPr lang="fr-FR"/>
              <a:t>2017</a:t>
            </a:r>
            <a:endParaRPr lang="en-US" dirty="0"/>
          </a:p>
        </p:txBody>
      </p:sp>
      <p:sp>
        <p:nvSpPr>
          <p:cNvPr id="12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1115616" y="6376243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200" b="1" i="0">
                <a:solidFill>
                  <a:srgbClr val="250E62"/>
                </a:solidFill>
                <a:latin typeface="Century Gothic"/>
                <a:cs typeface="Century Gothic"/>
              </a:defRPr>
            </a:lvl1pPr>
          </a:lstStyle>
          <a:p>
            <a:pPr defTabSz="457200"/>
            <a:r>
              <a:rPr lang="en-US"/>
              <a:t>UN MONDE EN COMMUN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977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9552" y="836712"/>
            <a:ext cx="7942329" cy="562074"/>
          </a:xfrm>
          <a:prstGeom prst="rect">
            <a:avLst/>
          </a:prstGeom>
        </p:spPr>
        <p:txBody>
          <a:bodyPr vert="horz"/>
          <a:lstStyle>
            <a:lvl1pPr algn="l">
              <a:defRPr sz="2800" b="1" baseline="0"/>
            </a:lvl1pPr>
          </a:lstStyle>
          <a:p>
            <a:r>
              <a:rPr lang="pt-PT" dirty="0"/>
              <a:t>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251520" y="6376243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fr-FR"/>
              <a:t>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115616" y="6376243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/>
              <a:t>UN MONDE EN COMMUN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3" y="1462187"/>
            <a:ext cx="7920879" cy="57641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>
                <a:solidFill>
                  <a:srgbClr val="FF000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800"/>
            </a:lvl3pPr>
            <a:lvl4pPr marL="1371600" indent="0">
              <a:buNone/>
              <a:defRPr sz="2800"/>
            </a:lvl4pPr>
            <a:lvl5pPr marL="1828800" indent="0">
              <a:buNone/>
              <a:defRPr sz="2800"/>
            </a:lvl5pPr>
          </a:lstStyle>
          <a:p>
            <a:pPr lvl="0"/>
            <a:r>
              <a:rPr lang="pt-PT" dirty="0"/>
              <a:t>Sous-titre	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39552" y="2420838"/>
            <a:ext cx="7920880" cy="115183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r>
              <a:rPr lang="en-GB" sz="2000" b="1" dirty="0">
                <a:solidFill>
                  <a:srgbClr val="1C0E5D"/>
                </a:solidFill>
                <a:latin typeface="+mn-lt"/>
                <a:cs typeface="Century Gothic"/>
              </a:rPr>
              <a:t>Introduction </a:t>
            </a:r>
            <a:r>
              <a:rPr lang="en-GB" sz="2000" b="1" dirty="0" err="1">
                <a:solidFill>
                  <a:srgbClr val="1C0E5D"/>
                </a:solidFill>
                <a:latin typeface="+mn-lt"/>
                <a:cs typeface="Century Gothic"/>
              </a:rPr>
              <a:t>sur</a:t>
            </a:r>
            <a:r>
              <a:rPr lang="en-GB" sz="2000" b="1" dirty="0">
                <a:solidFill>
                  <a:srgbClr val="1C0E5D"/>
                </a:solidFill>
                <a:latin typeface="+mn-lt"/>
                <a:cs typeface="Century Gothic"/>
              </a:rPr>
              <a:t> 3 </a:t>
            </a:r>
            <a:r>
              <a:rPr lang="en-GB" sz="2000" b="1" dirty="0" err="1">
                <a:solidFill>
                  <a:srgbClr val="1C0E5D"/>
                </a:solidFill>
                <a:latin typeface="+mn-lt"/>
                <a:cs typeface="Century Gothic"/>
              </a:rPr>
              <a:t>ou</a:t>
            </a:r>
            <a:r>
              <a:rPr lang="en-GB" sz="2000" b="1" dirty="0">
                <a:solidFill>
                  <a:srgbClr val="1C0E5D"/>
                </a:solidFill>
                <a:latin typeface="+mn-lt"/>
                <a:cs typeface="Century Gothic"/>
              </a:rPr>
              <a:t> 4 </a:t>
            </a:r>
            <a:r>
              <a:rPr lang="en-GB" sz="2000" b="1" dirty="0" err="1">
                <a:solidFill>
                  <a:srgbClr val="1C0E5D"/>
                </a:solidFill>
                <a:latin typeface="+mn-lt"/>
                <a:cs typeface="Century Gothic"/>
              </a:rPr>
              <a:t>lignes</a:t>
            </a:r>
            <a:r>
              <a:rPr lang="en-GB" sz="2000" b="1" dirty="0">
                <a:solidFill>
                  <a:srgbClr val="1C0E5D"/>
                </a:solidFill>
                <a:latin typeface="+mn-lt"/>
                <a:cs typeface="Century Gothic"/>
              </a:rPr>
              <a:t> :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9552" y="3645025"/>
            <a:ext cx="3888432" cy="2592288"/>
          </a:xfrm>
          <a:prstGeom prst="rect">
            <a:avLst/>
          </a:prstGeom>
        </p:spPr>
        <p:txBody>
          <a:bodyPr/>
          <a:lstStyle>
            <a:lvl1pPr marL="285750" indent="-285750">
              <a:buSzPct val="100000"/>
              <a:buFontTx/>
              <a:buBlip>
                <a:blip r:embed="rId2"/>
              </a:buBlip>
              <a:defRPr sz="1800" b="1" baseline="0"/>
            </a:lvl1pPr>
            <a:lvl2pPr marL="742950" indent="-285750">
              <a:buFont typeface="Courier New"/>
              <a:buChar char="o"/>
              <a:defRPr sz="1600">
                <a:solidFill>
                  <a:srgbClr val="DA291C"/>
                </a:solidFill>
              </a:defRPr>
            </a:lvl2pPr>
            <a:lvl3pPr>
              <a:defRPr sz="1400" b="1"/>
            </a:lvl3pPr>
            <a:lvl4pPr marL="1543050" indent="-171450">
              <a:buSzPct val="100000"/>
              <a:buFontTx/>
              <a:buBlip>
                <a:blip r:embed="rId3"/>
              </a:buBlip>
              <a:defRPr sz="1200"/>
            </a:lvl4pPr>
          </a:lstStyle>
          <a:p>
            <a:pPr lvl="0"/>
            <a:r>
              <a:rPr lang="pt-PT" dirty="0"/>
              <a:t>PUCE DE NIVEAU 1</a:t>
            </a:r>
          </a:p>
          <a:p>
            <a:pPr lvl="1"/>
            <a:r>
              <a:rPr lang="pt-PT" dirty="0" err="1"/>
              <a:t>Puce</a:t>
            </a:r>
            <a:r>
              <a:rPr lang="pt-PT" dirty="0"/>
              <a:t> de </a:t>
            </a:r>
            <a:r>
              <a:rPr lang="pt-PT" dirty="0" err="1"/>
              <a:t>niveau</a:t>
            </a:r>
            <a:r>
              <a:rPr lang="pt-PT" dirty="0"/>
              <a:t> 2</a:t>
            </a:r>
          </a:p>
          <a:p>
            <a:pPr lvl="2"/>
            <a:r>
              <a:rPr lang="pt-PT" dirty="0" err="1"/>
              <a:t>Puce</a:t>
            </a:r>
            <a:r>
              <a:rPr lang="pt-PT" dirty="0"/>
              <a:t> de </a:t>
            </a:r>
            <a:r>
              <a:rPr lang="pt-PT" dirty="0" err="1"/>
              <a:t>niveau</a:t>
            </a:r>
            <a:r>
              <a:rPr lang="pt-PT" dirty="0"/>
              <a:t> 3</a:t>
            </a:r>
          </a:p>
          <a:p>
            <a:pPr lvl="3"/>
            <a:r>
              <a:rPr lang="pt-PT" dirty="0" err="1"/>
              <a:t>Puce</a:t>
            </a:r>
            <a:r>
              <a:rPr lang="pt-PT" dirty="0"/>
              <a:t> de </a:t>
            </a:r>
            <a:r>
              <a:rPr lang="pt-PT" dirty="0" err="1"/>
              <a:t>niveau</a:t>
            </a:r>
            <a:r>
              <a:rPr lang="pt-PT" dirty="0"/>
              <a:t> 4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572000" y="3645024"/>
            <a:ext cx="3888432" cy="2592288"/>
          </a:xfrm>
          <a:prstGeom prst="rect">
            <a:avLst/>
          </a:prstGeom>
        </p:spPr>
        <p:txBody>
          <a:bodyPr/>
          <a:lstStyle>
            <a:lvl1pPr marL="285750" indent="-285750">
              <a:buSzPct val="100000"/>
              <a:buFontTx/>
              <a:buBlip>
                <a:blip r:embed="rId2"/>
              </a:buBlip>
              <a:defRPr sz="1800" b="1" baseline="0"/>
            </a:lvl1pPr>
            <a:lvl2pPr marL="742950" indent="-285750">
              <a:buFont typeface="Courier New"/>
              <a:buChar char="o"/>
              <a:defRPr sz="1600">
                <a:solidFill>
                  <a:srgbClr val="DA291C"/>
                </a:solidFill>
              </a:defRPr>
            </a:lvl2pPr>
            <a:lvl3pPr>
              <a:defRPr sz="1400" b="1"/>
            </a:lvl3pPr>
            <a:lvl4pPr marL="1543050" indent="-171450">
              <a:buSzPct val="100000"/>
              <a:buFontTx/>
              <a:buBlip>
                <a:blip r:embed="rId3"/>
              </a:buBlip>
              <a:defRPr sz="1200"/>
            </a:lvl4pPr>
          </a:lstStyle>
          <a:p>
            <a:pPr lvl="0"/>
            <a:r>
              <a:rPr lang="pt-PT" dirty="0"/>
              <a:t>PUCE DE NIVEAU 1</a:t>
            </a:r>
          </a:p>
          <a:p>
            <a:pPr lvl="1"/>
            <a:r>
              <a:rPr lang="pt-PT" dirty="0" err="1"/>
              <a:t>Puce</a:t>
            </a:r>
            <a:r>
              <a:rPr lang="pt-PT" dirty="0"/>
              <a:t> de </a:t>
            </a:r>
            <a:r>
              <a:rPr lang="pt-PT" dirty="0" err="1"/>
              <a:t>niveau</a:t>
            </a:r>
            <a:r>
              <a:rPr lang="pt-PT" dirty="0"/>
              <a:t> 2</a:t>
            </a:r>
          </a:p>
          <a:p>
            <a:pPr lvl="2"/>
            <a:r>
              <a:rPr lang="pt-PT" dirty="0" err="1"/>
              <a:t>Puce</a:t>
            </a:r>
            <a:r>
              <a:rPr lang="pt-PT" dirty="0"/>
              <a:t> de </a:t>
            </a:r>
            <a:r>
              <a:rPr lang="pt-PT" dirty="0" err="1"/>
              <a:t>niveau</a:t>
            </a:r>
            <a:r>
              <a:rPr lang="pt-PT" dirty="0"/>
              <a:t> 3</a:t>
            </a:r>
          </a:p>
          <a:p>
            <a:pPr lvl="3"/>
            <a:r>
              <a:rPr lang="pt-PT" dirty="0" err="1"/>
              <a:t>Puce</a:t>
            </a:r>
            <a:r>
              <a:rPr lang="pt-PT" dirty="0"/>
              <a:t> de </a:t>
            </a:r>
            <a:r>
              <a:rPr lang="pt-PT" dirty="0" err="1"/>
              <a:t>niveau</a:t>
            </a:r>
            <a:r>
              <a:rPr lang="pt-PT" dirty="0"/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1412281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>
          <a:xfrm>
            <a:off x="251520" y="6376243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fr-FR"/>
              <a:t>2017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115616" y="6376243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/>
              <a:t>UN MONDE EN COMMUN</a:t>
            </a:r>
            <a:endParaRPr lang="en-US" dirty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39552" y="2420838"/>
            <a:ext cx="7920880" cy="115183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r>
              <a:rPr lang="en-GB" sz="2000" b="1" dirty="0">
                <a:solidFill>
                  <a:srgbClr val="1C0E5D"/>
                </a:solidFill>
                <a:latin typeface="+mn-lt"/>
                <a:cs typeface="Century Gothic"/>
              </a:rPr>
              <a:t>Introduction </a:t>
            </a:r>
            <a:r>
              <a:rPr lang="en-GB" sz="2000" b="1" dirty="0" err="1">
                <a:solidFill>
                  <a:srgbClr val="1C0E5D"/>
                </a:solidFill>
                <a:latin typeface="+mn-lt"/>
                <a:cs typeface="Century Gothic"/>
              </a:rPr>
              <a:t>sur</a:t>
            </a:r>
            <a:r>
              <a:rPr lang="en-GB" sz="2000" b="1" dirty="0">
                <a:solidFill>
                  <a:srgbClr val="1C0E5D"/>
                </a:solidFill>
                <a:latin typeface="+mn-lt"/>
                <a:cs typeface="Century Gothic"/>
              </a:rPr>
              <a:t> 3 </a:t>
            </a:r>
            <a:r>
              <a:rPr lang="en-GB" sz="2000" b="1" dirty="0" err="1">
                <a:solidFill>
                  <a:srgbClr val="1C0E5D"/>
                </a:solidFill>
                <a:latin typeface="+mn-lt"/>
                <a:cs typeface="Century Gothic"/>
              </a:rPr>
              <a:t>ou</a:t>
            </a:r>
            <a:r>
              <a:rPr lang="en-GB" sz="2000" b="1" dirty="0">
                <a:solidFill>
                  <a:srgbClr val="1C0E5D"/>
                </a:solidFill>
                <a:latin typeface="+mn-lt"/>
                <a:cs typeface="Century Gothic"/>
              </a:rPr>
              <a:t> 4 </a:t>
            </a:r>
            <a:r>
              <a:rPr lang="en-GB" sz="2000" b="1" dirty="0" err="1">
                <a:solidFill>
                  <a:srgbClr val="1C0E5D"/>
                </a:solidFill>
                <a:latin typeface="+mn-lt"/>
                <a:cs typeface="Century Gothic"/>
              </a:rPr>
              <a:t>lignes</a:t>
            </a:r>
            <a:r>
              <a:rPr lang="en-GB" sz="2000" b="1" dirty="0">
                <a:solidFill>
                  <a:srgbClr val="1C0E5D"/>
                </a:solidFill>
                <a:latin typeface="+mn-lt"/>
                <a:cs typeface="Century Gothic"/>
              </a:rPr>
              <a:t>, Introduction </a:t>
            </a:r>
            <a:r>
              <a:rPr lang="en-GB" sz="2000" b="1" dirty="0" err="1">
                <a:solidFill>
                  <a:srgbClr val="1C0E5D"/>
                </a:solidFill>
                <a:latin typeface="+mn-lt"/>
                <a:cs typeface="Century Gothic"/>
              </a:rPr>
              <a:t>sur</a:t>
            </a:r>
            <a:r>
              <a:rPr lang="en-GB" sz="2000" b="1" dirty="0">
                <a:solidFill>
                  <a:srgbClr val="1C0E5D"/>
                </a:solidFill>
                <a:latin typeface="+mn-lt"/>
                <a:cs typeface="Century Gothic"/>
              </a:rPr>
              <a:t> 3 </a:t>
            </a:r>
            <a:r>
              <a:rPr lang="en-GB" sz="2000" b="1" dirty="0" err="1">
                <a:solidFill>
                  <a:srgbClr val="1C0E5D"/>
                </a:solidFill>
                <a:latin typeface="+mn-lt"/>
                <a:cs typeface="Century Gothic"/>
              </a:rPr>
              <a:t>ou</a:t>
            </a:r>
            <a:r>
              <a:rPr lang="en-GB" sz="2000" b="1" dirty="0">
                <a:solidFill>
                  <a:srgbClr val="1C0E5D"/>
                </a:solidFill>
                <a:latin typeface="+mn-lt"/>
                <a:cs typeface="Century Gothic"/>
              </a:rPr>
              <a:t> 4 </a:t>
            </a:r>
            <a:r>
              <a:rPr lang="en-GB" sz="2000" b="1" dirty="0" err="1">
                <a:solidFill>
                  <a:srgbClr val="1C0E5D"/>
                </a:solidFill>
                <a:latin typeface="+mn-lt"/>
                <a:cs typeface="Century Gothic"/>
              </a:rPr>
              <a:t>lignes</a:t>
            </a:r>
            <a:r>
              <a:rPr lang="en-GB" sz="2000" b="1" dirty="0">
                <a:solidFill>
                  <a:srgbClr val="1C0E5D"/>
                </a:solidFill>
                <a:latin typeface="+mn-lt"/>
                <a:cs typeface="Century Gothic"/>
              </a:rPr>
              <a:t> :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539552" y="836712"/>
            <a:ext cx="7942329" cy="562074"/>
          </a:xfrm>
          <a:prstGeom prst="rect">
            <a:avLst/>
          </a:prstGeom>
        </p:spPr>
        <p:txBody>
          <a:bodyPr vert="horz"/>
          <a:lstStyle>
            <a:lvl1pPr algn="l">
              <a:defRPr sz="2800" b="1" baseline="0"/>
            </a:lvl1pPr>
          </a:lstStyle>
          <a:p>
            <a:r>
              <a:rPr lang="pt-PT" dirty="0"/>
              <a:t>TITRE</a:t>
            </a:r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3" y="1462187"/>
            <a:ext cx="7920879" cy="57641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>
                <a:solidFill>
                  <a:srgbClr val="FF000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800"/>
            </a:lvl3pPr>
            <a:lvl4pPr marL="1371600" indent="0">
              <a:buNone/>
              <a:defRPr sz="2800"/>
            </a:lvl4pPr>
            <a:lvl5pPr marL="1828800" indent="0">
              <a:buNone/>
              <a:defRPr sz="2800"/>
            </a:lvl5pPr>
          </a:lstStyle>
          <a:p>
            <a:pPr lvl="0"/>
            <a:r>
              <a:rPr lang="pt-PT" dirty="0"/>
              <a:t>Sous-titre	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9552" y="3645025"/>
            <a:ext cx="7920880" cy="2592288"/>
          </a:xfrm>
          <a:prstGeom prst="rect">
            <a:avLst/>
          </a:prstGeom>
        </p:spPr>
        <p:txBody>
          <a:bodyPr/>
          <a:lstStyle>
            <a:lvl1pPr marL="285750" indent="-285750">
              <a:buSzPct val="100000"/>
              <a:buFontTx/>
              <a:buBlip>
                <a:blip r:embed="rId2"/>
              </a:buBlip>
              <a:defRPr sz="1800" b="1" baseline="0"/>
            </a:lvl1pPr>
            <a:lvl2pPr marL="742950" indent="-285750">
              <a:buFont typeface="Courier New"/>
              <a:buChar char="o"/>
              <a:defRPr sz="1600">
                <a:solidFill>
                  <a:srgbClr val="DA291C"/>
                </a:solidFill>
              </a:defRPr>
            </a:lvl2pPr>
            <a:lvl3pPr>
              <a:defRPr sz="1400" b="1"/>
            </a:lvl3pPr>
            <a:lvl4pPr marL="1543050" indent="-171450">
              <a:buSzPct val="100000"/>
              <a:buFontTx/>
              <a:buBlip>
                <a:blip r:embed="rId3"/>
              </a:buBlip>
              <a:defRPr sz="1200"/>
            </a:lvl4pPr>
          </a:lstStyle>
          <a:p>
            <a:pPr lvl="0"/>
            <a:r>
              <a:rPr lang="pt-PT" dirty="0"/>
              <a:t>PUCE DE NIVEAU 1</a:t>
            </a:r>
          </a:p>
          <a:p>
            <a:pPr lvl="1"/>
            <a:r>
              <a:rPr lang="pt-PT" dirty="0" err="1"/>
              <a:t>Puce</a:t>
            </a:r>
            <a:r>
              <a:rPr lang="pt-PT" dirty="0"/>
              <a:t> de </a:t>
            </a:r>
            <a:r>
              <a:rPr lang="pt-PT" dirty="0" err="1"/>
              <a:t>niveau</a:t>
            </a:r>
            <a:r>
              <a:rPr lang="pt-PT" dirty="0"/>
              <a:t> 2</a:t>
            </a:r>
          </a:p>
          <a:p>
            <a:pPr lvl="2"/>
            <a:r>
              <a:rPr lang="pt-PT" dirty="0" err="1"/>
              <a:t>Puce</a:t>
            </a:r>
            <a:r>
              <a:rPr lang="pt-PT" dirty="0"/>
              <a:t> de </a:t>
            </a:r>
            <a:r>
              <a:rPr lang="pt-PT" dirty="0" err="1"/>
              <a:t>niveau</a:t>
            </a:r>
            <a:r>
              <a:rPr lang="pt-PT" dirty="0"/>
              <a:t> 3</a:t>
            </a:r>
          </a:p>
          <a:p>
            <a:pPr lvl="3"/>
            <a:r>
              <a:rPr lang="pt-PT" dirty="0" err="1"/>
              <a:t>Puce</a:t>
            </a:r>
            <a:r>
              <a:rPr lang="pt-PT" dirty="0"/>
              <a:t> de </a:t>
            </a:r>
            <a:r>
              <a:rPr lang="pt-PT" dirty="0" err="1"/>
              <a:t>niveau</a:t>
            </a:r>
            <a:r>
              <a:rPr lang="pt-PT" dirty="0"/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1422665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nde.png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698"/>
          <a:stretch/>
        </p:blipFill>
        <p:spPr>
          <a:xfrm>
            <a:off x="0" y="0"/>
            <a:ext cx="9144000" cy="27819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8502800" y="6376243"/>
            <a:ext cx="3727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6F32C7B0-98E2-A343-B6F2-A0B5AE2167E7}" type="slidenum">
              <a:rPr lang="fr-FR" sz="1200" smtClean="0">
                <a:solidFill>
                  <a:srgbClr val="250E62"/>
                </a:solidFill>
              </a:rPr>
              <a:pPr/>
              <a:t>‹N°›</a:t>
            </a:fld>
            <a:endParaRPr lang="en-GB" sz="1200" dirty="0">
              <a:solidFill>
                <a:srgbClr val="250E62"/>
              </a:solidFill>
            </a:endParaRPr>
          </a:p>
        </p:txBody>
      </p:sp>
      <p:sp>
        <p:nvSpPr>
          <p:cNvPr id="10" name="Date Placeholder 11"/>
          <p:cNvSpPr>
            <a:spLocks noGrp="1"/>
          </p:cNvSpPr>
          <p:nvPr>
            <p:ph type="dt" sz="half" idx="2"/>
          </p:nvPr>
        </p:nvSpPr>
        <p:spPr>
          <a:xfrm>
            <a:off x="251520" y="6376243"/>
            <a:ext cx="2133600" cy="293117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50E62"/>
                </a:solidFill>
                <a:latin typeface="Century Gothic"/>
                <a:cs typeface="Century Gothic"/>
              </a:defRPr>
            </a:lvl1pPr>
          </a:lstStyle>
          <a:p>
            <a:pPr defTabSz="457200"/>
            <a:r>
              <a:rPr lang="fr-FR"/>
              <a:t>2017</a:t>
            </a:r>
            <a:endParaRPr lang="en-US" dirty="0"/>
          </a:p>
        </p:txBody>
      </p:sp>
      <p:sp>
        <p:nvSpPr>
          <p:cNvPr id="14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1115616" y="6376243"/>
            <a:ext cx="2895600" cy="293117"/>
          </a:xfrm>
          <a:prstGeom prst="rect">
            <a:avLst/>
          </a:prstGeom>
        </p:spPr>
        <p:txBody>
          <a:bodyPr/>
          <a:lstStyle>
            <a:lvl1pPr>
              <a:defRPr sz="1200" b="1" i="0">
                <a:solidFill>
                  <a:srgbClr val="250E62"/>
                </a:solidFill>
                <a:latin typeface="Century Gothic"/>
                <a:cs typeface="Century Gothic"/>
              </a:defRPr>
            </a:lvl1pPr>
          </a:lstStyle>
          <a:p>
            <a:pPr defTabSz="457200"/>
            <a:r>
              <a:rPr lang="en-US"/>
              <a:t>UN MONDE EN COMMUN</a:t>
            </a:r>
            <a:endParaRPr lang="en-US" dirty="0"/>
          </a:p>
        </p:txBody>
      </p:sp>
      <p:sp>
        <p:nvSpPr>
          <p:cNvPr id="2" name="ZoneTexte 1"/>
          <p:cNvSpPr txBox="1"/>
          <p:nvPr userDrawn="1"/>
        </p:nvSpPr>
        <p:spPr>
          <a:xfrm>
            <a:off x="7164288" y="6409610"/>
            <a:ext cx="112248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50" b="1" dirty="0"/>
              <a:t>AFD Group</a:t>
            </a:r>
          </a:p>
        </p:txBody>
      </p:sp>
    </p:spTree>
    <p:extLst>
      <p:ext uri="{BB962C8B-B14F-4D97-AF65-F5344CB8AC3E}">
        <p14:creationId xmlns:p14="http://schemas.microsoft.com/office/powerpoint/2010/main" val="650597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710" r:id="rId3"/>
    <p:sldLayoutId id="2147483711" r:id="rId4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3304" y="509463"/>
            <a:ext cx="7283152" cy="360040"/>
          </a:xfrm>
        </p:spPr>
        <p:txBody>
          <a:bodyPr/>
          <a:lstStyle/>
          <a:p>
            <a:r>
              <a:rPr lang="en-GB" sz="2800" dirty="0" smtClean="0"/>
              <a:t>AFD presentation to </a:t>
            </a:r>
            <a:r>
              <a:rPr lang="en-US" sz="2800" dirty="0"/>
              <a:t>Climate Action in Financial Institutions </a:t>
            </a:r>
            <a:r>
              <a:rPr lang="en-US" sz="2800" dirty="0" smtClean="0"/>
              <a:t>Initiative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Transition risks in practice</a:t>
            </a:r>
            <a:endParaRPr lang="en-GB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457200"/>
            <a:r>
              <a:rPr lang="en-GB" dirty="0" smtClean="0"/>
              <a:t>2020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457200"/>
            <a:r>
              <a:rPr lang="en-US" dirty="0"/>
              <a:t>TOWARDS A WORLD IN COMMON</a:t>
            </a:r>
            <a:endParaRPr lang="en-GB" dirty="0"/>
          </a:p>
        </p:txBody>
      </p:sp>
      <p:sp>
        <p:nvSpPr>
          <p:cNvPr id="4" name="Ellipse 3"/>
          <p:cNvSpPr/>
          <p:nvPr/>
        </p:nvSpPr>
        <p:spPr>
          <a:xfrm>
            <a:off x="827584" y="3413856"/>
            <a:ext cx="216024" cy="216024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379" y="4437112"/>
            <a:ext cx="3104449" cy="200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501270"/>
            <a:ext cx="4499992" cy="1825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037001"/>
            <a:ext cx="2267447" cy="2969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532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3304" y="509463"/>
            <a:ext cx="7283152" cy="360040"/>
          </a:xfrm>
        </p:spPr>
        <p:txBody>
          <a:bodyPr/>
          <a:lstStyle/>
          <a:p>
            <a:r>
              <a:rPr lang="en-GB" sz="2800" dirty="0" smtClean="0"/>
              <a:t>The South Africa transition risk pilot case study </a:t>
            </a:r>
            <a:endParaRPr lang="en-GB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457200"/>
            <a:r>
              <a:rPr lang="en-GB" dirty="0" smtClean="0"/>
              <a:t>2020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457200"/>
            <a:r>
              <a:rPr lang="en-US" dirty="0"/>
              <a:t>TOWARDS A WORLD IN COMMON</a:t>
            </a:r>
            <a:endParaRPr lang="en-GB" dirty="0"/>
          </a:p>
        </p:txBody>
      </p:sp>
      <p:sp>
        <p:nvSpPr>
          <p:cNvPr id="4" name="Ellipse 3"/>
          <p:cNvSpPr/>
          <p:nvPr/>
        </p:nvSpPr>
        <p:spPr>
          <a:xfrm>
            <a:off x="827584" y="3413856"/>
            <a:ext cx="216024" cy="216024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37463" y="1934830"/>
            <a:ext cx="7505811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b="1" dirty="0" smtClean="0"/>
              <a:t>Non South Africa-related follow-ups to the study :</a:t>
            </a:r>
          </a:p>
          <a:p>
            <a:pPr lvl="0"/>
            <a:endParaRPr lang="en-GB" sz="2400" b="1" dirty="0" smtClean="0"/>
          </a:p>
          <a:p>
            <a:pPr marL="800100" lvl="1" indent="-342900">
              <a:buAutoNum type="arabicPeriod"/>
            </a:pPr>
            <a:r>
              <a:rPr lang="en-GB" b="1" dirty="0" smtClean="0"/>
              <a:t>Future AFD-CPI collaborations and studies in other countries</a:t>
            </a:r>
          </a:p>
          <a:p>
            <a:pPr marL="800100" lvl="1" indent="-342900">
              <a:buAutoNum type="arabicPeriod"/>
            </a:pPr>
            <a:endParaRPr lang="en-GB" b="1" dirty="0" smtClean="0"/>
          </a:p>
          <a:p>
            <a:pPr marL="800100" lvl="1" indent="-342900">
              <a:buAutoNum type="arabicPeriod"/>
            </a:pPr>
            <a:r>
              <a:rPr lang="en-GB" b="1" dirty="0" smtClean="0"/>
              <a:t>Extension and improving the methodology : other industrial sectors, land-use, stronger focus on just transition, links to macro-models</a:t>
            </a:r>
          </a:p>
          <a:p>
            <a:pPr marL="800100" lvl="1" indent="-342900">
              <a:buAutoNum type="arabicPeriod"/>
            </a:pPr>
            <a:endParaRPr lang="en-GB" b="1" dirty="0" smtClean="0"/>
          </a:p>
          <a:p>
            <a:pPr marL="800100" lvl="1" indent="-342900">
              <a:buAutoNum type="arabicPeriod"/>
            </a:pPr>
            <a:r>
              <a:rPr lang="en-GB" b="1" dirty="0" smtClean="0"/>
              <a:t>Possible application to physical risks</a:t>
            </a:r>
          </a:p>
          <a:p>
            <a:pPr marL="800100" lvl="1" indent="-342900">
              <a:buAutoNum type="arabicPeriod"/>
            </a:pPr>
            <a:endParaRPr lang="en-GB" b="1" dirty="0" smtClean="0"/>
          </a:p>
          <a:p>
            <a:pPr marL="800100" lvl="1" indent="-342900">
              <a:buAutoNum type="arabicPeriod"/>
            </a:pPr>
            <a:r>
              <a:rPr lang="en-GB" b="1" dirty="0" smtClean="0"/>
              <a:t>Wider range of partners and greater outreach</a:t>
            </a:r>
          </a:p>
          <a:p>
            <a:pPr marL="800100" lvl="1" indent="-34290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496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3304" y="509463"/>
            <a:ext cx="7283152" cy="360040"/>
          </a:xfrm>
        </p:spPr>
        <p:txBody>
          <a:bodyPr/>
          <a:lstStyle/>
          <a:p>
            <a:r>
              <a:rPr lang="en-GB" sz="2800" dirty="0" smtClean="0"/>
              <a:t>Working on climate financial risks : </a:t>
            </a:r>
            <a:r>
              <a:rPr lang="en-GB" sz="2800" u="sng" dirty="0" smtClean="0"/>
              <a:t>Why ?</a:t>
            </a:r>
            <a:endParaRPr lang="en-GB" sz="2800" u="sng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457200"/>
            <a:r>
              <a:rPr lang="en-GB" dirty="0" smtClean="0"/>
              <a:t>2020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457200"/>
            <a:r>
              <a:rPr lang="en-US" dirty="0"/>
              <a:t>TOWARDS A WORLD IN COMMON</a:t>
            </a:r>
            <a:endParaRPr lang="en-GB" dirty="0"/>
          </a:p>
        </p:txBody>
      </p:sp>
      <p:sp>
        <p:nvSpPr>
          <p:cNvPr id="4" name="Ellipse 3"/>
          <p:cNvSpPr/>
          <p:nvPr/>
        </p:nvSpPr>
        <p:spPr>
          <a:xfrm>
            <a:off x="827584" y="3413856"/>
            <a:ext cx="216024" cy="216024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37463" y="1628800"/>
            <a:ext cx="75058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 smtClean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821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3304" y="509463"/>
            <a:ext cx="7283152" cy="360040"/>
          </a:xfrm>
        </p:spPr>
        <p:txBody>
          <a:bodyPr/>
          <a:lstStyle/>
          <a:p>
            <a:r>
              <a:rPr lang="en-GB" sz="2800" dirty="0" smtClean="0"/>
              <a:t>Working on climate financial risks : </a:t>
            </a:r>
            <a:r>
              <a:rPr lang="en-GB" sz="2800" u="sng" dirty="0" smtClean="0"/>
              <a:t>Why ?</a:t>
            </a:r>
            <a:endParaRPr lang="en-GB" sz="2800" u="sng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457200"/>
            <a:r>
              <a:rPr lang="en-GB" dirty="0" smtClean="0"/>
              <a:t>2020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457200"/>
            <a:r>
              <a:rPr lang="en-US" dirty="0"/>
              <a:t>TOWARDS A WORLD IN COMMON</a:t>
            </a:r>
            <a:endParaRPr lang="en-GB" dirty="0"/>
          </a:p>
        </p:txBody>
      </p:sp>
      <p:sp>
        <p:nvSpPr>
          <p:cNvPr id="4" name="Ellipse 3"/>
          <p:cNvSpPr/>
          <p:nvPr/>
        </p:nvSpPr>
        <p:spPr>
          <a:xfrm>
            <a:off x="827584" y="3413856"/>
            <a:ext cx="216024" cy="216024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37463" y="1628800"/>
            <a:ext cx="75058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 smtClean="0"/>
          </a:p>
          <a:p>
            <a:pPr lvl="0"/>
            <a:endParaRPr lang="en-GB" dirty="0"/>
          </a:p>
        </p:txBody>
      </p:sp>
      <p:sp>
        <p:nvSpPr>
          <p:cNvPr id="3" name="Pentagone 2"/>
          <p:cNvSpPr/>
          <p:nvPr/>
        </p:nvSpPr>
        <p:spPr>
          <a:xfrm>
            <a:off x="1039983" y="1628800"/>
            <a:ext cx="2808312" cy="65214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dirty="0"/>
              <a:t>Regulatory </a:t>
            </a:r>
            <a:r>
              <a:rPr lang="en-GB" dirty="0" smtClean="0"/>
              <a:t>pressure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42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3304" y="509463"/>
            <a:ext cx="7283152" cy="360040"/>
          </a:xfrm>
        </p:spPr>
        <p:txBody>
          <a:bodyPr/>
          <a:lstStyle/>
          <a:p>
            <a:r>
              <a:rPr lang="en-GB" sz="2800" dirty="0" smtClean="0"/>
              <a:t>Working on climate financial risks : </a:t>
            </a:r>
            <a:r>
              <a:rPr lang="en-GB" sz="2800" u="sng" dirty="0" smtClean="0"/>
              <a:t>Why ?</a:t>
            </a:r>
            <a:endParaRPr lang="en-GB" sz="2800" u="sng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457200"/>
            <a:r>
              <a:rPr lang="en-GB" dirty="0" smtClean="0"/>
              <a:t>2020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457200"/>
            <a:r>
              <a:rPr lang="en-US" dirty="0"/>
              <a:t>TOWARDS A WORLD IN COMMON</a:t>
            </a:r>
            <a:endParaRPr lang="en-GB" dirty="0"/>
          </a:p>
        </p:txBody>
      </p:sp>
      <p:sp>
        <p:nvSpPr>
          <p:cNvPr id="4" name="Ellipse 3"/>
          <p:cNvSpPr/>
          <p:nvPr/>
        </p:nvSpPr>
        <p:spPr>
          <a:xfrm>
            <a:off x="827584" y="3413856"/>
            <a:ext cx="216024" cy="216024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37463" y="1628800"/>
            <a:ext cx="75058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 smtClean="0"/>
          </a:p>
          <a:p>
            <a:pPr lvl="0"/>
            <a:endParaRPr lang="en-GB" dirty="0"/>
          </a:p>
        </p:txBody>
      </p:sp>
      <p:sp>
        <p:nvSpPr>
          <p:cNvPr id="3" name="Pentagone 2"/>
          <p:cNvSpPr/>
          <p:nvPr/>
        </p:nvSpPr>
        <p:spPr>
          <a:xfrm>
            <a:off x="1039983" y="1628800"/>
            <a:ext cx="2808312" cy="65214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dirty="0"/>
              <a:t>Regulatory </a:t>
            </a:r>
            <a:r>
              <a:rPr lang="en-GB" dirty="0" smtClean="0"/>
              <a:t>pressure</a:t>
            </a:r>
            <a:endParaRPr lang="en-GB" dirty="0"/>
          </a:p>
        </p:txBody>
      </p:sp>
      <p:sp>
        <p:nvSpPr>
          <p:cNvPr id="18" name="Pentagone 17"/>
          <p:cNvSpPr/>
          <p:nvPr/>
        </p:nvSpPr>
        <p:spPr>
          <a:xfrm>
            <a:off x="1023746" y="2837792"/>
            <a:ext cx="4556366" cy="951248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2000" dirty="0"/>
              <a:t>Sound financial management / financial </a:t>
            </a:r>
            <a:r>
              <a:rPr lang="en-GB" sz="2000" dirty="0" smtClean="0"/>
              <a:t>stability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4242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3304" y="509463"/>
            <a:ext cx="7283152" cy="360040"/>
          </a:xfrm>
        </p:spPr>
        <p:txBody>
          <a:bodyPr/>
          <a:lstStyle/>
          <a:p>
            <a:r>
              <a:rPr lang="en-GB" sz="2800" dirty="0" smtClean="0"/>
              <a:t>Working on climate financial risks : </a:t>
            </a:r>
            <a:r>
              <a:rPr lang="en-GB" sz="2800" u="sng" dirty="0" smtClean="0"/>
              <a:t>Why ?</a:t>
            </a:r>
            <a:endParaRPr lang="en-GB" sz="2800" u="sng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457200"/>
            <a:r>
              <a:rPr lang="en-GB" dirty="0" smtClean="0"/>
              <a:t>2020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457200"/>
            <a:r>
              <a:rPr lang="en-US" dirty="0"/>
              <a:t>TOWARDS A WORLD IN COMMON</a:t>
            </a:r>
            <a:endParaRPr lang="en-GB" dirty="0"/>
          </a:p>
        </p:txBody>
      </p:sp>
      <p:sp>
        <p:nvSpPr>
          <p:cNvPr id="4" name="Ellipse 3"/>
          <p:cNvSpPr/>
          <p:nvPr/>
        </p:nvSpPr>
        <p:spPr>
          <a:xfrm>
            <a:off x="827584" y="3413856"/>
            <a:ext cx="216024" cy="216024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37463" y="1628800"/>
            <a:ext cx="75058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 smtClean="0"/>
          </a:p>
          <a:p>
            <a:pPr lvl="0"/>
            <a:endParaRPr lang="en-GB" dirty="0"/>
          </a:p>
        </p:txBody>
      </p:sp>
      <p:sp>
        <p:nvSpPr>
          <p:cNvPr id="3" name="Pentagone 2"/>
          <p:cNvSpPr/>
          <p:nvPr/>
        </p:nvSpPr>
        <p:spPr>
          <a:xfrm>
            <a:off x="1039983" y="1628800"/>
            <a:ext cx="2808312" cy="652140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dirty="0"/>
              <a:t>Regulatory </a:t>
            </a:r>
            <a:r>
              <a:rPr lang="en-GB" dirty="0" smtClean="0"/>
              <a:t>pressure</a:t>
            </a:r>
            <a:endParaRPr lang="en-GB" dirty="0"/>
          </a:p>
        </p:txBody>
      </p:sp>
      <p:sp>
        <p:nvSpPr>
          <p:cNvPr id="18" name="Pentagone 17"/>
          <p:cNvSpPr/>
          <p:nvPr/>
        </p:nvSpPr>
        <p:spPr>
          <a:xfrm>
            <a:off x="1023746" y="2837792"/>
            <a:ext cx="4556366" cy="951248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2000" dirty="0"/>
              <a:t>Sound financial management / financial </a:t>
            </a:r>
            <a:r>
              <a:rPr lang="en-GB" sz="2000" dirty="0" smtClean="0"/>
              <a:t>stability</a:t>
            </a:r>
            <a:endParaRPr lang="en-GB" sz="2000" dirty="0"/>
          </a:p>
        </p:txBody>
      </p:sp>
      <p:sp>
        <p:nvSpPr>
          <p:cNvPr id="19" name="Pentagone 18"/>
          <p:cNvSpPr/>
          <p:nvPr/>
        </p:nvSpPr>
        <p:spPr>
          <a:xfrm>
            <a:off x="1043608" y="4365104"/>
            <a:ext cx="7253156" cy="1345117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2800" dirty="0"/>
              <a:t>Contributing to climate change mitigation and </a:t>
            </a:r>
            <a:r>
              <a:rPr lang="en-GB" sz="2800" dirty="0" smtClean="0"/>
              <a:t>adaptation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4242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3304" y="509463"/>
            <a:ext cx="7283152" cy="360040"/>
          </a:xfrm>
        </p:spPr>
        <p:txBody>
          <a:bodyPr/>
          <a:lstStyle/>
          <a:p>
            <a:r>
              <a:rPr lang="en-GB" sz="2800" dirty="0" smtClean="0"/>
              <a:t>AFD roadmap for Climate related Financial Risks (CFR)</a:t>
            </a:r>
            <a:endParaRPr lang="en-GB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457200"/>
            <a:r>
              <a:rPr lang="en-GB" dirty="0" smtClean="0"/>
              <a:t>2020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457200"/>
            <a:r>
              <a:rPr lang="en-US" dirty="0"/>
              <a:t>TOWARDS A WORLD IN COMMON</a:t>
            </a:r>
            <a:endParaRPr lang="en-GB" dirty="0"/>
          </a:p>
        </p:txBody>
      </p:sp>
      <p:sp>
        <p:nvSpPr>
          <p:cNvPr id="4" name="Ellipse 3"/>
          <p:cNvSpPr/>
          <p:nvPr/>
        </p:nvSpPr>
        <p:spPr>
          <a:xfrm>
            <a:off x="827584" y="3413856"/>
            <a:ext cx="216024" cy="216024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67544" y="1660548"/>
            <a:ext cx="3600400" cy="20370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1. </a:t>
            </a:r>
            <a:r>
              <a:rPr lang="fr-FR" b="1" dirty="0" err="1" smtClean="0">
                <a:solidFill>
                  <a:schemeClr val="tx1"/>
                </a:solidFill>
              </a:rPr>
              <a:t>Integrating</a:t>
            </a:r>
            <a:r>
              <a:rPr lang="fr-FR" b="1" dirty="0" smtClean="0">
                <a:solidFill>
                  <a:schemeClr val="tx1"/>
                </a:solidFill>
              </a:rPr>
              <a:t> CFR in AFD </a:t>
            </a:r>
            <a:r>
              <a:rPr lang="fr-FR" b="1" dirty="0" err="1" smtClean="0">
                <a:solidFill>
                  <a:schemeClr val="tx1"/>
                </a:solidFill>
              </a:rPr>
              <a:t>operations</a:t>
            </a:r>
            <a:r>
              <a:rPr lang="fr-FR" b="1" dirty="0" smtClean="0">
                <a:solidFill>
                  <a:schemeClr val="tx1"/>
                </a:solidFill>
              </a:rPr>
              <a:t> and </a:t>
            </a:r>
            <a:r>
              <a:rPr lang="fr-FR" b="1" dirty="0" err="1" smtClean="0">
                <a:solidFill>
                  <a:schemeClr val="tx1"/>
                </a:solidFill>
              </a:rPr>
              <a:t>strategy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67544" y="4005063"/>
            <a:ext cx="3600400" cy="20174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2</a:t>
            </a:r>
            <a:r>
              <a:rPr lang="fr-FR" b="1" dirty="0" smtClean="0">
                <a:solidFill>
                  <a:schemeClr val="bg1"/>
                </a:solidFill>
              </a:rPr>
              <a:t>. </a:t>
            </a:r>
            <a:r>
              <a:rPr lang="fr-FR" b="1" dirty="0" err="1" smtClean="0">
                <a:solidFill>
                  <a:schemeClr val="bg1"/>
                </a:solidFill>
              </a:rPr>
              <a:t>Mobilising</a:t>
            </a:r>
            <a:r>
              <a:rPr lang="fr-FR" b="1" dirty="0" smtClean="0">
                <a:solidFill>
                  <a:schemeClr val="bg1"/>
                </a:solidFill>
              </a:rPr>
              <a:t> CFR fo</a:t>
            </a:r>
            <a:r>
              <a:rPr lang="fr-FR" b="1" dirty="0">
                <a:solidFill>
                  <a:schemeClr val="bg1"/>
                </a:solidFill>
              </a:rPr>
              <a:t>r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policy</a:t>
            </a:r>
            <a:r>
              <a:rPr lang="fr-FR" b="1" dirty="0" smtClean="0">
                <a:solidFill>
                  <a:schemeClr val="bg1"/>
                </a:solidFill>
              </a:rPr>
              <a:t> dialogue</a:t>
            </a:r>
            <a:r>
              <a:rPr lang="fr-FR" b="1" dirty="0">
                <a:solidFill>
                  <a:schemeClr val="bg1"/>
                </a:solidFill>
              </a:rPr>
              <a:t> 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915140" y="1660548"/>
            <a:ext cx="3473283" cy="203708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b="1" dirty="0" smtClean="0">
                <a:solidFill>
                  <a:schemeClr val="tx1"/>
                </a:solidFill>
              </a:rPr>
              <a:t>3. </a:t>
            </a:r>
            <a:r>
              <a:rPr lang="fr-FR" b="1" dirty="0" err="1" smtClean="0">
                <a:solidFill>
                  <a:schemeClr val="tx1"/>
                </a:solidFill>
              </a:rPr>
              <a:t>Supporting</a:t>
            </a:r>
            <a:r>
              <a:rPr lang="fr-FR" b="1" dirty="0" smtClean="0">
                <a:solidFill>
                  <a:schemeClr val="tx1"/>
                </a:solidFill>
              </a:rPr>
              <a:t> the </a:t>
            </a:r>
            <a:r>
              <a:rPr lang="fr-FR" b="1" dirty="0" err="1" smtClean="0">
                <a:solidFill>
                  <a:schemeClr val="tx1"/>
                </a:solidFill>
              </a:rPr>
              <a:t>development</a:t>
            </a:r>
            <a:r>
              <a:rPr lang="fr-FR" b="1" dirty="0" smtClean="0">
                <a:solidFill>
                  <a:schemeClr val="tx1"/>
                </a:solidFill>
              </a:rPr>
              <a:t> and use of CFR </a:t>
            </a:r>
            <a:r>
              <a:rPr lang="fr-FR" b="1" dirty="0" err="1" smtClean="0">
                <a:solidFill>
                  <a:schemeClr val="tx1"/>
                </a:solidFill>
              </a:rPr>
              <a:t>tools</a:t>
            </a:r>
            <a:r>
              <a:rPr lang="fr-FR" b="1" dirty="0" smtClean="0">
                <a:solidFill>
                  <a:schemeClr val="tx1"/>
                </a:solidFill>
              </a:rPr>
              <a:t> and </a:t>
            </a:r>
            <a:r>
              <a:rPr lang="fr-FR" b="1" dirty="0" err="1" smtClean="0">
                <a:solidFill>
                  <a:schemeClr val="tx1"/>
                </a:solidFill>
              </a:rPr>
              <a:t>methods</a:t>
            </a:r>
            <a:r>
              <a:rPr lang="fr-FR" b="1" dirty="0" smtClean="0">
                <a:solidFill>
                  <a:schemeClr val="tx1"/>
                </a:solidFill>
              </a:rPr>
              <a:t> by </a:t>
            </a:r>
            <a:r>
              <a:rPr lang="fr-FR" b="1" dirty="0" err="1" smtClean="0">
                <a:solidFill>
                  <a:schemeClr val="tx1"/>
                </a:solidFill>
              </a:rPr>
              <a:t>AFD’s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partners</a:t>
            </a:r>
            <a:r>
              <a:rPr lang="fr-FR" b="1" dirty="0" smtClean="0">
                <a:solidFill>
                  <a:schemeClr val="tx1"/>
                </a:solidFill>
              </a:rPr>
              <a:t> (</a:t>
            </a:r>
            <a:r>
              <a:rPr lang="fr-FR" b="1" dirty="0" err="1" smtClean="0">
                <a:solidFill>
                  <a:schemeClr val="tx1"/>
                </a:solidFill>
              </a:rPr>
              <a:t>primarily</a:t>
            </a:r>
            <a:r>
              <a:rPr lang="fr-FR" b="1" dirty="0" smtClean="0">
                <a:solidFill>
                  <a:schemeClr val="tx1"/>
                </a:solidFill>
              </a:rPr>
              <a:t> FI and </a:t>
            </a:r>
            <a:r>
              <a:rPr lang="fr-FR" b="1" dirty="0" err="1" smtClean="0">
                <a:solidFill>
                  <a:schemeClr val="tx1"/>
                </a:solidFill>
              </a:rPr>
              <a:t>regulators</a:t>
            </a:r>
            <a:r>
              <a:rPr lang="fr-FR" b="1" dirty="0" smtClean="0">
                <a:solidFill>
                  <a:schemeClr val="tx1"/>
                </a:solidFill>
              </a:rPr>
              <a:t>)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915140" y="4005064"/>
            <a:ext cx="3473283" cy="20174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b="1" dirty="0" smtClean="0">
                <a:solidFill>
                  <a:schemeClr val="bg1"/>
                </a:solidFill>
              </a:rPr>
              <a:t>4. </a:t>
            </a:r>
            <a:r>
              <a:rPr lang="fr-FR" b="1" dirty="0" err="1" smtClean="0">
                <a:solidFill>
                  <a:schemeClr val="bg1"/>
                </a:solidFill>
              </a:rPr>
              <a:t>Contributing</a:t>
            </a:r>
            <a:r>
              <a:rPr lang="fr-FR" b="1" dirty="0" smtClean="0">
                <a:solidFill>
                  <a:schemeClr val="bg1"/>
                </a:solidFill>
              </a:rPr>
              <a:t> to international </a:t>
            </a:r>
            <a:r>
              <a:rPr lang="fr-FR" b="1" dirty="0" err="1" smtClean="0">
                <a:solidFill>
                  <a:schemeClr val="bg1"/>
                </a:solidFill>
              </a:rPr>
              <a:t>debates</a:t>
            </a:r>
            <a:r>
              <a:rPr lang="fr-FR" b="1" dirty="0" smtClean="0">
                <a:solidFill>
                  <a:schemeClr val="bg1"/>
                </a:solidFill>
              </a:rPr>
              <a:t> and </a:t>
            </a:r>
            <a:r>
              <a:rPr lang="fr-FR" b="1" dirty="0" err="1" smtClean="0">
                <a:solidFill>
                  <a:schemeClr val="bg1"/>
                </a:solidFill>
              </a:rPr>
              <a:t>norm</a:t>
            </a:r>
            <a:r>
              <a:rPr lang="fr-FR" b="1" dirty="0" err="1">
                <a:solidFill>
                  <a:schemeClr val="bg1"/>
                </a:solidFill>
              </a:rPr>
              <a:t>-</a:t>
            </a:r>
            <a:r>
              <a:rPr lang="fr-FR" b="1" dirty="0" err="1" smtClean="0">
                <a:solidFill>
                  <a:schemeClr val="bg1"/>
                </a:solidFill>
              </a:rPr>
              <a:t>settting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around</a:t>
            </a:r>
            <a:r>
              <a:rPr lang="fr-FR" b="1" dirty="0" smtClean="0">
                <a:solidFill>
                  <a:schemeClr val="bg1"/>
                </a:solidFill>
              </a:rPr>
              <a:t> CFR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29257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3304" y="509463"/>
            <a:ext cx="7283152" cy="360040"/>
          </a:xfrm>
        </p:spPr>
        <p:txBody>
          <a:bodyPr/>
          <a:lstStyle/>
          <a:p>
            <a:r>
              <a:rPr lang="en-GB" sz="2800" dirty="0" smtClean="0"/>
              <a:t>Different approaches to CFR assessment and management</a:t>
            </a:r>
            <a:endParaRPr lang="en-GB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457200"/>
            <a:r>
              <a:rPr lang="en-GB" dirty="0" smtClean="0"/>
              <a:t>2020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457200"/>
            <a:r>
              <a:rPr lang="en-US" dirty="0"/>
              <a:t>TOWARDS A WORLD IN COMMON</a:t>
            </a:r>
            <a:endParaRPr lang="en-GB" dirty="0"/>
          </a:p>
        </p:txBody>
      </p:sp>
      <p:sp>
        <p:nvSpPr>
          <p:cNvPr id="4" name="Ellipse 3"/>
          <p:cNvSpPr/>
          <p:nvPr/>
        </p:nvSpPr>
        <p:spPr>
          <a:xfrm>
            <a:off x="827584" y="3413856"/>
            <a:ext cx="216024" cy="216024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37463" y="1934830"/>
            <a:ext cx="750581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Portfolio analyses vs tools for analysing new investments/loans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Bottom-up vs top-down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Micro vs macro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Read use vs tailored/ad-hoc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Internal vs external 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881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3304" y="509463"/>
            <a:ext cx="7283152" cy="360040"/>
          </a:xfrm>
        </p:spPr>
        <p:txBody>
          <a:bodyPr/>
          <a:lstStyle/>
          <a:p>
            <a:r>
              <a:rPr lang="en-GB" sz="2800" dirty="0" smtClean="0"/>
              <a:t>The South Africa transition risk pilot case study </a:t>
            </a:r>
            <a:endParaRPr lang="en-GB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457200"/>
            <a:r>
              <a:rPr lang="en-GB" dirty="0" smtClean="0"/>
              <a:t>2020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457200"/>
            <a:r>
              <a:rPr lang="en-US" dirty="0"/>
              <a:t>TOWARDS A WORLD IN COMMON</a:t>
            </a:r>
            <a:endParaRPr lang="en-GB" dirty="0"/>
          </a:p>
        </p:txBody>
      </p:sp>
      <p:sp>
        <p:nvSpPr>
          <p:cNvPr id="4" name="Ellipse 3"/>
          <p:cNvSpPr/>
          <p:nvPr/>
        </p:nvSpPr>
        <p:spPr>
          <a:xfrm>
            <a:off x="827584" y="3413856"/>
            <a:ext cx="216024" cy="216024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37463" y="1934830"/>
            <a:ext cx="7505811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b="1" dirty="0" smtClean="0"/>
              <a:t>Motivations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To contribute to the South African low carbon transition policy debate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To propose a reference study on methodology and approach to transition risks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To work with our South African partners on the integrating of transition risks in strategies and operations</a:t>
            </a:r>
          </a:p>
          <a:p>
            <a:pPr lvl="1"/>
            <a:endParaRPr lang="en-GB" dirty="0" smtClean="0"/>
          </a:p>
          <a:p>
            <a:pPr lvl="0"/>
            <a:r>
              <a:rPr lang="en-GB" sz="2400" b="1" dirty="0" smtClean="0"/>
              <a:t>Technical partnership with Climate Policy Initiative</a:t>
            </a:r>
            <a:endParaRPr lang="en-GB" sz="2400" b="1" dirty="0"/>
          </a:p>
          <a:p>
            <a:pPr lvl="0"/>
            <a:endParaRPr lang="en-GB" sz="2400" dirty="0" smtClean="0"/>
          </a:p>
          <a:p>
            <a:pPr lvl="0"/>
            <a:r>
              <a:rPr lang="en-GB" sz="2400" b="1" dirty="0" smtClean="0"/>
              <a:t>Deep engagement with DBSA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69525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3304" y="509463"/>
            <a:ext cx="7283152" cy="360040"/>
          </a:xfrm>
        </p:spPr>
        <p:txBody>
          <a:bodyPr/>
          <a:lstStyle/>
          <a:p>
            <a:r>
              <a:rPr lang="en-GB" sz="2800" dirty="0" smtClean="0"/>
              <a:t>The South Africa transition risk pilot case study </a:t>
            </a:r>
            <a:endParaRPr lang="en-GB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457200"/>
            <a:r>
              <a:rPr lang="en-GB" dirty="0" smtClean="0"/>
              <a:t>2020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457200"/>
            <a:r>
              <a:rPr lang="en-US" dirty="0"/>
              <a:t>TOWARDS A WORLD IN COMMON</a:t>
            </a:r>
            <a:endParaRPr lang="en-GB" dirty="0"/>
          </a:p>
        </p:txBody>
      </p:sp>
      <p:sp>
        <p:nvSpPr>
          <p:cNvPr id="4" name="Ellipse 3"/>
          <p:cNvSpPr/>
          <p:nvPr/>
        </p:nvSpPr>
        <p:spPr>
          <a:xfrm>
            <a:off x="827584" y="3413856"/>
            <a:ext cx="216024" cy="216024"/>
          </a:xfrm>
          <a:prstGeom prst="ellipse">
            <a:avLst/>
          </a:prstGeom>
          <a:noFill/>
          <a:ln>
            <a:noFill/>
          </a:ln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37463" y="1934830"/>
            <a:ext cx="7505811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 b="1" dirty="0" smtClean="0"/>
              <a:t>South </a:t>
            </a:r>
            <a:r>
              <a:rPr lang="en-GB" sz="2400" b="1" dirty="0" smtClean="0"/>
              <a:t>Africa-related follow-ups to the study :</a:t>
            </a:r>
          </a:p>
          <a:p>
            <a:pPr lvl="0"/>
            <a:endParaRPr lang="en-GB" sz="2400" b="1" dirty="0" smtClean="0"/>
          </a:p>
          <a:p>
            <a:pPr marL="800100" lvl="1" indent="-342900">
              <a:buAutoNum type="arabicPeriod"/>
            </a:pPr>
            <a:r>
              <a:rPr lang="en-GB" b="1" dirty="0" smtClean="0"/>
              <a:t>“Thinking together” South African DFI’s : DBSA, IDC</a:t>
            </a:r>
          </a:p>
          <a:p>
            <a:pPr marL="800100" lvl="1" indent="-342900">
              <a:buAutoNum type="arabicPeriod"/>
            </a:pPr>
            <a:endParaRPr lang="en-GB" b="1" dirty="0"/>
          </a:p>
          <a:p>
            <a:pPr marL="800100" lvl="1" indent="-342900">
              <a:buAutoNum type="arabicPeriod"/>
            </a:pPr>
            <a:endParaRPr lang="en-GB" b="1" dirty="0" smtClean="0"/>
          </a:p>
          <a:p>
            <a:pPr marL="800100" lvl="1" indent="-342900">
              <a:buAutoNum type="arabicPeriod"/>
            </a:pPr>
            <a:endParaRPr lang="en-GB" b="1" dirty="0"/>
          </a:p>
          <a:p>
            <a:pPr lvl="1"/>
            <a:endParaRPr lang="en-GB" b="1" dirty="0" smtClean="0"/>
          </a:p>
          <a:p>
            <a:pPr marL="800100" lvl="1" indent="-342900">
              <a:buAutoNum type="arabicPeriod" startAt="2"/>
            </a:pPr>
            <a:r>
              <a:rPr lang="en-GB" b="1" dirty="0" smtClean="0"/>
              <a:t>Climate Risks and Financial Stability </a:t>
            </a:r>
            <a:endParaRPr lang="en-GB" b="1" dirty="0"/>
          </a:p>
          <a:p>
            <a:pPr lvl="1"/>
            <a:r>
              <a:rPr lang="en-GB" sz="1100" b="1" dirty="0" smtClean="0"/>
              <a:t>	</a:t>
            </a:r>
            <a:r>
              <a:rPr lang="en-GB" sz="1100" b="1" dirty="0" smtClean="0"/>
              <a:t>	“Steering towards a green economy”</a:t>
            </a:r>
          </a:p>
          <a:p>
            <a:pPr marL="800100" lvl="1" indent="-342900">
              <a:buAutoNum type="arabicPeriod"/>
            </a:pPr>
            <a:endParaRPr lang="en-GB" b="1" dirty="0"/>
          </a:p>
          <a:p>
            <a:pPr marL="800100" lvl="1" indent="-342900">
              <a:buAutoNum type="arabicPeriod"/>
            </a:pPr>
            <a:endParaRPr lang="en-GB" b="1" dirty="0" smtClean="0"/>
          </a:p>
          <a:p>
            <a:pPr marL="800100" lvl="1" indent="-342900">
              <a:buAutoNum type="arabicPeriod"/>
            </a:pPr>
            <a:endParaRPr lang="en-GB" b="1" dirty="0"/>
          </a:p>
          <a:p>
            <a:pPr marL="800100" lvl="1" indent="-342900">
              <a:buFont typeface="+mj-lt"/>
              <a:buAutoNum type="arabicPeriod"/>
            </a:pPr>
            <a:endParaRPr lang="en-GB" b="1" dirty="0" smtClean="0"/>
          </a:p>
          <a:p>
            <a:pPr lvl="1"/>
            <a:r>
              <a:rPr lang="en-GB" b="1" dirty="0" smtClean="0"/>
              <a:t>3.	Stimulus and recovery package / COVID-19</a:t>
            </a:r>
            <a:endParaRPr lang="en-GB" b="1" dirty="0" smtClean="0"/>
          </a:p>
          <a:p>
            <a:pPr marL="800100" lvl="1" indent="-342900">
              <a:buAutoNum type="arabicPeriod" startAt="2"/>
            </a:pP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103146"/>
            <a:ext cx="1354460" cy="526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049902"/>
            <a:ext cx="1309005" cy="89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91722"/>
            <a:ext cx="2141096" cy="66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215" y="4360403"/>
            <a:ext cx="1656184" cy="930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908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AFD 1">
      <a:dk1>
        <a:srgbClr val="250E62"/>
      </a:dk1>
      <a:lt1>
        <a:sysClr val="window" lastClr="FFFFFF"/>
      </a:lt1>
      <a:dk2>
        <a:srgbClr val="250E62"/>
      </a:dk2>
      <a:lt2>
        <a:srgbClr val="FFFFFF"/>
      </a:lt2>
      <a:accent1>
        <a:srgbClr val="2F117D"/>
      </a:accent1>
      <a:accent2>
        <a:srgbClr val="DA291C"/>
      </a:accent2>
      <a:accent3>
        <a:srgbClr val="4D3AAC"/>
      </a:accent3>
      <a:accent4>
        <a:srgbClr val="626ED5"/>
      </a:accent4>
      <a:accent5>
        <a:srgbClr val="E6433C"/>
      </a:accent5>
      <a:accent6>
        <a:srgbClr val="F86D66"/>
      </a:accent6>
      <a:hlink>
        <a:srgbClr val="0000FF"/>
      </a:hlink>
      <a:folHlink>
        <a:srgbClr val="18A6F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17518</TotalTime>
  <Words>369</Words>
  <Application>Microsoft Office PowerPoint</Application>
  <PresentationFormat>Affichage à l'écran (4:3)</PresentationFormat>
  <Paragraphs>102</Paragraphs>
  <Slides>10</Slides>
  <Notes>10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1_Office Theme</vt:lpstr>
      <vt:lpstr>AFD presentation to Climate Action in Financial Institutions Initiative  Transition risks in practice</vt:lpstr>
      <vt:lpstr>Working on climate financial risks : Why ?</vt:lpstr>
      <vt:lpstr>Working on climate financial risks : Why ?</vt:lpstr>
      <vt:lpstr>Working on climate financial risks : Why ?</vt:lpstr>
      <vt:lpstr>Working on climate financial risks : Why ?</vt:lpstr>
      <vt:lpstr>AFD roadmap for Climate related Financial Risks (CFR)</vt:lpstr>
      <vt:lpstr>Different approaches to CFR assessment and management</vt:lpstr>
      <vt:lpstr>The South Africa transition risk pilot case study </vt:lpstr>
      <vt:lpstr>The South Africa transition risk pilot case study </vt:lpstr>
      <vt:lpstr>The South Africa transition risk pilot case study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AFD</dc:creator>
  <cp:lastModifiedBy>BERNADAC Carl</cp:lastModifiedBy>
  <cp:revision>905</cp:revision>
  <cp:lastPrinted>2019-04-10T06:09:23Z</cp:lastPrinted>
  <dcterms:created xsi:type="dcterms:W3CDTF">2014-04-03T18:35:05Z</dcterms:created>
  <dcterms:modified xsi:type="dcterms:W3CDTF">2020-04-22T08:47:08Z</dcterms:modified>
</cp:coreProperties>
</file>