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9.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4.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5.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6.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7.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8.xml" ContentType="application/vnd.openxmlformats-officedocument.drawingml.chart+xml"/>
  <Override PartName="/ppt/charts/style16.xml" ContentType="application/vnd.ms-office.chartstyle+xml"/>
  <Override PartName="/ppt/charts/colors1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7"/>
  </p:notesMasterIdLst>
  <p:handoutMasterIdLst>
    <p:handoutMasterId r:id="rId28"/>
  </p:handoutMasterIdLst>
  <p:sldIdLst>
    <p:sldId id="288" r:id="rId2"/>
    <p:sldId id="1204" r:id="rId3"/>
    <p:sldId id="1393" r:id="rId4"/>
    <p:sldId id="1405" r:id="rId5"/>
    <p:sldId id="1456" r:id="rId6"/>
    <p:sldId id="1441" r:id="rId7"/>
    <p:sldId id="1426" r:id="rId8"/>
    <p:sldId id="1355" r:id="rId9"/>
    <p:sldId id="1439" r:id="rId10"/>
    <p:sldId id="1444" r:id="rId11"/>
    <p:sldId id="1443" r:id="rId12"/>
    <p:sldId id="1054" r:id="rId13"/>
    <p:sldId id="1056" r:id="rId14"/>
    <p:sldId id="1052" r:id="rId15"/>
    <p:sldId id="1060" r:id="rId16"/>
    <p:sldId id="1059" r:id="rId17"/>
    <p:sldId id="1454" r:id="rId18"/>
    <p:sldId id="1451" r:id="rId19"/>
    <p:sldId id="1358" r:id="rId20"/>
    <p:sldId id="1359" r:id="rId21"/>
    <p:sldId id="1395" r:id="rId22"/>
    <p:sldId id="1452" r:id="rId23"/>
    <p:sldId id="1455" r:id="rId24"/>
    <p:sldId id="1440" r:id="rId25"/>
    <p:sldId id="1449" r:id="rId26"/>
  </p:sldIdLst>
  <p:sldSz cx="12192000" cy="6858000"/>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680" userDrawn="1">
          <p15:clr>
            <a:srgbClr val="A4A3A4"/>
          </p15:clr>
        </p15:guide>
        <p15:guide id="3" orient="horz" pos="2160">
          <p15:clr>
            <a:srgbClr val="A4A3A4"/>
          </p15:clr>
        </p15:guide>
      </p15:sldGuideLst>
    </p:ext>
    <p:ext uri="{2D200454-40CA-4A62-9FC3-DE9A4176ACB9}">
      <p15:notesGuideLst xmlns:p15="http://schemas.microsoft.com/office/powerpoint/2012/main">
        <p15:guide id="1" orient="horz" pos="3133" userDrawn="1">
          <p15:clr>
            <a:srgbClr val="A4A3A4"/>
          </p15:clr>
        </p15:guide>
        <p15:guide id="2" pos="214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FE1"/>
    <a:srgbClr val="E9E6D7"/>
    <a:srgbClr val="DDDDC4"/>
    <a:srgbClr val="FFFFCC"/>
    <a:srgbClr val="FFFF99"/>
    <a:srgbClr val="CC3300"/>
    <a:srgbClr val="BA3807"/>
    <a:srgbClr val="FF6600"/>
    <a:srgbClr val="000099"/>
    <a:srgbClr val="95B3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92" autoAdjust="0"/>
    <p:restoredTop sz="94709" autoAdjust="0"/>
  </p:normalViewPr>
  <p:slideViewPr>
    <p:cSldViewPr showGuides="1">
      <p:cViewPr varScale="1">
        <p:scale>
          <a:sx n="114" d="100"/>
          <a:sy n="114" d="100"/>
        </p:scale>
        <p:origin x="462" y="84"/>
      </p:cViewPr>
      <p:guideLst>
        <p:guide pos="7680"/>
        <p:guide orient="horz" pos="2160"/>
      </p:guideLst>
    </p:cSldViewPr>
  </p:slideViewPr>
  <p:notesTextViewPr>
    <p:cViewPr>
      <p:scale>
        <a:sx n="1" d="1"/>
        <a:sy n="1" d="1"/>
      </p:scale>
      <p:origin x="0" y="0"/>
    </p:cViewPr>
  </p:notesTextViewPr>
  <p:sorterViewPr>
    <p:cViewPr>
      <p:scale>
        <a:sx n="120" d="100"/>
        <a:sy n="120" d="100"/>
      </p:scale>
      <p:origin x="0" y="0"/>
    </p:cViewPr>
  </p:sorterViewPr>
  <p:notesViewPr>
    <p:cSldViewPr showGuides="1">
      <p:cViewPr varScale="1">
        <p:scale>
          <a:sx n="52" d="100"/>
          <a:sy n="52" d="100"/>
        </p:scale>
        <p:origin x="-2856" y="-96"/>
      </p:cViewPr>
      <p:guideLst>
        <p:guide orient="horz" pos="3133"/>
        <p:guide pos="214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Final%20Report%20Analysis\Graphics%20-%20Nov18.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1" Type="http://schemas.openxmlformats.org/officeDocument/2006/relationships/oleObject" Target="file:///C:\Users\muham\Dropbox%20(CPI)\Energy%20Finance\Projects%20Current\Climate%20Transition%20Index\Models\5.%20Oil%20model\Slides\Oil%20DD%20slide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muham\Dropbox%20(CPI)\Energy%20Finance\Projects%20Current\Climate%20Transition%20Index\Models\5.%20Oil%20model\Slides\Oil%20DD%20slides.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C:\Users\David%20Nelson\Documents\Climate%20transition%20Index\equinor%20capex.xlsx" TargetMode="External"/><Relationship Id="rId2" Type="http://schemas.microsoft.com/office/2011/relationships/chartColorStyle" Target="colors11.xml"/><Relationship Id="rId1" Type="http://schemas.microsoft.com/office/2011/relationships/chartStyle" Target="style11.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David%20Nelson\Documents\Climate%20transition%20Index\equinor%20capex.xlsx" TargetMode="External"/><Relationship Id="rId2" Type="http://schemas.microsoft.com/office/2011/relationships/chartColorStyle" Target="colors12.xml"/><Relationship Id="rId1" Type="http://schemas.microsoft.com/office/2011/relationships/chartStyle" Target="style12.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David%20Nelson\Documents\Climate%20transition%20Index\equinor%20capex.xlsx" TargetMode="External"/><Relationship Id="rId2" Type="http://schemas.microsoft.com/office/2011/relationships/chartColorStyle" Target="colors13.xml"/><Relationship Id="rId1" Type="http://schemas.microsoft.com/office/2011/relationships/chartStyle" Target="style13.xml"/></Relationships>
</file>

<file path=ppt/charts/_rels/chart16.xml.rels><?xml version="1.0" encoding="UTF-8" standalone="yes"?>
<Relationships xmlns="http://schemas.openxmlformats.org/package/2006/relationships"><Relationship Id="rId3" Type="http://schemas.openxmlformats.org/officeDocument/2006/relationships/oleObject" Target="file:///C:\Users\David%20Nelson\Documents\Climate%20transition%20Index\equinor%20capex.xlsx" TargetMode="External"/><Relationship Id="rId2" Type="http://schemas.microsoft.com/office/2011/relationships/chartColorStyle" Target="colors14.xml"/><Relationship Id="rId1" Type="http://schemas.microsoft.com/office/2011/relationships/chartStyle" Target="style14.xml"/></Relationships>
</file>

<file path=ppt/charts/_rels/chart17.xml.rels><?xml version="1.0" encoding="UTF-8" standalone="yes"?>
<Relationships xmlns="http://schemas.openxmlformats.org/package/2006/relationships"><Relationship Id="rId3" Type="http://schemas.openxmlformats.org/officeDocument/2006/relationships/oleObject" Target="file:///C:\Users\David%20Nelson\Documents\Climate%20transition%20Index\equinor%20capex.xlsx" TargetMode="External"/><Relationship Id="rId2" Type="http://schemas.microsoft.com/office/2011/relationships/chartColorStyle" Target="colors15.xml"/><Relationship Id="rId1" Type="http://schemas.microsoft.com/office/2011/relationships/chartStyle" Target="style15.xml"/></Relationships>
</file>

<file path=ppt/charts/_rels/chart18.xml.rels><?xml version="1.0" encoding="UTF-8" standalone="yes"?>
<Relationships xmlns="http://schemas.openxmlformats.org/package/2006/relationships"><Relationship Id="rId3" Type="http://schemas.openxmlformats.org/officeDocument/2006/relationships/oleObject" Target="file:///C:\Users\David%20Nelson\Documents\Climate%20transition%20Index\equinor%20capex.xlsx" TargetMode="External"/><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Final%20Report%20Analysis\Graphics%20-%20Nov18.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Final%20Report%20Analysis\Graphics%20-%20Nov18.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Final%20Report%20Analysis\Graphics%20-%20Nov18.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Final%20Report%20Analysis\Graphics%20-%20Nov18.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Analysis\Coal\Domestic%20Coal%20Spot%20Market\Output\Total%20Power%20Plant%20Coal%20Cost%20-%20Nov18.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Analysis\Coal\Domestic%20Coal%20Spot%20Market\Output\Total%20Power%20Plant%20Coal%20Cost%20-%20Nov18.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Analysis\Coal\Domestic%20Coal%20Spot%20Market\Output\Total%20Power%20Plant%20Coal%20Cost%20-%20Nov18.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CPI\Dropbox%20(CPI)\Energy%20Finance\Projects%20Current\AFD\South%20Africa%20Project\Analysis\Coal\Domestic%20Coal%20Spot%20Market\Output\Total%20Power%20Plant%20Coal%20Cost%20-%20Nov18.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r>
              <a:rPr lang="en-GB" sz="1800" dirty="0">
                <a:solidFill>
                  <a:schemeClr val="tx1"/>
                </a:solidFill>
              </a:rPr>
              <a:t>South African CO2 emissions by sector</a:t>
            </a:r>
          </a:p>
        </c:rich>
      </c:tx>
      <c:layout>
        <c:manualLayout>
          <c:xMode val="edge"/>
          <c:yMode val="edge"/>
          <c:x val="0.2314277922358266"/>
          <c:y val="1.4285714285714285E-2"/>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1712270341207349"/>
          <c:y val="0.10028440194975628"/>
          <c:w val="0.85232174103237091"/>
          <c:h val="0.83429508811398578"/>
        </c:manualLayout>
      </c:layout>
      <c:areaChart>
        <c:grouping val="stacked"/>
        <c:varyColors val="0"/>
        <c:ser>
          <c:idx val="0"/>
          <c:order val="0"/>
          <c:tx>
            <c:strRef>
              <c:f>'Slide 7'!$P$5</c:f>
              <c:strCache>
                <c:ptCount val="1"/>
                <c:pt idx="0">
                  <c:v>Other</c:v>
                </c:pt>
              </c:strCache>
            </c:strRef>
          </c:tx>
          <c:spPr>
            <a:solidFill>
              <a:sysClr val="window" lastClr="FFFFFF">
                <a:lumMod val="50000"/>
              </a:sysClr>
            </a:solidFill>
            <a:ln>
              <a:noFill/>
            </a:ln>
            <a:effectLst/>
          </c:spPr>
          <c:cat>
            <c:numRef>
              <c:f>'Slide 7'!$Q$4:$S$4</c:f>
              <c:numCache>
                <c:formatCode>General</c:formatCode>
                <c:ptCount val="3"/>
                <c:pt idx="0">
                  <c:v>2000</c:v>
                </c:pt>
                <c:pt idx="1">
                  <c:v>2005</c:v>
                </c:pt>
                <c:pt idx="2">
                  <c:v>2010</c:v>
                </c:pt>
              </c:numCache>
            </c:numRef>
          </c:cat>
          <c:val>
            <c:numRef>
              <c:f>'Slide 7'!$Q$5:$S$5</c:f>
              <c:numCache>
                <c:formatCode>#,##0.0</c:formatCode>
                <c:ptCount val="3"/>
                <c:pt idx="0">
                  <c:v>27.8</c:v>
                </c:pt>
                <c:pt idx="1">
                  <c:v>41.4</c:v>
                </c:pt>
                <c:pt idx="2">
                  <c:v>38.299999999999997</c:v>
                </c:pt>
              </c:numCache>
            </c:numRef>
          </c:val>
          <c:extLst>
            <c:ext xmlns:c16="http://schemas.microsoft.com/office/drawing/2014/chart" uri="{C3380CC4-5D6E-409C-BE32-E72D297353CC}">
              <c16:uniqueId val="{00000000-9305-4B85-9BFE-3D8E4EAD5202}"/>
            </c:ext>
          </c:extLst>
        </c:ser>
        <c:ser>
          <c:idx val="1"/>
          <c:order val="1"/>
          <c:tx>
            <c:strRef>
              <c:f>'Slide 7'!$P$6</c:f>
              <c:strCache>
                <c:ptCount val="1"/>
                <c:pt idx="0">
                  <c:v>Transport</c:v>
                </c:pt>
              </c:strCache>
            </c:strRef>
          </c:tx>
          <c:spPr>
            <a:solidFill>
              <a:srgbClr val="4F81BD">
                <a:lumMod val="40000"/>
                <a:lumOff val="60000"/>
              </a:srgbClr>
            </a:solidFill>
            <a:ln>
              <a:noFill/>
            </a:ln>
            <a:effectLst/>
          </c:spPr>
          <c:cat>
            <c:numRef>
              <c:f>'Slide 7'!$Q$4:$S$4</c:f>
              <c:numCache>
                <c:formatCode>General</c:formatCode>
                <c:ptCount val="3"/>
                <c:pt idx="0">
                  <c:v>2000</c:v>
                </c:pt>
                <c:pt idx="1">
                  <c:v>2005</c:v>
                </c:pt>
                <c:pt idx="2">
                  <c:v>2010</c:v>
                </c:pt>
              </c:numCache>
            </c:numRef>
          </c:cat>
          <c:val>
            <c:numRef>
              <c:f>'Slide 7'!$Q$6:$S$6</c:f>
              <c:numCache>
                <c:formatCode>#,##0.0</c:formatCode>
                <c:ptCount val="3"/>
                <c:pt idx="0">
                  <c:v>36.015999999999998</c:v>
                </c:pt>
                <c:pt idx="1">
                  <c:v>41.628</c:v>
                </c:pt>
                <c:pt idx="2">
                  <c:v>47.606999999999999</c:v>
                </c:pt>
              </c:numCache>
            </c:numRef>
          </c:val>
          <c:extLst>
            <c:ext xmlns:c16="http://schemas.microsoft.com/office/drawing/2014/chart" uri="{C3380CC4-5D6E-409C-BE32-E72D297353CC}">
              <c16:uniqueId val="{00000001-9305-4B85-9BFE-3D8E4EAD5202}"/>
            </c:ext>
          </c:extLst>
        </c:ser>
        <c:ser>
          <c:idx val="2"/>
          <c:order val="2"/>
          <c:tx>
            <c:strRef>
              <c:f>'Slide 7'!$P$7</c:f>
              <c:strCache>
                <c:ptCount val="1"/>
                <c:pt idx="0">
                  <c:v>Buildings</c:v>
                </c:pt>
              </c:strCache>
            </c:strRef>
          </c:tx>
          <c:spPr>
            <a:solidFill>
              <a:schemeClr val="accent3"/>
            </a:solidFill>
            <a:ln>
              <a:noFill/>
            </a:ln>
            <a:effectLst/>
          </c:spPr>
          <c:cat>
            <c:numRef>
              <c:f>'Slide 7'!$Q$4:$S$4</c:f>
              <c:numCache>
                <c:formatCode>General</c:formatCode>
                <c:ptCount val="3"/>
                <c:pt idx="0">
                  <c:v>2000</c:v>
                </c:pt>
                <c:pt idx="1">
                  <c:v>2005</c:v>
                </c:pt>
                <c:pt idx="2">
                  <c:v>2010</c:v>
                </c:pt>
              </c:numCache>
            </c:numRef>
          </c:cat>
          <c:val>
            <c:numRef>
              <c:f>'Slide 7'!$Q$7:$S$7</c:f>
              <c:numCache>
                <c:formatCode>#,##0.0</c:formatCode>
                <c:ptCount val="3"/>
                <c:pt idx="0">
                  <c:v>16.657</c:v>
                </c:pt>
                <c:pt idx="1">
                  <c:v>30.25</c:v>
                </c:pt>
                <c:pt idx="2">
                  <c:v>41.954000000000001</c:v>
                </c:pt>
              </c:numCache>
            </c:numRef>
          </c:val>
          <c:extLst>
            <c:ext xmlns:c16="http://schemas.microsoft.com/office/drawing/2014/chart" uri="{C3380CC4-5D6E-409C-BE32-E72D297353CC}">
              <c16:uniqueId val="{00000002-9305-4B85-9BFE-3D8E4EAD5202}"/>
            </c:ext>
          </c:extLst>
        </c:ser>
        <c:ser>
          <c:idx val="3"/>
          <c:order val="3"/>
          <c:tx>
            <c:strRef>
              <c:f>'Slide 7'!$P$8</c:f>
              <c:strCache>
                <c:ptCount val="1"/>
              </c:strCache>
            </c:strRef>
          </c:tx>
          <c:spPr>
            <a:solidFill>
              <a:srgbClr val="EEECE1">
                <a:lumMod val="50000"/>
              </a:srgbClr>
            </a:solidFill>
            <a:ln>
              <a:noFill/>
            </a:ln>
            <a:effectLst/>
          </c:spPr>
          <c:cat>
            <c:numRef>
              <c:f>'Slide 7'!$Q$4:$S$4</c:f>
              <c:numCache>
                <c:formatCode>General</c:formatCode>
                <c:ptCount val="3"/>
                <c:pt idx="0">
                  <c:v>2000</c:v>
                </c:pt>
                <c:pt idx="1">
                  <c:v>2005</c:v>
                </c:pt>
                <c:pt idx="2">
                  <c:v>2010</c:v>
                </c:pt>
              </c:numCache>
            </c:numRef>
          </c:cat>
          <c:val>
            <c:numRef>
              <c:f>'Slide 7'!$Q$8:$S$8</c:f>
              <c:numCache>
                <c:formatCode>General</c:formatCode>
                <c:ptCount val="3"/>
              </c:numCache>
            </c:numRef>
          </c:val>
          <c:extLst>
            <c:ext xmlns:c16="http://schemas.microsoft.com/office/drawing/2014/chart" uri="{C3380CC4-5D6E-409C-BE32-E72D297353CC}">
              <c16:uniqueId val="{00000003-9305-4B85-9BFE-3D8E4EAD5202}"/>
            </c:ext>
          </c:extLst>
        </c:ser>
        <c:ser>
          <c:idx val="4"/>
          <c:order val="4"/>
          <c:tx>
            <c:strRef>
              <c:f>'Slide 7'!$P$9</c:f>
              <c:strCache>
                <c:ptCount val="1"/>
                <c:pt idx="0">
                  <c:v>Iron and steel production</c:v>
                </c:pt>
              </c:strCache>
            </c:strRef>
          </c:tx>
          <c:spPr>
            <a:solidFill>
              <a:srgbClr val="EEECE1">
                <a:lumMod val="90000"/>
              </a:srgbClr>
            </a:solidFill>
            <a:ln>
              <a:noFill/>
            </a:ln>
            <a:effectLst/>
          </c:spPr>
          <c:cat>
            <c:numRef>
              <c:f>'Slide 7'!$Q$4:$S$4</c:f>
              <c:numCache>
                <c:formatCode>General</c:formatCode>
                <c:ptCount val="3"/>
                <c:pt idx="0">
                  <c:v>2000</c:v>
                </c:pt>
                <c:pt idx="1">
                  <c:v>2005</c:v>
                </c:pt>
                <c:pt idx="2">
                  <c:v>2010</c:v>
                </c:pt>
              </c:numCache>
            </c:numRef>
          </c:cat>
          <c:val>
            <c:numRef>
              <c:f>'Slide 7'!$Q$9:$S$9</c:f>
              <c:numCache>
                <c:formatCode>#,##0.0</c:formatCode>
                <c:ptCount val="3"/>
                <c:pt idx="0">
                  <c:v>27.754000000000001</c:v>
                </c:pt>
                <c:pt idx="1">
                  <c:v>29.751000000000001</c:v>
                </c:pt>
                <c:pt idx="2">
                  <c:v>24.146999999999998</c:v>
                </c:pt>
              </c:numCache>
            </c:numRef>
          </c:val>
          <c:extLst>
            <c:ext xmlns:c16="http://schemas.microsoft.com/office/drawing/2014/chart" uri="{C3380CC4-5D6E-409C-BE32-E72D297353CC}">
              <c16:uniqueId val="{00000004-9305-4B85-9BFE-3D8E4EAD5202}"/>
            </c:ext>
          </c:extLst>
        </c:ser>
        <c:ser>
          <c:idx val="5"/>
          <c:order val="5"/>
          <c:tx>
            <c:strRef>
              <c:f>'Slide 7'!$P$10</c:f>
              <c:strCache>
                <c:ptCount val="1"/>
                <c:pt idx="0">
                  <c:v>CTL</c:v>
                </c:pt>
              </c:strCache>
            </c:strRef>
          </c:tx>
          <c:spPr>
            <a:solidFill>
              <a:srgbClr val="4F81BD">
                <a:lumMod val="60000"/>
                <a:lumOff val="40000"/>
              </a:srgbClr>
            </a:solidFill>
            <a:ln>
              <a:noFill/>
            </a:ln>
            <a:effectLst/>
          </c:spPr>
          <c:cat>
            <c:numRef>
              <c:f>'Slide 7'!$Q$4:$S$4</c:f>
              <c:numCache>
                <c:formatCode>General</c:formatCode>
                <c:ptCount val="3"/>
                <c:pt idx="0">
                  <c:v>2000</c:v>
                </c:pt>
                <c:pt idx="1">
                  <c:v>2005</c:v>
                </c:pt>
                <c:pt idx="2">
                  <c:v>2010</c:v>
                </c:pt>
              </c:numCache>
            </c:numRef>
          </c:cat>
          <c:val>
            <c:numRef>
              <c:f>'Slide 7'!$Q$10:$S$10</c:f>
              <c:numCache>
                <c:formatCode>#,##0.0</c:formatCode>
                <c:ptCount val="3"/>
                <c:pt idx="0">
                  <c:v>56.6</c:v>
                </c:pt>
                <c:pt idx="1">
                  <c:v>51.9</c:v>
                </c:pt>
                <c:pt idx="2">
                  <c:v>51.3</c:v>
                </c:pt>
              </c:numCache>
            </c:numRef>
          </c:val>
          <c:extLst>
            <c:ext xmlns:c16="http://schemas.microsoft.com/office/drawing/2014/chart" uri="{C3380CC4-5D6E-409C-BE32-E72D297353CC}">
              <c16:uniqueId val="{00000005-9305-4B85-9BFE-3D8E4EAD5202}"/>
            </c:ext>
          </c:extLst>
        </c:ser>
        <c:ser>
          <c:idx val="6"/>
          <c:order val="6"/>
          <c:tx>
            <c:strRef>
              <c:f>'Slide 7'!$P$11</c:f>
              <c:strCache>
                <c:ptCount val="1"/>
                <c:pt idx="0">
                  <c:v>Electricity generation</c:v>
                </c:pt>
              </c:strCache>
            </c:strRef>
          </c:tx>
          <c:spPr>
            <a:solidFill>
              <a:sysClr val="window" lastClr="FFFFFF">
                <a:lumMod val="50000"/>
              </a:sysClr>
            </a:solidFill>
            <a:ln>
              <a:noFill/>
            </a:ln>
            <a:effectLst/>
          </c:spPr>
          <c:cat>
            <c:numRef>
              <c:f>'Slide 7'!$Q$4:$S$4</c:f>
              <c:numCache>
                <c:formatCode>General</c:formatCode>
                <c:ptCount val="3"/>
                <c:pt idx="0">
                  <c:v>2000</c:v>
                </c:pt>
                <c:pt idx="1">
                  <c:v>2005</c:v>
                </c:pt>
                <c:pt idx="2">
                  <c:v>2010</c:v>
                </c:pt>
              </c:numCache>
            </c:numRef>
          </c:cat>
          <c:val>
            <c:numRef>
              <c:f>'Slide 7'!$Q$11:$S$11</c:f>
              <c:numCache>
                <c:formatCode>#,##0.0</c:formatCode>
                <c:ptCount val="3"/>
                <c:pt idx="0">
                  <c:v>185.9</c:v>
                </c:pt>
                <c:pt idx="1">
                  <c:v>209.9</c:v>
                </c:pt>
                <c:pt idx="2">
                  <c:v>236.8</c:v>
                </c:pt>
              </c:numCache>
            </c:numRef>
          </c:val>
          <c:extLst>
            <c:ext xmlns:c16="http://schemas.microsoft.com/office/drawing/2014/chart" uri="{C3380CC4-5D6E-409C-BE32-E72D297353CC}">
              <c16:uniqueId val="{00000006-9305-4B85-9BFE-3D8E4EAD5202}"/>
            </c:ext>
          </c:extLst>
        </c:ser>
        <c:ser>
          <c:idx val="7"/>
          <c:order val="7"/>
          <c:tx>
            <c:strRef>
              <c:f>'Slide 7'!$P$12</c:f>
              <c:strCache>
                <c:ptCount val="1"/>
                <c:pt idx="0">
                  <c:v>Emissions from combustion of exported coal (not included)</c:v>
                </c:pt>
              </c:strCache>
            </c:strRef>
          </c:tx>
          <c:spPr>
            <a:solidFill>
              <a:sysClr val="window" lastClr="FFFFFF"/>
            </a:solidFill>
            <a:ln>
              <a:solidFill>
                <a:sysClr val="windowText" lastClr="000000"/>
              </a:solidFill>
              <a:prstDash val="dash"/>
            </a:ln>
            <a:effectLst/>
          </c:spPr>
          <c:cat>
            <c:numRef>
              <c:f>'Slide 7'!$Q$4:$S$4</c:f>
              <c:numCache>
                <c:formatCode>General</c:formatCode>
                <c:ptCount val="3"/>
                <c:pt idx="0">
                  <c:v>2000</c:v>
                </c:pt>
                <c:pt idx="1">
                  <c:v>2005</c:v>
                </c:pt>
                <c:pt idx="2">
                  <c:v>2010</c:v>
                </c:pt>
              </c:numCache>
            </c:numRef>
          </c:cat>
          <c:val>
            <c:numRef>
              <c:f>'Slide 7'!$Q$12:$S$12</c:f>
              <c:numCache>
                <c:formatCode>#,##0.0</c:formatCode>
                <c:ptCount val="3"/>
                <c:pt idx="0">
                  <c:v>174</c:v>
                </c:pt>
                <c:pt idx="1">
                  <c:v>171</c:v>
                </c:pt>
                <c:pt idx="2">
                  <c:v>161</c:v>
                </c:pt>
              </c:numCache>
            </c:numRef>
          </c:val>
          <c:extLst>
            <c:ext xmlns:c16="http://schemas.microsoft.com/office/drawing/2014/chart" uri="{C3380CC4-5D6E-409C-BE32-E72D297353CC}">
              <c16:uniqueId val="{00000007-9305-4B85-9BFE-3D8E4EAD5202}"/>
            </c:ext>
          </c:extLst>
        </c:ser>
        <c:dLbls>
          <c:showLegendKey val="0"/>
          <c:showVal val="0"/>
          <c:showCatName val="0"/>
          <c:showSerName val="0"/>
          <c:showPercent val="0"/>
          <c:showBubbleSize val="0"/>
        </c:dLbls>
        <c:axId val="555482976"/>
        <c:axId val="555483304"/>
      </c:areaChart>
      <c:catAx>
        <c:axId val="555482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555483304"/>
        <c:crosses val="autoZero"/>
        <c:auto val="1"/>
        <c:lblAlgn val="ctr"/>
        <c:lblOffset val="100"/>
        <c:noMultiLvlLbl val="0"/>
      </c:catAx>
      <c:valAx>
        <c:axId val="555483304"/>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55548297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solidFill>
                <a:latin typeface="+mn-lt"/>
                <a:ea typeface="+mn-ea"/>
                <a:cs typeface="+mn-cs"/>
              </a:defRPr>
            </a:pPr>
            <a:r>
              <a:rPr lang="en-GB" sz="1800" b="1" dirty="0"/>
              <a:t>How</a:t>
            </a:r>
            <a:r>
              <a:rPr lang="en-GB" sz="1800" b="1" baseline="0" dirty="0"/>
              <a:t> a decline in the export market might effect rail</a:t>
            </a:r>
            <a:endParaRPr lang="en-GB" sz="1800" b="1" dirty="0"/>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9.8077910052910069E-2"/>
          <c:y val="0.13805370370370371"/>
          <c:w val="0.88344325396825396"/>
          <c:h val="0.68145462962962966"/>
        </c:manualLayout>
      </c:layout>
      <c:barChart>
        <c:barDir val="col"/>
        <c:grouping val="clustered"/>
        <c:varyColors val="0"/>
        <c:ser>
          <c:idx val="0"/>
          <c:order val="0"/>
          <c:tx>
            <c:v>Mining Value</c:v>
          </c:tx>
          <c:spPr>
            <a:solidFill>
              <a:schemeClr val="bg2">
                <a:lumMod val="75000"/>
              </a:schemeClr>
            </a:solidFill>
            <a:ln>
              <a:noFill/>
            </a:ln>
            <a:effectLst/>
          </c:spPr>
          <c:invertIfNegative val="0"/>
          <c:val>
            <c:numRef>
              <c:f>'Coalex Line'!$C$16:$T$16</c:f>
              <c:numCache>
                <c:formatCode>#,##0</c:formatCode>
                <c:ptCount val="18"/>
                <c:pt idx="0">
                  <c:v>2064.7628832846899</c:v>
                </c:pt>
                <c:pt idx="1">
                  <c:v>1461.8901426368002</c:v>
                </c:pt>
                <c:pt idx="2">
                  <c:v>1329.5835020207508</c:v>
                </c:pt>
                <c:pt idx="3">
                  <c:v>1289.3460838701039</c:v>
                </c:pt>
                <c:pt idx="4">
                  <c:v>994.62642171231323</c:v>
                </c:pt>
                <c:pt idx="5">
                  <c:v>878.18763207802829</c:v>
                </c:pt>
                <c:pt idx="6">
                  <c:v>400.90450145536596</c:v>
                </c:pt>
                <c:pt idx="7">
                  <c:v>-264.05058587940266</c:v>
                </c:pt>
                <c:pt idx="8">
                  <c:v>274.8840555394608</c:v>
                </c:pt>
                <c:pt idx="9">
                  <c:v>131.64911241142278</c:v>
                </c:pt>
                <c:pt idx="10">
                  <c:v>172.90253319857135</c:v>
                </c:pt>
                <c:pt idx="11">
                  <c:v>191.99129987866237</c:v>
                </c:pt>
                <c:pt idx="12">
                  <c:v>186.0571596506021</c:v>
                </c:pt>
                <c:pt idx="13">
                  <c:v>152.31656659324156</c:v>
                </c:pt>
                <c:pt idx="14">
                  <c:v>158.00495474035273</c:v>
                </c:pt>
                <c:pt idx="15">
                  <c:v>40.666811872763311</c:v>
                </c:pt>
                <c:pt idx="16">
                  <c:v>41.212998199222689</c:v>
                </c:pt>
                <c:pt idx="17">
                  <c:v>47.869429787468647</c:v>
                </c:pt>
              </c:numCache>
            </c:numRef>
          </c:val>
          <c:extLst>
            <c:ext xmlns:c16="http://schemas.microsoft.com/office/drawing/2014/chart" uri="{C3380CC4-5D6E-409C-BE32-E72D297353CC}">
              <c16:uniqueId val="{00000000-5E9F-4E73-B47F-ED1FA55DBBF3}"/>
            </c:ext>
          </c:extLst>
        </c:ser>
        <c:ser>
          <c:idx val="1"/>
          <c:order val="1"/>
          <c:tx>
            <c:v>Rail Value</c:v>
          </c:tx>
          <c:spPr>
            <a:solidFill>
              <a:schemeClr val="bg1">
                <a:lumMod val="85000"/>
              </a:schemeClr>
            </a:solidFill>
            <a:ln>
              <a:noFill/>
            </a:ln>
            <a:effectLst/>
          </c:spPr>
          <c:invertIfNegative val="0"/>
          <c:val>
            <c:numRef>
              <c:f>'Coalex Line'!$C$17:$T$17</c:f>
              <c:numCache>
                <c:formatCode>#,##0</c:formatCode>
                <c:ptCount val="18"/>
                <c:pt idx="0">
                  <c:v>441.75691447805718</c:v>
                </c:pt>
                <c:pt idx="1">
                  <c:v>572.63636791776776</c:v>
                </c:pt>
                <c:pt idx="2">
                  <c:v>600.35280048111747</c:v>
                </c:pt>
                <c:pt idx="3">
                  <c:v>651.87170314968284</c:v>
                </c:pt>
                <c:pt idx="4">
                  <c:v>669.60403991269538</c:v>
                </c:pt>
                <c:pt idx="5">
                  <c:v>705.1487284062016</c:v>
                </c:pt>
                <c:pt idx="6">
                  <c:v>727.75651094133184</c:v>
                </c:pt>
                <c:pt idx="7">
                  <c:v>689.23394874798771</c:v>
                </c:pt>
                <c:pt idx="8">
                  <c:v>75.73692149008609</c:v>
                </c:pt>
                <c:pt idx="9">
                  <c:v>69.822063866130165</c:v>
                </c:pt>
                <c:pt idx="10">
                  <c:v>94.065978908386782</c:v>
                </c:pt>
                <c:pt idx="11">
                  <c:v>83.197402736437056</c:v>
                </c:pt>
                <c:pt idx="12">
                  <c:v>74.324590687097299</c:v>
                </c:pt>
                <c:pt idx="13">
                  <c:v>16.630080415890227</c:v>
                </c:pt>
                <c:pt idx="14">
                  <c:v>13.766023068667119</c:v>
                </c:pt>
                <c:pt idx="15">
                  <c:v>-99.672783643431899</c:v>
                </c:pt>
                <c:pt idx="16">
                  <c:v>-125.07252287277763</c:v>
                </c:pt>
                <c:pt idx="17">
                  <c:v>-136.40929260096317</c:v>
                </c:pt>
              </c:numCache>
            </c:numRef>
          </c:val>
          <c:extLst>
            <c:ext xmlns:c16="http://schemas.microsoft.com/office/drawing/2014/chart" uri="{C3380CC4-5D6E-409C-BE32-E72D297353CC}">
              <c16:uniqueId val="{00000001-5E9F-4E73-B47F-ED1FA55DBBF3}"/>
            </c:ext>
          </c:extLst>
        </c:ser>
        <c:dLbls>
          <c:showLegendKey val="0"/>
          <c:showVal val="0"/>
          <c:showCatName val="0"/>
          <c:showSerName val="0"/>
          <c:showPercent val="0"/>
          <c:showBubbleSize val="0"/>
        </c:dLbls>
        <c:gapWidth val="75"/>
        <c:overlap val="35"/>
        <c:axId val="873107584"/>
        <c:axId val="873099384"/>
      </c:barChart>
      <c:lineChart>
        <c:grouping val="standard"/>
        <c:varyColors val="0"/>
        <c:ser>
          <c:idx val="2"/>
          <c:order val="2"/>
          <c:tx>
            <c:v>Total value</c:v>
          </c:tx>
          <c:spPr>
            <a:ln w="28575" cap="rnd">
              <a:solidFill>
                <a:schemeClr val="bg1">
                  <a:lumMod val="50000"/>
                </a:schemeClr>
              </a:solidFill>
              <a:round/>
            </a:ln>
            <a:effectLst/>
          </c:spPr>
          <c:marker>
            <c:symbol val="none"/>
          </c:marker>
          <c:cat>
            <c:numRef>
              <c:f>'Coalex Line'!$C$1:$T$1</c:f>
              <c:numCache>
                <c:formatCode>General</c:formatCode>
                <c:ptCount val="18"/>
                <c:pt idx="2">
                  <c:v>2020</c:v>
                </c:pt>
                <c:pt idx="7">
                  <c:v>2025</c:v>
                </c:pt>
                <c:pt idx="12">
                  <c:v>2030</c:v>
                </c:pt>
                <c:pt idx="17">
                  <c:v>2035</c:v>
                </c:pt>
              </c:numCache>
            </c:numRef>
          </c:cat>
          <c:val>
            <c:numRef>
              <c:f>'Coalex Line'!$C$18:$T$18</c:f>
              <c:numCache>
                <c:formatCode>#,##0</c:formatCode>
                <c:ptCount val="18"/>
                <c:pt idx="0">
                  <c:v>2506.5197977627472</c:v>
                </c:pt>
                <c:pt idx="1">
                  <c:v>2034.5265105545679</c:v>
                </c:pt>
                <c:pt idx="2">
                  <c:v>1929.9363025018683</c:v>
                </c:pt>
                <c:pt idx="3">
                  <c:v>1941.2177870197868</c:v>
                </c:pt>
                <c:pt idx="4">
                  <c:v>1664.2304616250085</c:v>
                </c:pt>
                <c:pt idx="5">
                  <c:v>1583.3363604842298</c:v>
                </c:pt>
                <c:pt idx="6">
                  <c:v>1128.6610123966977</c:v>
                </c:pt>
                <c:pt idx="7">
                  <c:v>425.18336286858505</c:v>
                </c:pt>
                <c:pt idx="8">
                  <c:v>350.62097702954691</c:v>
                </c:pt>
                <c:pt idx="9">
                  <c:v>201.47117627755296</c:v>
                </c:pt>
                <c:pt idx="10">
                  <c:v>266.96851210695814</c:v>
                </c:pt>
                <c:pt idx="11">
                  <c:v>275.18870261509943</c:v>
                </c:pt>
                <c:pt idx="12">
                  <c:v>260.38175033769937</c:v>
                </c:pt>
                <c:pt idx="13">
                  <c:v>168.94664700913179</c:v>
                </c:pt>
                <c:pt idx="14">
                  <c:v>171.77097780901985</c:v>
                </c:pt>
                <c:pt idx="15">
                  <c:v>-59.005971770668587</c:v>
                </c:pt>
                <c:pt idx="16">
                  <c:v>-83.859524673554944</c:v>
                </c:pt>
                <c:pt idx="17">
                  <c:v>-88.539862813494523</c:v>
                </c:pt>
              </c:numCache>
            </c:numRef>
          </c:val>
          <c:smooth val="0"/>
          <c:extLst>
            <c:ext xmlns:c16="http://schemas.microsoft.com/office/drawing/2014/chart" uri="{C3380CC4-5D6E-409C-BE32-E72D297353CC}">
              <c16:uniqueId val="{00000002-5E9F-4E73-B47F-ED1FA55DBBF3}"/>
            </c:ext>
          </c:extLst>
        </c:ser>
        <c:ser>
          <c:idx val="3"/>
          <c:order val="3"/>
          <c:tx>
            <c:v>BAU total value</c:v>
          </c:tx>
          <c:spPr>
            <a:ln w="28575" cap="rnd">
              <a:solidFill>
                <a:schemeClr val="bg1">
                  <a:lumMod val="50000"/>
                </a:schemeClr>
              </a:solidFill>
              <a:prstDash val="sysDot"/>
              <a:round/>
            </a:ln>
            <a:effectLst/>
          </c:spPr>
          <c:marker>
            <c:symbol val="none"/>
          </c:marker>
          <c:val>
            <c:numRef>
              <c:f>'Coalex Line'!$C$6:$T$6</c:f>
              <c:numCache>
                <c:formatCode>#,##0</c:formatCode>
                <c:ptCount val="18"/>
                <c:pt idx="0">
                  <c:v>2506.5197977627472</c:v>
                </c:pt>
                <c:pt idx="1">
                  <c:v>2257.8333505590699</c:v>
                </c:pt>
                <c:pt idx="2">
                  <c:v>2113.8133273536514</c:v>
                </c:pt>
                <c:pt idx="3">
                  <c:v>2589.4213923844827</c:v>
                </c:pt>
                <c:pt idx="4">
                  <c:v>2570.574959395115</c:v>
                </c:pt>
                <c:pt idx="5">
                  <c:v>2711.0177712975283</c:v>
                </c:pt>
                <c:pt idx="6">
                  <c:v>2821.4734017979686</c:v>
                </c:pt>
                <c:pt idx="7">
                  <c:v>2587.2234591225811</c:v>
                </c:pt>
                <c:pt idx="8">
                  <c:v>2614.9758495399892</c:v>
                </c:pt>
                <c:pt idx="9">
                  <c:v>2748.8782320973878</c:v>
                </c:pt>
                <c:pt idx="10">
                  <c:v>2919.5379998728031</c:v>
                </c:pt>
                <c:pt idx="11">
                  <c:v>3006.2313082408295</c:v>
                </c:pt>
                <c:pt idx="12">
                  <c:v>3450.0205419685121</c:v>
                </c:pt>
                <c:pt idx="13">
                  <c:v>3769.2047395222435</c:v>
                </c:pt>
                <c:pt idx="14">
                  <c:v>3700.0384658066541</c:v>
                </c:pt>
                <c:pt idx="15">
                  <c:v>2873.953691482192</c:v>
                </c:pt>
                <c:pt idx="16">
                  <c:v>2576.4185730545246</c:v>
                </c:pt>
                <c:pt idx="17">
                  <c:v>2317.5705361503424</c:v>
                </c:pt>
              </c:numCache>
            </c:numRef>
          </c:val>
          <c:smooth val="0"/>
          <c:extLst>
            <c:ext xmlns:c16="http://schemas.microsoft.com/office/drawing/2014/chart" uri="{C3380CC4-5D6E-409C-BE32-E72D297353CC}">
              <c16:uniqueId val="{00000003-5E9F-4E73-B47F-ED1FA55DBBF3}"/>
            </c:ext>
          </c:extLst>
        </c:ser>
        <c:dLbls>
          <c:showLegendKey val="0"/>
          <c:showVal val="0"/>
          <c:showCatName val="0"/>
          <c:showSerName val="0"/>
          <c:showPercent val="0"/>
          <c:showBubbleSize val="0"/>
        </c:dLbls>
        <c:marker val="1"/>
        <c:smooth val="0"/>
        <c:axId val="873107584"/>
        <c:axId val="873099384"/>
      </c:lineChart>
      <c:catAx>
        <c:axId val="873107584"/>
        <c:scaling>
          <c:orientation val="minMax"/>
        </c:scaling>
        <c:delete val="0"/>
        <c:axPos val="b"/>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873099384"/>
        <c:crosses val="autoZero"/>
        <c:auto val="1"/>
        <c:lblAlgn val="ctr"/>
        <c:lblOffset val="100"/>
        <c:noMultiLvlLbl val="0"/>
      </c:catAx>
      <c:valAx>
        <c:axId val="873099384"/>
        <c:scaling>
          <c:orientation val="minMax"/>
          <c:max val="3100"/>
        </c:scaling>
        <c:delete val="0"/>
        <c:axPos val="l"/>
        <c:title>
          <c:tx>
            <c:rich>
              <a:bodyPr rot="0" spcFirstLastPara="1" vertOverflow="ellipsis" wrap="square" anchor="ctr" anchorCtr="1"/>
              <a:lstStyle/>
              <a:p>
                <a:pPr>
                  <a:defRPr sz="1400" b="1" i="0" u="none" strike="noStrike" kern="1200" baseline="0">
                    <a:solidFill>
                      <a:schemeClr val="tx1"/>
                    </a:solidFill>
                    <a:latin typeface="+mn-lt"/>
                    <a:ea typeface="+mn-ea"/>
                    <a:cs typeface="+mn-cs"/>
                  </a:defRPr>
                </a:pPr>
                <a:r>
                  <a:rPr lang="en-GB" sz="1400" b="1" dirty="0"/>
                  <a:t>$bn</a:t>
                </a:r>
              </a:p>
              <a:p>
                <a:pPr>
                  <a:defRPr sz="1400" b="1"/>
                </a:pPr>
                <a:r>
                  <a:rPr lang="en-GB" sz="1400" b="1" dirty="0"/>
                  <a:t>(2018$)</a:t>
                </a:r>
              </a:p>
            </c:rich>
          </c:tx>
          <c:layout>
            <c:manualLayout>
              <c:xMode val="edge"/>
              <c:yMode val="edge"/>
              <c:x val="2.1906878306878305E-2"/>
              <c:y val="8.9986111111111117E-3"/>
            </c:manualLayout>
          </c:layout>
          <c:overlay val="0"/>
          <c:spPr>
            <a:noFill/>
            <a:ln>
              <a:noFill/>
            </a:ln>
            <a:effectLst/>
          </c:spPr>
          <c:txPr>
            <a:bodyPr rot="0" spcFirstLastPara="1" vertOverflow="ellipsis" wrap="square" anchor="ctr" anchorCtr="1"/>
            <a:lstStyle/>
            <a:p>
              <a:pPr>
                <a:defRPr sz="14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873107584"/>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'equilibrium 2025'!$C$3</c:f>
          <c:strCache>
            <c:ptCount val="1"/>
            <c:pt idx="0">
              <c:v>2025 demand and supply equilibrium</c:v>
            </c:pt>
          </c:strCache>
        </c:strRef>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4"/>
          <c:order val="0"/>
          <c:tx>
            <c:strRef>
              <c:f>'equilibrium 2025'!$A$39</c:f>
              <c:strCache>
                <c:ptCount val="1"/>
                <c:pt idx="0">
                  <c:v>BAU demand curve</c:v>
                </c:pt>
              </c:strCache>
            </c:strRef>
          </c:tx>
          <c:spPr>
            <a:ln>
              <a:solidFill>
                <a:srgbClr val="C00000"/>
              </a:solidFill>
            </a:ln>
          </c:spPr>
          <c:marker>
            <c:symbol val="none"/>
          </c:marker>
          <c:dLbls>
            <c:dLbl>
              <c:idx val="118"/>
              <c:layout>
                <c:manualLayout>
                  <c:x val="-3.6091666666666668E-2"/>
                  <c:y val="-0.10718730158730158"/>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0-D508-42C6-BDFD-E3D064D64CC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xVal>
            <c:numRef>
              <c:f>'equilibrium 2025'!$B$39:$FP$39</c:f>
              <c:numCache>
                <c:formatCode>General</c:formatCode>
                <c:ptCount val="171"/>
                <c:pt idx="30" formatCode="#,##0.00">
                  <c:v>107.66099971702076</c:v>
                </c:pt>
                <c:pt idx="31" formatCode="#,##0.00">
                  <c:v>107.51528693011088</c:v>
                </c:pt>
                <c:pt idx="32" formatCode="#,##0.00">
                  <c:v>107.36957414320098</c:v>
                </c:pt>
                <c:pt idx="33" formatCode="#,##0.00">
                  <c:v>107.2238613562911</c:v>
                </c:pt>
                <c:pt idx="34" formatCode="#,##0.00">
                  <c:v>107.0781485693812</c:v>
                </c:pt>
                <c:pt idx="35" formatCode="#,##0.00">
                  <c:v>106.9324357824713</c:v>
                </c:pt>
                <c:pt idx="36" formatCode="#,##0.00">
                  <c:v>106.78672299556142</c:v>
                </c:pt>
                <c:pt idx="37" formatCode="#,##0.00">
                  <c:v>106.64101020865152</c:v>
                </c:pt>
                <c:pt idx="38" formatCode="#,##0.00">
                  <c:v>106.49529742174163</c:v>
                </c:pt>
                <c:pt idx="39" formatCode="#,##0.00">
                  <c:v>106.34958463483173</c:v>
                </c:pt>
                <c:pt idx="40" formatCode="#,##0.00">
                  <c:v>106.20387184792183</c:v>
                </c:pt>
                <c:pt idx="41" formatCode="#,##0.00">
                  <c:v>106.05815906101195</c:v>
                </c:pt>
                <c:pt idx="42" formatCode="#,##0.00">
                  <c:v>105.91244627410205</c:v>
                </c:pt>
                <c:pt idx="43" formatCode="#,##0.00">
                  <c:v>105.76673348719217</c:v>
                </c:pt>
                <c:pt idx="44" formatCode="#,##0.00">
                  <c:v>105.62102070028227</c:v>
                </c:pt>
                <c:pt idx="45" formatCode="#,##0.00">
                  <c:v>105.47530791337238</c:v>
                </c:pt>
                <c:pt idx="46" formatCode="#,##0.00">
                  <c:v>105.32959512646249</c:v>
                </c:pt>
                <c:pt idx="47" formatCode="#,##0.00">
                  <c:v>105.1838823395526</c:v>
                </c:pt>
                <c:pt idx="48" formatCode="#,##0.00">
                  <c:v>105.0381695526427</c:v>
                </c:pt>
                <c:pt idx="49" formatCode="#,##0.00">
                  <c:v>104.89245676573282</c:v>
                </c:pt>
                <c:pt idx="50" formatCode="#,##0.00">
                  <c:v>104.74674397882292</c:v>
                </c:pt>
                <c:pt idx="51" formatCode="#,##0.00">
                  <c:v>104.60103119191304</c:v>
                </c:pt>
                <c:pt idx="52" formatCode="#,##0.00">
                  <c:v>104.45531840500314</c:v>
                </c:pt>
                <c:pt idx="53" formatCode="#,##0.00">
                  <c:v>104.30960561809324</c:v>
                </c:pt>
                <c:pt idx="54" formatCode="#,##0.00">
                  <c:v>104.16389283118336</c:v>
                </c:pt>
                <c:pt idx="55" formatCode="#,##0.00">
                  <c:v>104.01818004427346</c:v>
                </c:pt>
                <c:pt idx="56" formatCode="#,##0.00">
                  <c:v>103.87246725736358</c:v>
                </c:pt>
                <c:pt idx="57" formatCode="#,##0.00">
                  <c:v>103.72675447045368</c:v>
                </c:pt>
                <c:pt idx="58" formatCode="#,##0.00">
                  <c:v>103.58104168354379</c:v>
                </c:pt>
                <c:pt idx="59" formatCode="#,##0.00">
                  <c:v>103.43532889663391</c:v>
                </c:pt>
                <c:pt idx="60" formatCode="#,##0.00">
                  <c:v>103.28961610972401</c:v>
                </c:pt>
                <c:pt idx="61" formatCode="#,##0.00">
                  <c:v>103.14390332281413</c:v>
                </c:pt>
                <c:pt idx="62" formatCode="#,##0.00">
                  <c:v>102.99819053590423</c:v>
                </c:pt>
                <c:pt idx="63" formatCode="#,##0.00">
                  <c:v>102.85247774899433</c:v>
                </c:pt>
                <c:pt idx="64" formatCode="#,##0.00">
                  <c:v>102.70676496208445</c:v>
                </c:pt>
                <c:pt idx="65" formatCode="#,##0.00">
                  <c:v>102.56105217517455</c:v>
                </c:pt>
                <c:pt idx="66" formatCode="#,##0.00">
                  <c:v>102.41533938826467</c:v>
                </c:pt>
                <c:pt idx="67" formatCode="#,##0.00">
                  <c:v>102.26962660135477</c:v>
                </c:pt>
                <c:pt idx="68" formatCode="#,##0.00">
                  <c:v>102.12391381444488</c:v>
                </c:pt>
                <c:pt idx="69" formatCode="#,##0.00">
                  <c:v>101.97820102753499</c:v>
                </c:pt>
                <c:pt idx="70" formatCode="#,##0.00">
                  <c:v>101.8324882406251</c:v>
                </c:pt>
                <c:pt idx="71" formatCode="#,##0.00">
                  <c:v>101.68677545371521</c:v>
                </c:pt>
                <c:pt idx="72" formatCode="#,##0.00">
                  <c:v>101.54106266680532</c:v>
                </c:pt>
                <c:pt idx="73" formatCode="#,##0.00">
                  <c:v>101.39534987989542</c:v>
                </c:pt>
                <c:pt idx="74" formatCode="#,##0.00">
                  <c:v>101.24963709298554</c:v>
                </c:pt>
                <c:pt idx="75" formatCode="#,##0.00">
                  <c:v>101.10392430607564</c:v>
                </c:pt>
                <c:pt idx="76" formatCode="#,##0.00">
                  <c:v>100.95821151916574</c:v>
                </c:pt>
                <c:pt idx="77" formatCode="#,##0.00">
                  <c:v>100.81249873225586</c:v>
                </c:pt>
                <c:pt idx="78" formatCode="#,##0.00">
                  <c:v>100.66678594534596</c:v>
                </c:pt>
                <c:pt idx="79" formatCode="#,##0.00">
                  <c:v>100.52107315843608</c:v>
                </c:pt>
                <c:pt idx="80" formatCode="#,##0.00">
                  <c:v>100.37536037152618</c:v>
                </c:pt>
                <c:pt idx="81" formatCode="#,##0.00">
                  <c:v>100.22964758461629</c:v>
                </c:pt>
                <c:pt idx="82" formatCode="#,##0.00">
                  <c:v>100.08393479770641</c:v>
                </c:pt>
                <c:pt idx="83" formatCode="#,##0.00">
                  <c:v>99.938222010796508</c:v>
                </c:pt>
                <c:pt idx="84" formatCode="#,##0.00">
                  <c:v>99.792509223886626</c:v>
                </c:pt>
                <c:pt idx="85" formatCode="#,##0.00">
                  <c:v>99.646796436976729</c:v>
                </c:pt>
                <c:pt idx="86" formatCode="#,##0.00">
                  <c:v>99.501083650066832</c:v>
                </c:pt>
                <c:pt idx="87" formatCode="#,##0.00">
                  <c:v>99.355370863156949</c:v>
                </c:pt>
                <c:pt idx="88" formatCode="#,##0.00">
                  <c:v>99.209658076247052</c:v>
                </c:pt>
                <c:pt idx="89" formatCode="#,##0.00">
                  <c:v>99.06394528933717</c:v>
                </c:pt>
                <c:pt idx="90" formatCode="#,##0.00">
                  <c:v>98.918232502427259</c:v>
                </c:pt>
                <c:pt idx="91" formatCode="#,##0.00">
                  <c:v>98.772519715517362</c:v>
                </c:pt>
                <c:pt idx="92" formatCode="#,##0.00">
                  <c:v>98.626806928607479</c:v>
                </c:pt>
                <c:pt idx="93" formatCode="#,##0.00">
                  <c:v>98.481094141697582</c:v>
                </c:pt>
                <c:pt idx="94" formatCode="#,##0.00">
                  <c:v>98.3353813547877</c:v>
                </c:pt>
                <c:pt idx="95" formatCode="#,##0.00">
                  <c:v>98.189668567877803</c:v>
                </c:pt>
                <c:pt idx="96" formatCode="#,##0.00">
                  <c:v>98.043955780967906</c:v>
                </c:pt>
                <c:pt idx="97" formatCode="#,##0.00">
                  <c:v>97.898242994058023</c:v>
                </c:pt>
                <c:pt idx="98" formatCode="#,##0.00">
                  <c:v>97.752530207148126</c:v>
                </c:pt>
                <c:pt idx="99" formatCode="#,##0.00">
                  <c:v>97.606817420238229</c:v>
                </c:pt>
                <c:pt idx="100" formatCode="#,##0.00">
                  <c:v>97.461104633328347</c:v>
                </c:pt>
                <c:pt idx="101" formatCode="#,##0.00">
                  <c:v>97.31539184641845</c:v>
                </c:pt>
                <c:pt idx="102" formatCode="#,##0.00">
                  <c:v>97.169679059508567</c:v>
                </c:pt>
                <c:pt idx="103" formatCode="#,##0.00">
                  <c:v>97.02396627259867</c:v>
                </c:pt>
                <c:pt idx="104" formatCode="#,##0.00">
                  <c:v>96.878253485688774</c:v>
                </c:pt>
                <c:pt idx="105" formatCode="#,##0.00">
                  <c:v>96.732540698778891</c:v>
                </c:pt>
                <c:pt idx="106" formatCode="#,##0.00">
                  <c:v>96.586827911868994</c:v>
                </c:pt>
                <c:pt idx="107" formatCode="#,##0.00">
                  <c:v>96.441115124959111</c:v>
                </c:pt>
                <c:pt idx="108" formatCode="#,##0.00">
                  <c:v>96.295402338049215</c:v>
                </c:pt>
                <c:pt idx="109" formatCode="#,##0.00">
                  <c:v>96.149689551139318</c:v>
                </c:pt>
                <c:pt idx="110" formatCode="#,##0.00">
                  <c:v>96.003976764229435</c:v>
                </c:pt>
                <c:pt idx="111" formatCode="#,##0.00">
                  <c:v>95.858263977319538</c:v>
                </c:pt>
                <c:pt idx="112" formatCode="#,##0.00">
                  <c:v>95.712551190409656</c:v>
                </c:pt>
                <c:pt idx="113" formatCode="#,##0.00">
                  <c:v>95.566838403499759</c:v>
                </c:pt>
                <c:pt idx="114" formatCode="#,##0.00">
                  <c:v>95.421125616589862</c:v>
                </c:pt>
                <c:pt idx="115" formatCode="#,##0.00">
                  <c:v>95.275412829679979</c:v>
                </c:pt>
                <c:pt idx="116" formatCode="#,##0.00">
                  <c:v>95.129700042770082</c:v>
                </c:pt>
                <c:pt idx="117" formatCode="#,##0.00">
                  <c:v>94.9839872558602</c:v>
                </c:pt>
                <c:pt idx="118" formatCode="#,##0.00">
                  <c:v>94.838274468950303</c:v>
                </c:pt>
                <c:pt idx="119" formatCode="#,##0.00">
                  <c:v>94.692561682040406</c:v>
                </c:pt>
                <c:pt idx="120" formatCode="#,##0.00">
                  <c:v>94.546848895130523</c:v>
                </c:pt>
                <c:pt idx="121" formatCode="#,##0.00">
                  <c:v>94.401136108220626</c:v>
                </c:pt>
                <c:pt idx="122" formatCode="#,##0.00">
                  <c:v>94.25542332131073</c:v>
                </c:pt>
                <c:pt idx="123" formatCode="#,##0.00">
                  <c:v>94.109710534400847</c:v>
                </c:pt>
                <c:pt idx="124" formatCode="#,##0.00">
                  <c:v>93.96399774749095</c:v>
                </c:pt>
                <c:pt idx="125" formatCode="#,##0.00">
                  <c:v>93.818284960581067</c:v>
                </c:pt>
                <c:pt idx="126" formatCode="#,##0.00">
                  <c:v>93.672572173671171</c:v>
                </c:pt>
                <c:pt idx="127" formatCode="#,##0.00">
                  <c:v>93.526859386761274</c:v>
                </c:pt>
                <c:pt idx="128" formatCode="#,##0.00">
                  <c:v>93.381146599851391</c:v>
                </c:pt>
                <c:pt idx="129" formatCode="#,##0.00">
                  <c:v>93.235433812941494</c:v>
                </c:pt>
                <c:pt idx="130" formatCode="#,##0.00">
                  <c:v>93.089721026031611</c:v>
                </c:pt>
                <c:pt idx="131" formatCode="#,##0.00">
                  <c:v>92.944008239121715</c:v>
                </c:pt>
                <c:pt idx="132" formatCode="#,##0.00">
                  <c:v>92.798295452211818</c:v>
                </c:pt>
                <c:pt idx="133" formatCode="#,##0.00">
                  <c:v>92.652582665301935</c:v>
                </c:pt>
                <c:pt idx="134" formatCode="#,##0.00">
                  <c:v>92.506869878392038</c:v>
                </c:pt>
                <c:pt idx="135" formatCode="#,##0.00">
                  <c:v>92.361157091482156</c:v>
                </c:pt>
                <c:pt idx="136" formatCode="#,##0.00">
                  <c:v>92.215444304572245</c:v>
                </c:pt>
                <c:pt idx="137" formatCode="#,##0.00">
                  <c:v>92.069731517662362</c:v>
                </c:pt>
                <c:pt idx="138" formatCode="#,##0.00">
                  <c:v>91.924018730752465</c:v>
                </c:pt>
                <c:pt idx="139" formatCode="#,##0.00">
                  <c:v>91.778305943842568</c:v>
                </c:pt>
                <c:pt idx="140" formatCode="#,##0.00">
                  <c:v>91.632593156932685</c:v>
                </c:pt>
                <c:pt idx="141" formatCode="#,##0.00">
                  <c:v>91.486880370022789</c:v>
                </c:pt>
                <c:pt idx="142" formatCode="#,##0.00">
                  <c:v>91.341167583112892</c:v>
                </c:pt>
                <c:pt idx="143" formatCode="#,##0.00">
                  <c:v>91.195454796203009</c:v>
                </c:pt>
                <c:pt idx="144" formatCode="#,##0.00">
                  <c:v>91.049742009293112</c:v>
                </c:pt>
                <c:pt idx="145" formatCode="#,##0.00">
                  <c:v>90.904029222383215</c:v>
                </c:pt>
                <c:pt idx="146" formatCode="#,##0.00">
                  <c:v>90.758316435473333</c:v>
                </c:pt>
                <c:pt idx="147" formatCode="#,##0.00">
                  <c:v>90.612603648563436</c:v>
                </c:pt>
                <c:pt idx="148" formatCode="#,##0.00">
                  <c:v>90.466890861653553</c:v>
                </c:pt>
                <c:pt idx="149" formatCode="#,##0.00">
                  <c:v>90.321178074743656</c:v>
                </c:pt>
                <c:pt idx="150" formatCode="#,##0.00">
                  <c:v>90.175465287833759</c:v>
                </c:pt>
                <c:pt idx="151" formatCode="#,##0.00">
                  <c:v>90.029752500923877</c:v>
                </c:pt>
                <c:pt idx="152" formatCode="#,##0.00">
                  <c:v>89.88403971401398</c:v>
                </c:pt>
                <c:pt idx="153" formatCode="#,##0.00">
                  <c:v>89.738326927104097</c:v>
                </c:pt>
                <c:pt idx="154" formatCode="#,##0.00">
                  <c:v>89.5926141401942</c:v>
                </c:pt>
                <c:pt idx="155" formatCode="#,##0.00">
                  <c:v>89.446901353284304</c:v>
                </c:pt>
                <c:pt idx="156" formatCode="#,##0.00">
                  <c:v>89.301188566374421</c:v>
                </c:pt>
                <c:pt idx="157" formatCode="#,##0.00">
                  <c:v>89.155475779464524</c:v>
                </c:pt>
                <c:pt idx="158" formatCode="#,##0.00">
                  <c:v>89.009762992554641</c:v>
                </c:pt>
                <c:pt idx="159" formatCode="#,##0.00">
                  <c:v>88.864050205644745</c:v>
                </c:pt>
                <c:pt idx="160" formatCode="#,##0.00">
                  <c:v>88.718337418734848</c:v>
                </c:pt>
                <c:pt idx="161" formatCode="#,##0.00">
                  <c:v>88.572624631824965</c:v>
                </c:pt>
                <c:pt idx="162" formatCode="#,##0.00">
                  <c:v>88.426911844915068</c:v>
                </c:pt>
                <c:pt idx="163" formatCode="#,##0.00">
                  <c:v>88.281199058005186</c:v>
                </c:pt>
                <c:pt idx="164" formatCode="#,##0.00">
                  <c:v>88.135486271095289</c:v>
                </c:pt>
                <c:pt idx="165" formatCode="#,##0.00">
                  <c:v>87.989773484185392</c:v>
                </c:pt>
                <c:pt idx="166" formatCode="#,##0.00">
                  <c:v>87.844060697275509</c:v>
                </c:pt>
                <c:pt idx="167" formatCode="#,##0.00">
                  <c:v>87.698347910365612</c:v>
                </c:pt>
                <c:pt idx="168" formatCode="#,##0.00">
                  <c:v>87.552635123455715</c:v>
                </c:pt>
                <c:pt idx="169" formatCode="#,##0.00">
                  <c:v>87.406922336545833</c:v>
                </c:pt>
                <c:pt idx="170" formatCode="#,##0.00">
                  <c:v>87.261209549635936</c:v>
                </c:pt>
              </c:numCache>
            </c:numRef>
          </c:xVal>
          <c:yVal>
            <c:numRef>
              <c:f>'equilibrium 2025'!$B$38:$FP$38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1-D508-42C6-BDFD-E3D064D64CC3}"/>
            </c:ext>
          </c:extLst>
        </c:ser>
        <c:ser>
          <c:idx val="5"/>
          <c:order val="1"/>
          <c:tx>
            <c:strRef>
              <c:f>'equilibrium 2025'!$A$40</c:f>
              <c:strCache>
                <c:ptCount val="1"/>
                <c:pt idx="0">
                  <c:v>2DS demand curve</c:v>
                </c:pt>
              </c:strCache>
            </c:strRef>
          </c:tx>
          <c:spPr>
            <a:ln>
              <a:solidFill>
                <a:schemeClr val="accent1"/>
              </a:solidFill>
            </a:ln>
          </c:spPr>
          <c:marker>
            <c:symbol val="none"/>
          </c:marker>
          <c:dLbls>
            <c:dLbl>
              <c:idx val="118"/>
              <c:layout>
                <c:manualLayout>
                  <c:x val="-0.23951261551264569"/>
                  <c:y val="-6.5649469570655899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2-D508-42C6-BDFD-E3D064D64CC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xVal>
            <c:numRef>
              <c:f>'equilibrium 2025'!$B$40:$FP$40</c:f>
              <c:numCache>
                <c:formatCode>General</c:formatCode>
                <c:ptCount val="171"/>
                <c:pt idx="30" formatCode="#,##0.00">
                  <c:v>94.041141963877408</c:v>
                </c:pt>
                <c:pt idx="31" formatCode="#,##0.00">
                  <c:v>93.895429176967525</c:v>
                </c:pt>
                <c:pt idx="32" formatCode="#,##0.00">
                  <c:v>93.749716390057628</c:v>
                </c:pt>
                <c:pt idx="33" formatCode="#,##0.00">
                  <c:v>93.604003603147746</c:v>
                </c:pt>
                <c:pt idx="34" formatCode="#,##0.00">
                  <c:v>93.458290816237849</c:v>
                </c:pt>
                <c:pt idx="35" formatCode="#,##0.00">
                  <c:v>93.312578029327952</c:v>
                </c:pt>
                <c:pt idx="36" formatCode="#,##0.00">
                  <c:v>93.166865242418069</c:v>
                </c:pt>
                <c:pt idx="37" formatCode="#,##0.00">
                  <c:v>93.021152455508172</c:v>
                </c:pt>
                <c:pt idx="38" formatCode="#,##0.00">
                  <c:v>92.875439668598275</c:v>
                </c:pt>
                <c:pt idx="39" formatCode="#,##0.00">
                  <c:v>92.729726881688379</c:v>
                </c:pt>
                <c:pt idx="40" formatCode="#,##0.00">
                  <c:v>92.584014094778482</c:v>
                </c:pt>
                <c:pt idx="41" formatCode="#,##0.00">
                  <c:v>92.438301307868599</c:v>
                </c:pt>
                <c:pt idx="42" formatCode="#,##0.00">
                  <c:v>92.292588520958702</c:v>
                </c:pt>
                <c:pt idx="43" formatCode="#,##0.00">
                  <c:v>92.14687573404882</c:v>
                </c:pt>
                <c:pt idx="44" formatCode="#,##0.00">
                  <c:v>92.001162947138923</c:v>
                </c:pt>
                <c:pt idx="45" formatCode="#,##0.00">
                  <c:v>91.855450160229026</c:v>
                </c:pt>
                <c:pt idx="46" formatCode="#,##0.00">
                  <c:v>91.709737373319143</c:v>
                </c:pt>
                <c:pt idx="47" formatCode="#,##0.00">
                  <c:v>91.564024586409246</c:v>
                </c:pt>
                <c:pt idx="48" formatCode="#,##0.00">
                  <c:v>91.418311799499364</c:v>
                </c:pt>
                <c:pt idx="49" formatCode="#,##0.00">
                  <c:v>91.272599012589495</c:v>
                </c:pt>
                <c:pt idx="50" formatCode="#,##0.00">
                  <c:v>91.126886225679613</c:v>
                </c:pt>
                <c:pt idx="51" formatCode="#,##0.00">
                  <c:v>90.981173438769744</c:v>
                </c:pt>
                <c:pt idx="52" formatCode="#,##0.00">
                  <c:v>90.835460651859862</c:v>
                </c:pt>
                <c:pt idx="53" formatCode="#,##0.00">
                  <c:v>90.689747864949965</c:v>
                </c:pt>
                <c:pt idx="54" formatCode="#,##0.00">
                  <c:v>90.544035078040068</c:v>
                </c:pt>
                <c:pt idx="55" formatCode="#,##0.00">
                  <c:v>90.398322291130185</c:v>
                </c:pt>
                <c:pt idx="56" formatCode="#,##0.00">
                  <c:v>90.252609504220317</c:v>
                </c:pt>
                <c:pt idx="57" formatCode="#,##0.00">
                  <c:v>90.106896717310434</c:v>
                </c:pt>
                <c:pt idx="58" formatCode="#,##0.00">
                  <c:v>89.961183930400537</c:v>
                </c:pt>
                <c:pt idx="59" formatCode="#,##0.00">
                  <c:v>89.81547114349064</c:v>
                </c:pt>
                <c:pt idx="60" formatCode="#,##0.00">
                  <c:v>89.669758356580758</c:v>
                </c:pt>
                <c:pt idx="61" formatCode="#,##0.00">
                  <c:v>89.524045569670889</c:v>
                </c:pt>
                <c:pt idx="62" formatCode="#,##0.00">
                  <c:v>89.378332782761007</c:v>
                </c:pt>
                <c:pt idx="63" formatCode="#,##0.00">
                  <c:v>89.23261999585111</c:v>
                </c:pt>
                <c:pt idx="64" formatCode="#,##0.00">
                  <c:v>89.086907208941213</c:v>
                </c:pt>
                <c:pt idx="65" formatCode="#,##0.00">
                  <c:v>88.94119442203133</c:v>
                </c:pt>
                <c:pt idx="66" formatCode="#,##0.00">
                  <c:v>88.795481635121462</c:v>
                </c:pt>
                <c:pt idx="67" formatCode="#,##0.00">
                  <c:v>88.649768848211579</c:v>
                </c:pt>
                <c:pt idx="68" formatCode="#,##0.00">
                  <c:v>88.504056061301682</c:v>
                </c:pt>
                <c:pt idx="69" formatCode="#,##0.00">
                  <c:v>88.358343274391785</c:v>
                </c:pt>
                <c:pt idx="70" formatCode="#,##0.00">
                  <c:v>88.212630487481903</c:v>
                </c:pt>
                <c:pt idx="71" formatCode="#,##0.00">
                  <c:v>88.066917700572034</c:v>
                </c:pt>
                <c:pt idx="72" formatCode="#,##0.00">
                  <c:v>87.921204913662152</c:v>
                </c:pt>
                <c:pt idx="73" formatCode="#,##0.00">
                  <c:v>87.775492126752255</c:v>
                </c:pt>
                <c:pt idx="74" formatCode="#,##0.00">
                  <c:v>87.629779339842358</c:v>
                </c:pt>
                <c:pt idx="75" formatCode="#,##0.00">
                  <c:v>87.484066552932475</c:v>
                </c:pt>
                <c:pt idx="76" formatCode="#,##0.00">
                  <c:v>87.338353766022578</c:v>
                </c:pt>
                <c:pt idx="77" formatCode="#,##0.00">
                  <c:v>87.192640979112682</c:v>
                </c:pt>
                <c:pt idx="78" formatCode="#,##0.00">
                  <c:v>87.046928192202799</c:v>
                </c:pt>
                <c:pt idx="79" formatCode="#,##0.00">
                  <c:v>86.90121540529293</c:v>
                </c:pt>
                <c:pt idx="80" formatCode="#,##0.00">
                  <c:v>86.755502618383048</c:v>
                </c:pt>
                <c:pt idx="81" formatCode="#,##0.00">
                  <c:v>86.609789831473151</c:v>
                </c:pt>
                <c:pt idx="82" formatCode="#,##0.00">
                  <c:v>86.464077044563254</c:v>
                </c:pt>
                <c:pt idx="83" formatCode="#,##0.00">
                  <c:v>86.318364257653371</c:v>
                </c:pt>
                <c:pt idx="84" formatCode="#,##0.00">
                  <c:v>86.172651470743503</c:v>
                </c:pt>
                <c:pt idx="85" formatCode="#,##0.00">
                  <c:v>86.02693868383362</c:v>
                </c:pt>
                <c:pt idx="86" formatCode="#,##0.00">
                  <c:v>85.881225896923723</c:v>
                </c:pt>
                <c:pt idx="87" formatCode="#,##0.00">
                  <c:v>85.735513110013827</c:v>
                </c:pt>
                <c:pt idx="88" formatCode="#,##0.00">
                  <c:v>85.589800323103944</c:v>
                </c:pt>
                <c:pt idx="89" formatCode="#,##0.00">
                  <c:v>85.444087536194075</c:v>
                </c:pt>
                <c:pt idx="90" formatCode="#,##0.00">
                  <c:v>85.298374749284164</c:v>
                </c:pt>
                <c:pt idx="91" formatCode="#,##0.00">
                  <c:v>85.152661962374282</c:v>
                </c:pt>
                <c:pt idx="92" formatCode="#,##0.00">
                  <c:v>85.006949175464413</c:v>
                </c:pt>
                <c:pt idx="93" formatCode="#,##0.00">
                  <c:v>84.861236388554531</c:v>
                </c:pt>
                <c:pt idx="94" formatCode="#,##0.00">
                  <c:v>84.715523601644662</c:v>
                </c:pt>
                <c:pt idx="95" formatCode="#,##0.00">
                  <c:v>84.56981081473478</c:v>
                </c:pt>
                <c:pt idx="96" formatCode="#,##0.00">
                  <c:v>84.424098027824883</c:v>
                </c:pt>
                <c:pt idx="97" formatCode="#,##0.00">
                  <c:v>84.278385240914986</c:v>
                </c:pt>
                <c:pt idx="98" formatCode="#,##0.00">
                  <c:v>84.132672454005103</c:v>
                </c:pt>
                <c:pt idx="99" formatCode="#,##0.00">
                  <c:v>83.986959667095206</c:v>
                </c:pt>
                <c:pt idx="100" formatCode="#,##0.00">
                  <c:v>83.841246880185309</c:v>
                </c:pt>
                <c:pt idx="101" formatCode="#,##0.00">
                  <c:v>83.695534093275427</c:v>
                </c:pt>
                <c:pt idx="102" formatCode="#,##0.00">
                  <c:v>83.549821306365558</c:v>
                </c:pt>
                <c:pt idx="103" formatCode="#,##0.00">
                  <c:v>83.404108519455676</c:v>
                </c:pt>
                <c:pt idx="104" formatCode="#,##0.00">
                  <c:v>83.258395732545779</c:v>
                </c:pt>
                <c:pt idx="105" formatCode="#,##0.00">
                  <c:v>83.112682945635882</c:v>
                </c:pt>
                <c:pt idx="106" formatCode="#,##0.00">
                  <c:v>82.966970158725999</c:v>
                </c:pt>
                <c:pt idx="107" formatCode="#,##0.00">
                  <c:v>82.821257371816131</c:v>
                </c:pt>
                <c:pt idx="108" formatCode="#,##0.00">
                  <c:v>82.675544584906248</c:v>
                </c:pt>
                <c:pt idx="109" formatCode="#,##0.00">
                  <c:v>82.529831797996351</c:v>
                </c:pt>
                <c:pt idx="110" formatCode="#,##0.00">
                  <c:v>82.384119011086455</c:v>
                </c:pt>
                <c:pt idx="111" formatCode="#,##0.00">
                  <c:v>82.238406224176572</c:v>
                </c:pt>
                <c:pt idx="112" formatCode="#,##0.00">
                  <c:v>82.092693437266703</c:v>
                </c:pt>
                <c:pt idx="113" formatCode="#,##0.00">
                  <c:v>81.946980650356821</c:v>
                </c:pt>
                <c:pt idx="114" formatCode="#,##0.00">
                  <c:v>81.801267863446924</c:v>
                </c:pt>
                <c:pt idx="115" formatCode="#,##0.00">
                  <c:v>81.655555076537027</c:v>
                </c:pt>
                <c:pt idx="116" formatCode="#,##0.00">
                  <c:v>81.509842289627144</c:v>
                </c:pt>
                <c:pt idx="117" formatCode="#,##0.00">
                  <c:v>81.364129502717276</c:v>
                </c:pt>
                <c:pt idx="118" formatCode="#,##0.00">
                  <c:v>81.218416715807393</c:v>
                </c:pt>
                <c:pt idx="119" formatCode="#,##0.00">
                  <c:v>81.072703928897496</c:v>
                </c:pt>
                <c:pt idx="120" formatCode="#,##0.00">
                  <c:v>80.9269911419876</c:v>
                </c:pt>
                <c:pt idx="121" formatCode="#,##0.00">
                  <c:v>80.781278355077717</c:v>
                </c:pt>
                <c:pt idx="122" formatCode="#,##0.00">
                  <c:v>80.63556556816782</c:v>
                </c:pt>
                <c:pt idx="123" formatCode="#,##0.00">
                  <c:v>80.489852781257923</c:v>
                </c:pt>
                <c:pt idx="124" formatCode="#,##0.00">
                  <c:v>80.344139994348041</c:v>
                </c:pt>
                <c:pt idx="125" formatCode="#,##0.00">
                  <c:v>80.198427207438172</c:v>
                </c:pt>
                <c:pt idx="126" formatCode="#,##0.00">
                  <c:v>80.052714420528289</c:v>
                </c:pt>
                <c:pt idx="127" formatCode="#,##0.00">
                  <c:v>79.907001633618393</c:v>
                </c:pt>
                <c:pt idx="128" formatCode="#,##0.00">
                  <c:v>79.761288846708496</c:v>
                </c:pt>
                <c:pt idx="129" formatCode="#,##0.00">
                  <c:v>79.615576059798613</c:v>
                </c:pt>
                <c:pt idx="130" formatCode="#,##0.00">
                  <c:v>79.469863272888745</c:v>
                </c:pt>
                <c:pt idx="131" formatCode="#,##0.00">
                  <c:v>79.324150485978862</c:v>
                </c:pt>
                <c:pt idx="132" formatCode="#,##0.00">
                  <c:v>79.178437699068965</c:v>
                </c:pt>
                <c:pt idx="133" formatCode="#,##0.00">
                  <c:v>79.032724912159068</c:v>
                </c:pt>
                <c:pt idx="134" formatCode="#,##0.00">
                  <c:v>78.887012125249186</c:v>
                </c:pt>
                <c:pt idx="135" formatCode="#,##0.00">
                  <c:v>78.741299338339317</c:v>
                </c:pt>
                <c:pt idx="136" formatCode="#,##0.00">
                  <c:v>78.595586551429406</c:v>
                </c:pt>
                <c:pt idx="137" formatCode="#,##0.00">
                  <c:v>78.449873764519523</c:v>
                </c:pt>
                <c:pt idx="138" formatCode="#,##0.00">
                  <c:v>78.304160977609641</c:v>
                </c:pt>
                <c:pt idx="139" formatCode="#,##0.00">
                  <c:v>78.158448190699744</c:v>
                </c:pt>
                <c:pt idx="140" formatCode="#,##0.00">
                  <c:v>78.012735403789847</c:v>
                </c:pt>
                <c:pt idx="141" formatCode="#,##0.00">
                  <c:v>77.867022616879964</c:v>
                </c:pt>
                <c:pt idx="142" formatCode="#,##0.00">
                  <c:v>77.721309829970068</c:v>
                </c:pt>
                <c:pt idx="143" formatCode="#,##0.00">
                  <c:v>77.575597043060171</c:v>
                </c:pt>
                <c:pt idx="144" formatCode="#,##0.00">
                  <c:v>77.429884256150288</c:v>
                </c:pt>
                <c:pt idx="145" formatCode="#,##0.00">
                  <c:v>77.284171469240391</c:v>
                </c:pt>
                <c:pt idx="146" formatCode="#,##0.00">
                  <c:v>77.138458682330494</c:v>
                </c:pt>
                <c:pt idx="147" formatCode="#,##0.00">
                  <c:v>76.992745895420612</c:v>
                </c:pt>
                <c:pt idx="148" formatCode="#,##0.00">
                  <c:v>76.847033108510743</c:v>
                </c:pt>
                <c:pt idx="149" formatCode="#,##0.00">
                  <c:v>76.701320321600861</c:v>
                </c:pt>
                <c:pt idx="150" formatCode="#,##0.00">
                  <c:v>76.555607534690964</c:v>
                </c:pt>
                <c:pt idx="151" formatCode="#,##0.00">
                  <c:v>76.409894747781067</c:v>
                </c:pt>
                <c:pt idx="152" formatCode="#,##0.00">
                  <c:v>76.264181960871184</c:v>
                </c:pt>
                <c:pt idx="153" formatCode="#,##0.00">
                  <c:v>76.118469173961316</c:v>
                </c:pt>
                <c:pt idx="154" formatCode="#,##0.00">
                  <c:v>75.972756387051433</c:v>
                </c:pt>
                <c:pt idx="155" formatCode="#,##0.00">
                  <c:v>75.827043600141536</c:v>
                </c:pt>
                <c:pt idx="156" formatCode="#,##0.00">
                  <c:v>75.681330813231639</c:v>
                </c:pt>
                <c:pt idx="157" formatCode="#,##0.00">
                  <c:v>75.535618026321757</c:v>
                </c:pt>
                <c:pt idx="158" formatCode="#,##0.00">
                  <c:v>75.389905239411888</c:v>
                </c:pt>
                <c:pt idx="159" formatCode="#,##0.00">
                  <c:v>75.244192452502006</c:v>
                </c:pt>
                <c:pt idx="160" formatCode="#,##0.00">
                  <c:v>75.098479665592109</c:v>
                </c:pt>
                <c:pt idx="161" formatCode="#,##0.00">
                  <c:v>74.952766878682212</c:v>
                </c:pt>
                <c:pt idx="162" formatCode="#,##0.00">
                  <c:v>74.807054091772329</c:v>
                </c:pt>
                <c:pt idx="163" formatCode="#,##0.00">
                  <c:v>74.661341304862461</c:v>
                </c:pt>
                <c:pt idx="164" formatCode="#,##0.00">
                  <c:v>74.515628517952578</c:v>
                </c:pt>
                <c:pt idx="165" formatCode="#,##0.00">
                  <c:v>74.369915731042681</c:v>
                </c:pt>
                <c:pt idx="166" formatCode="#,##0.00">
                  <c:v>74.224202944132784</c:v>
                </c:pt>
                <c:pt idx="167" formatCode="#,##0.00">
                  <c:v>74.078490157222902</c:v>
                </c:pt>
                <c:pt idx="168" formatCode="#,##0.00">
                  <c:v>73.932777370313005</c:v>
                </c:pt>
                <c:pt idx="169" formatCode="#,##0.00">
                  <c:v>73.787064583403108</c:v>
                </c:pt>
                <c:pt idx="170" formatCode="#,##0.00">
                  <c:v>73.641351796493225</c:v>
                </c:pt>
              </c:numCache>
            </c:numRef>
          </c:xVal>
          <c:yVal>
            <c:numRef>
              <c:f>'equilibrium 2025'!$B$38:$FP$38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3-D508-42C6-BDFD-E3D064D64CC3}"/>
            </c:ext>
          </c:extLst>
        </c:ser>
        <c:ser>
          <c:idx val="6"/>
          <c:order val="2"/>
          <c:tx>
            <c:strRef>
              <c:f>'equilibrium 2025'!$A$41</c:f>
              <c:strCache>
                <c:ptCount val="1"/>
                <c:pt idx="0">
                  <c:v>supply curve</c:v>
                </c:pt>
              </c:strCache>
            </c:strRef>
          </c:tx>
          <c:spPr>
            <a:ln>
              <a:solidFill>
                <a:schemeClr val="bg1">
                  <a:lumMod val="50000"/>
                </a:schemeClr>
              </a:solidFill>
            </a:ln>
          </c:spPr>
          <c:marker>
            <c:symbol val="none"/>
          </c:marker>
          <c:dLbls>
            <c:dLbl>
              <c:idx val="167"/>
              <c:layout>
                <c:manualLayout>
                  <c:x val="-5.1296296296296381E-2"/>
                  <c:y val="-3.9687103174603187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4-D508-42C6-BDFD-E3D064D64CC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xVal>
            <c:numRef>
              <c:f>'equilibrium 2025'!$B$41:$FP$41</c:f>
              <c:numCache>
                <c:formatCode>General</c:formatCode>
                <c:ptCount val="171"/>
                <c:pt idx="0">
                  <c:v>5.5008218355999995E-5</c:v>
                </c:pt>
                <c:pt idx="1">
                  <c:v>5.5008218355999995E-5</c:v>
                </c:pt>
                <c:pt idx="2">
                  <c:v>5.5008218355999995E-5</c:v>
                </c:pt>
                <c:pt idx="3">
                  <c:v>5.5008218355999995E-5</c:v>
                </c:pt>
                <c:pt idx="4">
                  <c:v>6.3061704218355996E-2</c:v>
                </c:pt>
                <c:pt idx="5">
                  <c:v>7.2684044218356003E-2</c:v>
                </c:pt>
                <c:pt idx="6">
                  <c:v>1.7471150132583562</c:v>
                </c:pt>
                <c:pt idx="7">
                  <c:v>3.1236915372583565</c:v>
                </c:pt>
                <c:pt idx="8">
                  <c:v>4.5696789000483564</c:v>
                </c:pt>
                <c:pt idx="9">
                  <c:v>11.621576109948355</c:v>
                </c:pt>
                <c:pt idx="10">
                  <c:v>13.451634240808355</c:v>
                </c:pt>
                <c:pt idx="11">
                  <c:v>16.718289113088353</c:v>
                </c:pt>
                <c:pt idx="12">
                  <c:v>21.074093728288361</c:v>
                </c:pt>
                <c:pt idx="13">
                  <c:v>26.260662002538357</c:v>
                </c:pt>
                <c:pt idx="14">
                  <c:v>29.72874190225836</c:v>
                </c:pt>
                <c:pt idx="15">
                  <c:v>32.348082331329358</c:v>
                </c:pt>
                <c:pt idx="16">
                  <c:v>37.001808078329354</c:v>
                </c:pt>
                <c:pt idx="17">
                  <c:v>38.31057420928137</c:v>
                </c:pt>
                <c:pt idx="18">
                  <c:v>39.559434840481366</c:v>
                </c:pt>
                <c:pt idx="19">
                  <c:v>40.779745193881375</c:v>
                </c:pt>
                <c:pt idx="20">
                  <c:v>41.996823165881374</c:v>
                </c:pt>
                <c:pt idx="21">
                  <c:v>43.134474699111394</c:v>
                </c:pt>
                <c:pt idx="22">
                  <c:v>45.116086221111395</c:v>
                </c:pt>
                <c:pt idx="23">
                  <c:v>46.649051534111415</c:v>
                </c:pt>
                <c:pt idx="24">
                  <c:v>47.727811198191404</c:v>
                </c:pt>
                <c:pt idx="25">
                  <c:v>48.690353536191402</c:v>
                </c:pt>
                <c:pt idx="26">
                  <c:v>51.464223003091398</c:v>
                </c:pt>
                <c:pt idx="27">
                  <c:v>52.890662706011412</c:v>
                </c:pt>
                <c:pt idx="28">
                  <c:v>53.358144633221407</c:v>
                </c:pt>
                <c:pt idx="29">
                  <c:v>54.942303841621417</c:v>
                </c:pt>
                <c:pt idx="30">
                  <c:v>56.412917024021425</c:v>
                </c:pt>
                <c:pt idx="31">
                  <c:v>58.213431558621416</c:v>
                </c:pt>
                <c:pt idx="32">
                  <c:v>60.173264513621419</c:v>
                </c:pt>
                <c:pt idx="33">
                  <c:v>61.77280085422143</c:v>
                </c:pt>
                <c:pt idx="34">
                  <c:v>62.998794411547436</c:v>
                </c:pt>
                <c:pt idx="35">
                  <c:v>63.741411420777744</c:v>
                </c:pt>
                <c:pt idx="36">
                  <c:v>66.562292793777786</c:v>
                </c:pt>
                <c:pt idx="37">
                  <c:v>67.37665152927778</c:v>
                </c:pt>
                <c:pt idx="38">
                  <c:v>67.999076126277785</c:v>
                </c:pt>
                <c:pt idx="39">
                  <c:v>68.261893034777785</c:v>
                </c:pt>
                <c:pt idx="40">
                  <c:v>68.999555048257776</c:v>
                </c:pt>
                <c:pt idx="41">
                  <c:v>69.46334293411779</c:v>
                </c:pt>
                <c:pt idx="42">
                  <c:v>72.790852898001589</c:v>
                </c:pt>
                <c:pt idx="43">
                  <c:v>73.997032342741591</c:v>
                </c:pt>
                <c:pt idx="44">
                  <c:v>74.72077153674158</c:v>
                </c:pt>
                <c:pt idx="45">
                  <c:v>81.366037692541553</c:v>
                </c:pt>
                <c:pt idx="46">
                  <c:v>91.119879197211475</c:v>
                </c:pt>
                <c:pt idx="47">
                  <c:v>91.713443425814162</c:v>
                </c:pt>
                <c:pt idx="48">
                  <c:v>92.431137180214165</c:v>
                </c:pt>
                <c:pt idx="49">
                  <c:v>93.340555199344152</c:v>
                </c:pt>
                <c:pt idx="50">
                  <c:v>95.416033059838142</c:v>
                </c:pt>
                <c:pt idx="51">
                  <c:v>99.527914383038166</c:v>
                </c:pt>
                <c:pt idx="52">
                  <c:v>100.07118458763817</c:v>
                </c:pt>
                <c:pt idx="53">
                  <c:v>102.49703804343817</c:v>
                </c:pt>
                <c:pt idx="54">
                  <c:v>102.56295249417818</c:v>
                </c:pt>
                <c:pt idx="55">
                  <c:v>102.89839383977818</c:v>
                </c:pt>
                <c:pt idx="56">
                  <c:v>102.91646781252217</c:v>
                </c:pt>
                <c:pt idx="57">
                  <c:v>103.25420077084217</c:v>
                </c:pt>
                <c:pt idx="58">
                  <c:v>106.10074728684219</c:v>
                </c:pt>
                <c:pt idx="59">
                  <c:v>106.48238040184219</c:v>
                </c:pt>
                <c:pt idx="60">
                  <c:v>106.5557922498422</c:v>
                </c:pt>
                <c:pt idx="61">
                  <c:v>106.71967466184219</c:v>
                </c:pt>
                <c:pt idx="62">
                  <c:v>106.7877863176642</c:v>
                </c:pt>
                <c:pt idx="63">
                  <c:v>107.6182176832942</c:v>
                </c:pt>
                <c:pt idx="64">
                  <c:v>107.76749795684421</c:v>
                </c:pt>
                <c:pt idx="65">
                  <c:v>107.7677764115942</c:v>
                </c:pt>
                <c:pt idx="66">
                  <c:v>107.95257549354419</c:v>
                </c:pt>
                <c:pt idx="67">
                  <c:v>108.00453779424421</c:v>
                </c:pt>
                <c:pt idx="68">
                  <c:v>108.64806947524423</c:v>
                </c:pt>
                <c:pt idx="69">
                  <c:v>108.6822839935442</c:v>
                </c:pt>
                <c:pt idx="70">
                  <c:v>109.27310485916209</c:v>
                </c:pt>
                <c:pt idx="71">
                  <c:v>109.3425963437621</c:v>
                </c:pt>
                <c:pt idx="72">
                  <c:v>109.3426186670621</c:v>
                </c:pt>
                <c:pt idx="73">
                  <c:v>109.47315022706209</c:v>
                </c:pt>
                <c:pt idx="74">
                  <c:v>109.8645173470621</c:v>
                </c:pt>
                <c:pt idx="75">
                  <c:v>109.87240910326213</c:v>
                </c:pt>
                <c:pt idx="76">
                  <c:v>109.88557421746212</c:v>
                </c:pt>
                <c:pt idx="77">
                  <c:v>110.11013265646211</c:v>
                </c:pt>
                <c:pt idx="78">
                  <c:v>110.5924954524621</c:v>
                </c:pt>
                <c:pt idx="79">
                  <c:v>110.7521814614621</c:v>
                </c:pt>
                <c:pt idx="80">
                  <c:v>110.76735157146209</c:v>
                </c:pt>
                <c:pt idx="81">
                  <c:v>110.78517259356208</c:v>
                </c:pt>
                <c:pt idx="82">
                  <c:v>110.78540106206208</c:v>
                </c:pt>
                <c:pt idx="83">
                  <c:v>110.84691811306209</c:v>
                </c:pt>
                <c:pt idx="84">
                  <c:v>110.85755079596208</c:v>
                </c:pt>
                <c:pt idx="85">
                  <c:v>110.85755079596208</c:v>
                </c:pt>
                <c:pt idx="86">
                  <c:v>110.85934320196208</c:v>
                </c:pt>
                <c:pt idx="87">
                  <c:v>110.86239394886208</c:v>
                </c:pt>
                <c:pt idx="88">
                  <c:v>110.86277049410209</c:v>
                </c:pt>
                <c:pt idx="89">
                  <c:v>110.88043313430208</c:v>
                </c:pt>
                <c:pt idx="90">
                  <c:v>110.88290611230208</c:v>
                </c:pt>
                <c:pt idx="91">
                  <c:v>110.90176955930208</c:v>
                </c:pt>
                <c:pt idx="92">
                  <c:v>110.90178873464208</c:v>
                </c:pt>
                <c:pt idx="93">
                  <c:v>110.94440761104205</c:v>
                </c:pt>
                <c:pt idx="94">
                  <c:v>110.94579481594616</c:v>
                </c:pt>
                <c:pt idx="95">
                  <c:v>111.20001263182716</c:v>
                </c:pt>
                <c:pt idx="96">
                  <c:v>111.20980597382717</c:v>
                </c:pt>
                <c:pt idx="97">
                  <c:v>111.21079674892717</c:v>
                </c:pt>
                <c:pt idx="98">
                  <c:v>111.27074118167718</c:v>
                </c:pt>
                <c:pt idx="99">
                  <c:v>111.27074118167718</c:v>
                </c:pt>
                <c:pt idx="100">
                  <c:v>111.27074118167718</c:v>
                </c:pt>
                <c:pt idx="101">
                  <c:v>111.27074118167718</c:v>
                </c:pt>
                <c:pt idx="102">
                  <c:v>111.27156771047717</c:v>
                </c:pt>
                <c:pt idx="103">
                  <c:v>111.27156771047717</c:v>
                </c:pt>
                <c:pt idx="104">
                  <c:v>111.27957978647717</c:v>
                </c:pt>
                <c:pt idx="105">
                  <c:v>111.27957978647717</c:v>
                </c:pt>
                <c:pt idx="106">
                  <c:v>111.27957978647717</c:v>
                </c:pt>
                <c:pt idx="107">
                  <c:v>111.28960502497718</c:v>
                </c:pt>
                <c:pt idx="108">
                  <c:v>111.28960502497718</c:v>
                </c:pt>
                <c:pt idx="109">
                  <c:v>111.29044036144317</c:v>
                </c:pt>
                <c:pt idx="110">
                  <c:v>111.29443413444318</c:v>
                </c:pt>
                <c:pt idx="111">
                  <c:v>111.29443413444318</c:v>
                </c:pt>
                <c:pt idx="112">
                  <c:v>111.29947356326316</c:v>
                </c:pt>
                <c:pt idx="113">
                  <c:v>111.30840132626317</c:v>
                </c:pt>
                <c:pt idx="114">
                  <c:v>111.31806666366316</c:v>
                </c:pt>
                <c:pt idx="115">
                  <c:v>111.32111431366317</c:v>
                </c:pt>
                <c:pt idx="116">
                  <c:v>111.32111431366317</c:v>
                </c:pt>
                <c:pt idx="117">
                  <c:v>111.32111431646318</c:v>
                </c:pt>
                <c:pt idx="118">
                  <c:v>111.32111431646318</c:v>
                </c:pt>
                <c:pt idx="119">
                  <c:v>111.32382632164318</c:v>
                </c:pt>
                <c:pt idx="120">
                  <c:v>111.33104697964319</c:v>
                </c:pt>
                <c:pt idx="121">
                  <c:v>111.33104697964319</c:v>
                </c:pt>
                <c:pt idx="122">
                  <c:v>111.34770064264319</c:v>
                </c:pt>
                <c:pt idx="123">
                  <c:v>111.34832195744319</c:v>
                </c:pt>
                <c:pt idx="124">
                  <c:v>111.34832195744319</c:v>
                </c:pt>
                <c:pt idx="125">
                  <c:v>111.3501744284432</c:v>
                </c:pt>
                <c:pt idx="126">
                  <c:v>111.3501744284432</c:v>
                </c:pt>
                <c:pt idx="127">
                  <c:v>111.3501744284432</c:v>
                </c:pt>
                <c:pt idx="128">
                  <c:v>111.3501744284432</c:v>
                </c:pt>
                <c:pt idx="129">
                  <c:v>111.3501744284432</c:v>
                </c:pt>
                <c:pt idx="130">
                  <c:v>111.35643640644319</c:v>
                </c:pt>
                <c:pt idx="131">
                  <c:v>111.35744806144319</c:v>
                </c:pt>
                <c:pt idx="132">
                  <c:v>111.35744806144319</c:v>
                </c:pt>
                <c:pt idx="133">
                  <c:v>111.3684431864432</c:v>
                </c:pt>
                <c:pt idx="134">
                  <c:v>111.3684431864432</c:v>
                </c:pt>
                <c:pt idx="135">
                  <c:v>111.3684431864432</c:v>
                </c:pt>
                <c:pt idx="136">
                  <c:v>111.3684431864432</c:v>
                </c:pt>
                <c:pt idx="137">
                  <c:v>111.3686052960432</c:v>
                </c:pt>
                <c:pt idx="138">
                  <c:v>111.37360148804321</c:v>
                </c:pt>
                <c:pt idx="139">
                  <c:v>111.3738832387432</c:v>
                </c:pt>
                <c:pt idx="140">
                  <c:v>111.3738832387432</c:v>
                </c:pt>
                <c:pt idx="141">
                  <c:v>111.3738874661402</c:v>
                </c:pt>
                <c:pt idx="142">
                  <c:v>111.3738874661402</c:v>
                </c:pt>
                <c:pt idx="143">
                  <c:v>111.3801122181402</c:v>
                </c:pt>
                <c:pt idx="144">
                  <c:v>111.3801122181402</c:v>
                </c:pt>
                <c:pt idx="145">
                  <c:v>111.3801122181402</c:v>
                </c:pt>
                <c:pt idx="146">
                  <c:v>111.3801122181402</c:v>
                </c:pt>
                <c:pt idx="147">
                  <c:v>111.3801122181402</c:v>
                </c:pt>
                <c:pt idx="148">
                  <c:v>111.3801122181402</c:v>
                </c:pt>
                <c:pt idx="149">
                  <c:v>111.3801122181402</c:v>
                </c:pt>
                <c:pt idx="150">
                  <c:v>111.3801122181402</c:v>
                </c:pt>
                <c:pt idx="151">
                  <c:v>111.3823789141402</c:v>
                </c:pt>
                <c:pt idx="152">
                  <c:v>111.38238423468921</c:v>
                </c:pt>
                <c:pt idx="153">
                  <c:v>111.38238423468921</c:v>
                </c:pt>
                <c:pt idx="154">
                  <c:v>111.38238423468921</c:v>
                </c:pt>
                <c:pt idx="155">
                  <c:v>111.38238423468921</c:v>
                </c:pt>
                <c:pt idx="156">
                  <c:v>111.38238664838721</c:v>
                </c:pt>
                <c:pt idx="157">
                  <c:v>111.38238664838721</c:v>
                </c:pt>
                <c:pt idx="158">
                  <c:v>111.38238664838721</c:v>
                </c:pt>
                <c:pt idx="159">
                  <c:v>111.38238664838721</c:v>
                </c:pt>
                <c:pt idx="160">
                  <c:v>111.38244290868721</c:v>
                </c:pt>
                <c:pt idx="161">
                  <c:v>111.38244290868721</c:v>
                </c:pt>
                <c:pt idx="162">
                  <c:v>111.38244532512522</c:v>
                </c:pt>
                <c:pt idx="163">
                  <c:v>111.38244532512522</c:v>
                </c:pt>
                <c:pt idx="164">
                  <c:v>111.38244532512522</c:v>
                </c:pt>
                <c:pt idx="165">
                  <c:v>111.38244532512522</c:v>
                </c:pt>
                <c:pt idx="166">
                  <c:v>111.38244532512522</c:v>
                </c:pt>
                <c:pt idx="167">
                  <c:v>111.39415404512521</c:v>
                </c:pt>
                <c:pt idx="168">
                  <c:v>111.39511396842521</c:v>
                </c:pt>
                <c:pt idx="169">
                  <c:v>111.39511396842521</c:v>
                </c:pt>
                <c:pt idx="170">
                  <c:v>111.39511396842521</c:v>
                </c:pt>
              </c:numCache>
            </c:numRef>
          </c:xVal>
          <c:yVal>
            <c:numRef>
              <c:f>'equilibrium 2025'!$B$38:$FP$38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5-D508-42C6-BDFD-E3D064D64CC3}"/>
            </c:ext>
          </c:extLst>
        </c:ser>
        <c:ser>
          <c:idx val="7"/>
          <c:order val="3"/>
          <c:tx>
            <c:strRef>
              <c:f>'equilibrium 2025'!$A$43</c:f>
              <c:strCache>
                <c:ptCount val="1"/>
                <c:pt idx="0">
                  <c:v>BAU consumption</c:v>
                </c:pt>
              </c:strCache>
            </c:strRef>
          </c:tx>
          <c:spPr>
            <a:ln>
              <a:solidFill>
                <a:srgbClr val="C00000"/>
              </a:solidFill>
              <a:prstDash val="sysDot"/>
            </a:ln>
          </c:spPr>
          <c:marker>
            <c:symbol val="none"/>
          </c:marker>
          <c:xVal>
            <c:numRef>
              <c:f>'equilibrium 2025'!$B$43:$FP$43</c:f>
              <c:numCache>
                <c:formatCode>General</c:formatCode>
                <c:ptCount val="171"/>
                <c:pt idx="0">
                  <c:v>103.58104168354379</c:v>
                </c:pt>
                <c:pt idx="1">
                  <c:v>103.58104168354379</c:v>
                </c:pt>
                <c:pt idx="2">
                  <c:v>103.58104168354379</c:v>
                </c:pt>
                <c:pt idx="3">
                  <c:v>103.58104168354379</c:v>
                </c:pt>
                <c:pt idx="4">
                  <c:v>103.58104168354379</c:v>
                </c:pt>
                <c:pt idx="5">
                  <c:v>103.58104168354379</c:v>
                </c:pt>
                <c:pt idx="6">
                  <c:v>103.58104168354379</c:v>
                </c:pt>
                <c:pt idx="7">
                  <c:v>103.58104168354379</c:v>
                </c:pt>
                <c:pt idx="8">
                  <c:v>103.58104168354379</c:v>
                </c:pt>
                <c:pt idx="9">
                  <c:v>103.58104168354379</c:v>
                </c:pt>
                <c:pt idx="10">
                  <c:v>103.58104168354379</c:v>
                </c:pt>
                <c:pt idx="11">
                  <c:v>103.58104168354379</c:v>
                </c:pt>
                <c:pt idx="12">
                  <c:v>103.58104168354379</c:v>
                </c:pt>
                <c:pt idx="13">
                  <c:v>103.58104168354379</c:v>
                </c:pt>
                <c:pt idx="14">
                  <c:v>103.58104168354379</c:v>
                </c:pt>
                <c:pt idx="15">
                  <c:v>103.58104168354379</c:v>
                </c:pt>
                <c:pt idx="16">
                  <c:v>103.58104168354379</c:v>
                </c:pt>
                <c:pt idx="17">
                  <c:v>103.58104168354379</c:v>
                </c:pt>
                <c:pt idx="18">
                  <c:v>103.58104168354379</c:v>
                </c:pt>
                <c:pt idx="19">
                  <c:v>103.58104168354379</c:v>
                </c:pt>
                <c:pt idx="20">
                  <c:v>103.58104168354379</c:v>
                </c:pt>
                <c:pt idx="21">
                  <c:v>103.58104168354379</c:v>
                </c:pt>
                <c:pt idx="22">
                  <c:v>103.58104168354379</c:v>
                </c:pt>
                <c:pt idx="23">
                  <c:v>103.58104168354379</c:v>
                </c:pt>
                <c:pt idx="24">
                  <c:v>103.58104168354379</c:v>
                </c:pt>
                <c:pt idx="25">
                  <c:v>103.58104168354379</c:v>
                </c:pt>
                <c:pt idx="26">
                  <c:v>103.58104168354379</c:v>
                </c:pt>
                <c:pt idx="27">
                  <c:v>103.58104168354379</c:v>
                </c:pt>
                <c:pt idx="28">
                  <c:v>103.58104168354379</c:v>
                </c:pt>
                <c:pt idx="29">
                  <c:v>103.58104168354379</c:v>
                </c:pt>
                <c:pt idx="30">
                  <c:v>103.58104168354379</c:v>
                </c:pt>
                <c:pt idx="31">
                  <c:v>103.58104168354379</c:v>
                </c:pt>
                <c:pt idx="32">
                  <c:v>103.58104168354379</c:v>
                </c:pt>
                <c:pt idx="33">
                  <c:v>103.58104168354379</c:v>
                </c:pt>
                <c:pt idx="34">
                  <c:v>103.58104168354379</c:v>
                </c:pt>
                <c:pt idx="35">
                  <c:v>103.58104168354379</c:v>
                </c:pt>
                <c:pt idx="36">
                  <c:v>103.58104168354379</c:v>
                </c:pt>
                <c:pt idx="37">
                  <c:v>103.58104168354379</c:v>
                </c:pt>
                <c:pt idx="38">
                  <c:v>103.58104168354379</c:v>
                </c:pt>
                <c:pt idx="39">
                  <c:v>103.58104168354379</c:v>
                </c:pt>
                <c:pt idx="40">
                  <c:v>103.58104168354379</c:v>
                </c:pt>
                <c:pt idx="41">
                  <c:v>103.58104168354379</c:v>
                </c:pt>
                <c:pt idx="42">
                  <c:v>103.58104168354379</c:v>
                </c:pt>
                <c:pt idx="43">
                  <c:v>103.58104168354379</c:v>
                </c:pt>
                <c:pt idx="44">
                  <c:v>103.58104168354379</c:v>
                </c:pt>
                <c:pt idx="45">
                  <c:v>103.58104168354379</c:v>
                </c:pt>
                <c:pt idx="46">
                  <c:v>103.58104168354379</c:v>
                </c:pt>
                <c:pt idx="47">
                  <c:v>103.58104168354379</c:v>
                </c:pt>
                <c:pt idx="48">
                  <c:v>103.58104168354379</c:v>
                </c:pt>
                <c:pt idx="49">
                  <c:v>103.58104168354379</c:v>
                </c:pt>
                <c:pt idx="50">
                  <c:v>103.58104168354379</c:v>
                </c:pt>
                <c:pt idx="51">
                  <c:v>103.58104168354379</c:v>
                </c:pt>
                <c:pt idx="52">
                  <c:v>103.58104168354379</c:v>
                </c:pt>
                <c:pt idx="53">
                  <c:v>103.58104168354379</c:v>
                </c:pt>
                <c:pt idx="54">
                  <c:v>103.58104168354379</c:v>
                </c:pt>
                <c:pt idx="55">
                  <c:v>103.58104168354379</c:v>
                </c:pt>
                <c:pt idx="56">
                  <c:v>103.58104168354379</c:v>
                </c:pt>
                <c:pt idx="57">
                  <c:v>103.58104168354379</c:v>
                </c:pt>
                <c:pt idx="58">
                  <c:v>103.58104168354379</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2025'!$B$38:$FP$38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6-D508-42C6-BDFD-E3D064D64CC3}"/>
            </c:ext>
          </c:extLst>
        </c:ser>
        <c:ser>
          <c:idx val="1"/>
          <c:order val="4"/>
          <c:tx>
            <c:strRef>
              <c:f>'equilibrium 2025'!$A$44</c:f>
              <c:strCache>
                <c:ptCount val="1"/>
                <c:pt idx="0">
                  <c:v>2DS consumption</c:v>
                </c:pt>
              </c:strCache>
            </c:strRef>
          </c:tx>
          <c:spPr>
            <a:ln>
              <a:solidFill>
                <a:schemeClr val="accent1"/>
              </a:solidFill>
              <a:prstDash val="sysDot"/>
            </a:ln>
          </c:spPr>
          <c:marker>
            <c:symbol val="none"/>
          </c:marker>
          <c:xVal>
            <c:numRef>
              <c:f>'equilibrium 2025'!$B$44:$FP$44</c:f>
              <c:numCache>
                <c:formatCode>General</c:formatCode>
                <c:ptCount val="171"/>
                <c:pt idx="0">
                  <c:v>91.564024586409246</c:v>
                </c:pt>
                <c:pt idx="1">
                  <c:v>91.564024586409246</c:v>
                </c:pt>
                <c:pt idx="2">
                  <c:v>91.564024586409246</c:v>
                </c:pt>
                <c:pt idx="3">
                  <c:v>91.564024586409246</c:v>
                </c:pt>
                <c:pt idx="4">
                  <c:v>91.564024586409246</c:v>
                </c:pt>
                <c:pt idx="5">
                  <c:v>91.564024586409246</c:v>
                </c:pt>
                <c:pt idx="6">
                  <c:v>91.564024586409246</c:v>
                </c:pt>
                <c:pt idx="7">
                  <c:v>91.564024586409246</c:v>
                </c:pt>
                <c:pt idx="8">
                  <c:v>91.564024586409246</c:v>
                </c:pt>
                <c:pt idx="9">
                  <c:v>91.564024586409246</c:v>
                </c:pt>
                <c:pt idx="10">
                  <c:v>91.564024586409246</c:v>
                </c:pt>
                <c:pt idx="11">
                  <c:v>91.564024586409246</c:v>
                </c:pt>
                <c:pt idx="12">
                  <c:v>91.564024586409246</c:v>
                </c:pt>
                <c:pt idx="13">
                  <c:v>91.564024586409246</c:v>
                </c:pt>
                <c:pt idx="14">
                  <c:v>91.564024586409246</c:v>
                </c:pt>
                <c:pt idx="15">
                  <c:v>91.564024586409246</c:v>
                </c:pt>
                <c:pt idx="16">
                  <c:v>91.564024586409246</c:v>
                </c:pt>
                <c:pt idx="17">
                  <c:v>91.564024586409246</c:v>
                </c:pt>
                <c:pt idx="18">
                  <c:v>91.564024586409246</c:v>
                </c:pt>
                <c:pt idx="19">
                  <c:v>91.564024586409246</c:v>
                </c:pt>
                <c:pt idx="20">
                  <c:v>91.564024586409246</c:v>
                </c:pt>
                <c:pt idx="21">
                  <c:v>91.564024586409246</c:v>
                </c:pt>
                <c:pt idx="22">
                  <c:v>91.564024586409246</c:v>
                </c:pt>
                <c:pt idx="23">
                  <c:v>91.564024586409246</c:v>
                </c:pt>
                <c:pt idx="24">
                  <c:v>91.564024586409246</c:v>
                </c:pt>
                <c:pt idx="25">
                  <c:v>91.564024586409246</c:v>
                </c:pt>
                <c:pt idx="26">
                  <c:v>91.564024586409246</c:v>
                </c:pt>
                <c:pt idx="27">
                  <c:v>91.564024586409246</c:v>
                </c:pt>
                <c:pt idx="28">
                  <c:v>91.564024586409246</c:v>
                </c:pt>
                <c:pt idx="29">
                  <c:v>91.564024586409246</c:v>
                </c:pt>
                <c:pt idx="30">
                  <c:v>91.564024586409246</c:v>
                </c:pt>
                <c:pt idx="31">
                  <c:v>91.564024586409246</c:v>
                </c:pt>
                <c:pt idx="32">
                  <c:v>91.564024586409246</c:v>
                </c:pt>
                <c:pt idx="33">
                  <c:v>91.564024586409246</c:v>
                </c:pt>
                <c:pt idx="34">
                  <c:v>91.564024586409246</c:v>
                </c:pt>
                <c:pt idx="35">
                  <c:v>91.564024586409246</c:v>
                </c:pt>
                <c:pt idx="36">
                  <c:v>91.564024586409246</c:v>
                </c:pt>
                <c:pt idx="37">
                  <c:v>91.564024586409246</c:v>
                </c:pt>
                <c:pt idx="38">
                  <c:v>91.564024586409246</c:v>
                </c:pt>
                <c:pt idx="39">
                  <c:v>91.564024586409246</c:v>
                </c:pt>
                <c:pt idx="40">
                  <c:v>91.564024586409246</c:v>
                </c:pt>
                <c:pt idx="41">
                  <c:v>91.564024586409246</c:v>
                </c:pt>
                <c:pt idx="42">
                  <c:v>91.564024586409246</c:v>
                </c:pt>
                <c:pt idx="43">
                  <c:v>91.564024586409246</c:v>
                </c:pt>
                <c:pt idx="44">
                  <c:v>91.564024586409246</c:v>
                </c:pt>
                <c:pt idx="45">
                  <c:v>91.564024586409246</c:v>
                </c:pt>
                <c:pt idx="46">
                  <c:v>91.564024586409246</c:v>
                </c:pt>
                <c:pt idx="47">
                  <c:v>91.564024586409246</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2025'!$B$38:$FP$38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7-D508-42C6-BDFD-E3D064D64CC3}"/>
            </c:ext>
          </c:extLst>
        </c:ser>
        <c:ser>
          <c:idx val="3"/>
          <c:order val="5"/>
          <c:tx>
            <c:strRef>
              <c:f>'equilibrium 2025'!$A$45</c:f>
              <c:strCache>
                <c:ptCount val="1"/>
                <c:pt idx="0">
                  <c:v>BAU price</c:v>
                </c:pt>
              </c:strCache>
            </c:strRef>
          </c:tx>
          <c:spPr>
            <a:ln>
              <a:solidFill>
                <a:srgbClr val="C00000"/>
              </a:solidFill>
              <a:prstDash val="sysDot"/>
            </a:ln>
          </c:spPr>
          <c:marker>
            <c:symbol val="none"/>
          </c:marker>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508-42C6-BDFD-E3D064D64CC3}"/>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D508-42C6-BDFD-E3D064D64CC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D508-42C6-BDFD-E3D064D64CC3}"/>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D508-42C6-BDFD-E3D064D64CC3}"/>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D508-42C6-BDFD-E3D064D64CC3}"/>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D508-42C6-BDFD-E3D064D64CC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D508-42C6-BDFD-E3D064D64CC3}"/>
                </c:ext>
              </c:extLst>
            </c:dLbl>
            <c:dLbl>
              <c:idx val="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D508-42C6-BDFD-E3D064D64CC3}"/>
                </c:ext>
              </c:extLst>
            </c:dLbl>
            <c:dLbl>
              <c:idx val="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D508-42C6-BDFD-E3D064D64CC3}"/>
                </c:ext>
              </c:extLst>
            </c:dLbl>
            <c:dLbl>
              <c:idx val="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D508-42C6-BDFD-E3D064D64CC3}"/>
                </c:ext>
              </c:extLst>
            </c:dLbl>
            <c:dLbl>
              <c:idx val="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D508-42C6-BDFD-E3D064D64CC3}"/>
                </c:ext>
              </c:extLst>
            </c:dLbl>
            <c:dLbl>
              <c:idx val="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D508-42C6-BDFD-E3D064D64CC3}"/>
                </c:ext>
              </c:extLst>
            </c:dLbl>
            <c:dLbl>
              <c:idx val="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D508-42C6-BDFD-E3D064D64CC3}"/>
                </c:ext>
              </c:extLst>
            </c:dLbl>
            <c:dLbl>
              <c:idx val="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D508-42C6-BDFD-E3D064D64CC3}"/>
                </c:ext>
              </c:extLst>
            </c:dLbl>
            <c:dLbl>
              <c:idx val="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D508-42C6-BDFD-E3D064D64CC3}"/>
                </c:ext>
              </c:extLst>
            </c:dLbl>
            <c:dLbl>
              <c:idx val="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D508-42C6-BDFD-E3D064D64CC3}"/>
                </c:ext>
              </c:extLst>
            </c:dLbl>
            <c:dLbl>
              <c:idx val="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D508-42C6-BDFD-E3D064D64CC3}"/>
                </c:ext>
              </c:extLst>
            </c:dLbl>
            <c:dLbl>
              <c:idx val="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D508-42C6-BDFD-E3D064D64CC3}"/>
                </c:ext>
              </c:extLst>
            </c:dLbl>
            <c:dLbl>
              <c:idx val="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D508-42C6-BDFD-E3D064D64CC3}"/>
                </c:ext>
              </c:extLst>
            </c:dLbl>
            <c:dLbl>
              <c:idx val="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D508-42C6-BDFD-E3D064D64CC3}"/>
                </c:ext>
              </c:extLst>
            </c:dLbl>
            <c:dLbl>
              <c:idx val="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D508-42C6-BDFD-E3D064D64CC3}"/>
                </c:ext>
              </c:extLst>
            </c:dLbl>
            <c:dLbl>
              <c:idx val="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D508-42C6-BDFD-E3D064D64CC3}"/>
                </c:ext>
              </c:extLst>
            </c:dLbl>
            <c:dLbl>
              <c:idx val="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E-D508-42C6-BDFD-E3D064D64CC3}"/>
                </c:ext>
              </c:extLst>
            </c:dLbl>
            <c:dLbl>
              <c:idx val="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F-D508-42C6-BDFD-E3D064D64CC3}"/>
                </c:ext>
              </c:extLst>
            </c:dLbl>
            <c:dLbl>
              <c:idx val="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0-D508-42C6-BDFD-E3D064D64CC3}"/>
                </c:ext>
              </c:extLst>
            </c:dLbl>
            <c:dLbl>
              <c:idx val="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D508-42C6-BDFD-E3D064D64CC3}"/>
                </c:ext>
              </c:extLst>
            </c:dLbl>
            <c:dLbl>
              <c:idx val="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D508-42C6-BDFD-E3D064D64CC3}"/>
                </c:ext>
              </c:extLst>
            </c:dLbl>
            <c:dLbl>
              <c:idx val="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3-D508-42C6-BDFD-E3D064D64CC3}"/>
                </c:ext>
              </c:extLst>
            </c:dLbl>
            <c:dLbl>
              <c:idx val="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D508-42C6-BDFD-E3D064D64CC3}"/>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D508-42C6-BDFD-E3D064D64CC3}"/>
                </c:ext>
              </c:extLst>
            </c:dLbl>
            <c:dLbl>
              <c:idx val="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D508-42C6-BDFD-E3D064D64CC3}"/>
                </c:ext>
              </c:extLst>
            </c:dLbl>
            <c:dLbl>
              <c:idx val="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D508-42C6-BDFD-E3D064D64CC3}"/>
                </c:ext>
              </c:extLst>
            </c:dLbl>
            <c:dLbl>
              <c:idx val="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D508-42C6-BDFD-E3D064D64CC3}"/>
                </c:ext>
              </c:extLst>
            </c:dLbl>
            <c:dLbl>
              <c:idx val="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D508-42C6-BDFD-E3D064D64CC3}"/>
                </c:ext>
              </c:extLst>
            </c:dLbl>
            <c:dLbl>
              <c:idx val="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D508-42C6-BDFD-E3D064D64CC3}"/>
                </c:ext>
              </c:extLst>
            </c:dLbl>
            <c:dLbl>
              <c:idx val="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B-D508-42C6-BDFD-E3D064D64CC3}"/>
                </c:ext>
              </c:extLst>
            </c:dLbl>
            <c:dLbl>
              <c:idx val="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D508-42C6-BDFD-E3D064D64CC3}"/>
                </c:ext>
              </c:extLst>
            </c:dLbl>
            <c:dLbl>
              <c:idx val="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D-D508-42C6-BDFD-E3D064D64CC3}"/>
                </c:ext>
              </c:extLst>
            </c:dLbl>
            <c:dLbl>
              <c:idx val="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E-D508-42C6-BDFD-E3D064D64CC3}"/>
                </c:ext>
              </c:extLst>
            </c:dLbl>
            <c:dLbl>
              <c:idx val="3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F-D508-42C6-BDFD-E3D064D64CC3}"/>
                </c:ext>
              </c:extLst>
            </c:dLbl>
            <c:dLbl>
              <c:idx val="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0-D508-42C6-BDFD-E3D064D64CC3}"/>
                </c:ext>
              </c:extLst>
            </c:dLbl>
            <c:dLbl>
              <c:idx val="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1-D508-42C6-BDFD-E3D064D64CC3}"/>
                </c:ext>
              </c:extLst>
            </c:dLbl>
            <c:dLbl>
              <c:idx val="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2-D508-42C6-BDFD-E3D064D64CC3}"/>
                </c:ext>
              </c:extLst>
            </c:dLbl>
            <c:dLbl>
              <c:idx val="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D508-42C6-BDFD-E3D064D64CC3}"/>
                </c:ext>
              </c:extLst>
            </c:dLbl>
            <c:dLbl>
              <c:idx val="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D508-42C6-BDFD-E3D064D64CC3}"/>
                </c:ext>
              </c:extLst>
            </c:dLbl>
            <c:dLbl>
              <c:idx val="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D508-42C6-BDFD-E3D064D64CC3}"/>
                </c:ext>
              </c:extLst>
            </c:dLbl>
            <c:dLbl>
              <c:idx val="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6-D508-42C6-BDFD-E3D064D64CC3}"/>
                </c:ext>
              </c:extLst>
            </c:dLbl>
            <c:dLbl>
              <c:idx val="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D508-42C6-BDFD-E3D064D64CC3}"/>
                </c:ext>
              </c:extLst>
            </c:dLbl>
            <c:dLbl>
              <c:idx val="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8-D508-42C6-BDFD-E3D064D64CC3}"/>
                </c:ext>
              </c:extLst>
            </c:dLbl>
            <c:dLbl>
              <c:idx val="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9-D508-42C6-BDFD-E3D064D64CC3}"/>
                </c:ext>
              </c:extLst>
            </c:dLbl>
            <c:dLbl>
              <c:idx val="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A-D508-42C6-BDFD-E3D064D64CC3}"/>
                </c:ext>
              </c:extLst>
            </c:dLbl>
            <c:dLbl>
              <c:idx val="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B-D508-42C6-BDFD-E3D064D64CC3}"/>
                </c:ext>
              </c:extLst>
            </c:dLbl>
            <c:dLbl>
              <c:idx val="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C-D508-42C6-BDFD-E3D064D64CC3}"/>
                </c:ext>
              </c:extLst>
            </c:dLbl>
            <c:dLbl>
              <c:idx val="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D-D508-42C6-BDFD-E3D064D64CC3}"/>
                </c:ext>
              </c:extLst>
            </c:dLbl>
            <c:dLbl>
              <c:idx val="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E-D508-42C6-BDFD-E3D064D64CC3}"/>
                </c:ext>
              </c:extLst>
            </c:dLbl>
            <c:dLbl>
              <c:idx val="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F-D508-42C6-BDFD-E3D064D64CC3}"/>
                </c:ext>
              </c:extLst>
            </c:dLbl>
            <c:dLbl>
              <c:idx val="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0-D508-42C6-BDFD-E3D064D64CC3}"/>
                </c:ext>
              </c:extLst>
            </c:dLbl>
            <c:dLbl>
              <c:idx val="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1-D508-42C6-BDFD-E3D064D64CC3}"/>
                </c:ext>
              </c:extLst>
            </c:dLbl>
            <c:dLbl>
              <c:idx val="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2-D508-42C6-BDFD-E3D064D64CC3}"/>
                </c:ext>
              </c:extLst>
            </c:dLbl>
            <c:dLbl>
              <c:idx val="59"/>
              <c:layout>
                <c:manualLayout>
                  <c:x val="1.3636513472070016E-2"/>
                  <c:y val="-4.555181489054165E-2"/>
                </c:manualLayout>
              </c:layout>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3-D508-42C6-BDFD-E3D064D64CC3}"/>
                </c:ext>
              </c:extLst>
            </c:dLbl>
            <c:dLbl>
              <c:idx val="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4-D508-42C6-BDFD-E3D064D64CC3}"/>
                </c:ext>
              </c:extLst>
            </c:dLbl>
            <c:dLbl>
              <c:idx val="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5-D508-42C6-BDFD-E3D064D64CC3}"/>
                </c:ext>
              </c:extLst>
            </c:dLbl>
            <c:dLbl>
              <c:idx val="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6-D508-42C6-BDFD-E3D064D64CC3}"/>
                </c:ext>
              </c:extLst>
            </c:dLbl>
            <c:dLbl>
              <c:idx val="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7-D508-42C6-BDFD-E3D064D64CC3}"/>
                </c:ext>
              </c:extLst>
            </c:dLbl>
            <c:dLbl>
              <c:idx val="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8-D508-42C6-BDFD-E3D064D64CC3}"/>
                </c:ext>
              </c:extLst>
            </c:dLbl>
            <c:dLbl>
              <c:idx val="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9-D508-42C6-BDFD-E3D064D64CC3}"/>
                </c:ext>
              </c:extLst>
            </c:dLbl>
            <c:dLbl>
              <c:idx val="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A-D508-42C6-BDFD-E3D064D64CC3}"/>
                </c:ext>
              </c:extLst>
            </c:dLbl>
            <c:dLbl>
              <c:idx val="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B-D508-42C6-BDFD-E3D064D64CC3}"/>
                </c:ext>
              </c:extLst>
            </c:dLbl>
            <c:dLbl>
              <c:idx val="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C-D508-42C6-BDFD-E3D064D64CC3}"/>
                </c:ext>
              </c:extLst>
            </c:dLbl>
            <c:dLbl>
              <c:idx val="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D-D508-42C6-BDFD-E3D064D64CC3}"/>
                </c:ext>
              </c:extLst>
            </c:dLbl>
            <c:dLbl>
              <c:idx val="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E-D508-42C6-BDFD-E3D064D64CC3}"/>
                </c:ext>
              </c:extLst>
            </c:dLbl>
            <c:dLbl>
              <c:idx val="7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F-D508-42C6-BDFD-E3D064D64CC3}"/>
                </c:ext>
              </c:extLst>
            </c:dLbl>
            <c:dLbl>
              <c:idx val="7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0-D508-42C6-BDFD-E3D064D64CC3}"/>
                </c:ext>
              </c:extLst>
            </c:dLbl>
            <c:dLbl>
              <c:idx val="7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1-D508-42C6-BDFD-E3D064D64CC3}"/>
                </c:ext>
              </c:extLst>
            </c:dLbl>
            <c:dLbl>
              <c:idx val="7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2-D508-42C6-BDFD-E3D064D64CC3}"/>
                </c:ext>
              </c:extLst>
            </c:dLbl>
            <c:dLbl>
              <c:idx val="7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3-D508-42C6-BDFD-E3D064D64CC3}"/>
                </c:ext>
              </c:extLst>
            </c:dLbl>
            <c:dLbl>
              <c:idx val="7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4-D508-42C6-BDFD-E3D064D64CC3}"/>
                </c:ext>
              </c:extLst>
            </c:dLbl>
            <c:dLbl>
              <c:idx val="7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5-D508-42C6-BDFD-E3D064D64CC3}"/>
                </c:ext>
              </c:extLst>
            </c:dLbl>
            <c:dLbl>
              <c:idx val="7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6-D508-42C6-BDFD-E3D064D64CC3}"/>
                </c:ext>
              </c:extLst>
            </c:dLbl>
            <c:dLbl>
              <c:idx val="7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7-D508-42C6-BDFD-E3D064D64CC3}"/>
                </c:ext>
              </c:extLst>
            </c:dLbl>
            <c:dLbl>
              <c:idx val="8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8-D508-42C6-BDFD-E3D064D64CC3}"/>
                </c:ext>
              </c:extLst>
            </c:dLbl>
            <c:dLbl>
              <c:idx val="8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9-D508-42C6-BDFD-E3D064D64CC3}"/>
                </c:ext>
              </c:extLst>
            </c:dLbl>
            <c:dLbl>
              <c:idx val="8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A-D508-42C6-BDFD-E3D064D64CC3}"/>
                </c:ext>
              </c:extLst>
            </c:dLbl>
            <c:dLbl>
              <c:idx val="8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B-D508-42C6-BDFD-E3D064D64CC3}"/>
                </c:ext>
              </c:extLst>
            </c:dLbl>
            <c:dLbl>
              <c:idx val="8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C-D508-42C6-BDFD-E3D064D64CC3}"/>
                </c:ext>
              </c:extLst>
            </c:dLbl>
            <c:dLbl>
              <c:idx val="8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D-D508-42C6-BDFD-E3D064D64CC3}"/>
                </c:ext>
              </c:extLst>
            </c:dLbl>
            <c:dLbl>
              <c:idx val="8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E-D508-42C6-BDFD-E3D064D64CC3}"/>
                </c:ext>
              </c:extLst>
            </c:dLbl>
            <c:dLbl>
              <c:idx val="8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F-D508-42C6-BDFD-E3D064D64CC3}"/>
                </c:ext>
              </c:extLst>
            </c:dLbl>
            <c:dLbl>
              <c:idx val="8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0-D508-42C6-BDFD-E3D064D64CC3}"/>
                </c:ext>
              </c:extLst>
            </c:dLbl>
            <c:dLbl>
              <c:idx val="8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1-D508-42C6-BDFD-E3D064D64CC3}"/>
                </c:ext>
              </c:extLst>
            </c:dLbl>
            <c:dLbl>
              <c:idx val="9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2-D508-42C6-BDFD-E3D064D64CC3}"/>
                </c:ext>
              </c:extLst>
            </c:dLbl>
            <c:dLbl>
              <c:idx val="9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3-D508-42C6-BDFD-E3D064D64CC3}"/>
                </c:ext>
              </c:extLst>
            </c:dLbl>
            <c:dLbl>
              <c:idx val="9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4-D508-42C6-BDFD-E3D064D64CC3}"/>
                </c:ext>
              </c:extLst>
            </c:dLbl>
            <c:dLbl>
              <c:idx val="9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5-D508-42C6-BDFD-E3D064D64CC3}"/>
                </c:ext>
              </c:extLst>
            </c:dLbl>
            <c:dLbl>
              <c:idx val="9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6-D508-42C6-BDFD-E3D064D64CC3}"/>
                </c:ext>
              </c:extLst>
            </c:dLbl>
            <c:dLbl>
              <c:idx val="9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7-D508-42C6-BDFD-E3D064D64CC3}"/>
                </c:ext>
              </c:extLst>
            </c:dLbl>
            <c:dLbl>
              <c:idx val="9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8-D508-42C6-BDFD-E3D064D64CC3}"/>
                </c:ext>
              </c:extLst>
            </c:dLbl>
            <c:dLbl>
              <c:idx val="9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9-D508-42C6-BDFD-E3D064D64CC3}"/>
                </c:ext>
              </c:extLst>
            </c:dLbl>
            <c:dLbl>
              <c:idx val="9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A-D508-42C6-BDFD-E3D064D64CC3}"/>
                </c:ext>
              </c:extLst>
            </c:dLbl>
            <c:dLbl>
              <c:idx val="9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B-D508-42C6-BDFD-E3D064D64CC3}"/>
                </c:ext>
              </c:extLst>
            </c:dLbl>
            <c:dLbl>
              <c:idx val="10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C-D508-42C6-BDFD-E3D064D64CC3}"/>
                </c:ext>
              </c:extLst>
            </c:dLbl>
            <c:dLbl>
              <c:idx val="10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D-D508-42C6-BDFD-E3D064D64CC3}"/>
                </c:ext>
              </c:extLst>
            </c:dLbl>
            <c:dLbl>
              <c:idx val="10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E-D508-42C6-BDFD-E3D064D64CC3}"/>
                </c:ext>
              </c:extLst>
            </c:dLbl>
            <c:dLbl>
              <c:idx val="10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F-D508-42C6-BDFD-E3D064D64CC3}"/>
                </c:ext>
              </c:extLst>
            </c:dLbl>
            <c:dLbl>
              <c:idx val="10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0-D508-42C6-BDFD-E3D064D64CC3}"/>
                </c:ext>
              </c:extLst>
            </c:dLbl>
            <c:dLbl>
              <c:idx val="10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1-D508-42C6-BDFD-E3D064D64CC3}"/>
                </c:ext>
              </c:extLst>
            </c:dLbl>
            <c:dLbl>
              <c:idx val="10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2-D508-42C6-BDFD-E3D064D64CC3}"/>
                </c:ext>
              </c:extLst>
            </c:dLbl>
            <c:dLbl>
              <c:idx val="10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3-D508-42C6-BDFD-E3D064D64CC3}"/>
                </c:ext>
              </c:extLst>
            </c:dLbl>
            <c:dLbl>
              <c:idx val="10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4-D508-42C6-BDFD-E3D064D64CC3}"/>
                </c:ext>
              </c:extLst>
            </c:dLbl>
            <c:dLbl>
              <c:idx val="10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5-D508-42C6-BDFD-E3D064D64CC3}"/>
                </c:ext>
              </c:extLst>
            </c:dLbl>
            <c:dLbl>
              <c:idx val="1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6-D508-42C6-BDFD-E3D064D64CC3}"/>
                </c:ext>
              </c:extLst>
            </c:dLbl>
            <c:dLbl>
              <c:idx val="1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7-D508-42C6-BDFD-E3D064D64CC3}"/>
                </c:ext>
              </c:extLst>
            </c:dLbl>
            <c:dLbl>
              <c:idx val="1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8-D508-42C6-BDFD-E3D064D64CC3}"/>
                </c:ext>
              </c:extLst>
            </c:dLbl>
            <c:dLbl>
              <c:idx val="1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9-D508-42C6-BDFD-E3D064D64CC3}"/>
                </c:ext>
              </c:extLst>
            </c:dLbl>
            <c:dLbl>
              <c:idx val="1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A-D508-42C6-BDFD-E3D064D64CC3}"/>
                </c:ext>
              </c:extLst>
            </c:dLbl>
            <c:dLbl>
              <c:idx val="1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B-D508-42C6-BDFD-E3D064D64CC3}"/>
                </c:ext>
              </c:extLst>
            </c:dLbl>
            <c:dLbl>
              <c:idx val="1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C-D508-42C6-BDFD-E3D064D64CC3}"/>
                </c:ext>
              </c:extLst>
            </c:dLbl>
            <c:dLbl>
              <c:idx val="1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D-D508-42C6-BDFD-E3D064D64CC3}"/>
                </c:ext>
              </c:extLst>
            </c:dLbl>
            <c:dLbl>
              <c:idx val="1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E-D508-42C6-BDFD-E3D064D64CC3}"/>
                </c:ext>
              </c:extLst>
            </c:dLbl>
            <c:dLbl>
              <c:idx val="1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F-D508-42C6-BDFD-E3D064D64CC3}"/>
                </c:ext>
              </c:extLst>
            </c:dLbl>
            <c:dLbl>
              <c:idx val="1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0-D508-42C6-BDFD-E3D064D64CC3}"/>
                </c:ext>
              </c:extLst>
            </c:dLbl>
            <c:dLbl>
              <c:idx val="1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1-D508-42C6-BDFD-E3D064D64CC3}"/>
                </c:ext>
              </c:extLst>
            </c:dLbl>
            <c:dLbl>
              <c:idx val="1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2-D508-42C6-BDFD-E3D064D64CC3}"/>
                </c:ext>
              </c:extLst>
            </c:dLbl>
            <c:dLbl>
              <c:idx val="1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3-D508-42C6-BDFD-E3D064D64CC3}"/>
                </c:ext>
              </c:extLst>
            </c:dLbl>
            <c:dLbl>
              <c:idx val="1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4-D508-42C6-BDFD-E3D064D64CC3}"/>
                </c:ext>
              </c:extLst>
            </c:dLbl>
            <c:dLbl>
              <c:idx val="1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5-D508-42C6-BDFD-E3D064D64CC3}"/>
                </c:ext>
              </c:extLst>
            </c:dLbl>
            <c:dLbl>
              <c:idx val="1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6-D508-42C6-BDFD-E3D064D64CC3}"/>
                </c:ext>
              </c:extLst>
            </c:dLbl>
            <c:dLbl>
              <c:idx val="1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7-D508-42C6-BDFD-E3D064D64CC3}"/>
                </c:ext>
              </c:extLst>
            </c:dLbl>
            <c:dLbl>
              <c:idx val="1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8-D508-42C6-BDFD-E3D064D64CC3}"/>
                </c:ext>
              </c:extLst>
            </c:dLbl>
            <c:dLbl>
              <c:idx val="1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9-D508-42C6-BDFD-E3D064D64CC3}"/>
                </c:ext>
              </c:extLst>
            </c:dLbl>
            <c:dLbl>
              <c:idx val="1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A-D508-42C6-BDFD-E3D064D64CC3}"/>
                </c:ext>
              </c:extLst>
            </c:dLbl>
            <c:dLbl>
              <c:idx val="1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B-D508-42C6-BDFD-E3D064D64CC3}"/>
                </c:ext>
              </c:extLst>
            </c:dLbl>
            <c:dLbl>
              <c:idx val="1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C-D508-42C6-BDFD-E3D064D64CC3}"/>
                </c:ext>
              </c:extLst>
            </c:dLbl>
            <c:dLbl>
              <c:idx val="1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D-D508-42C6-BDFD-E3D064D64CC3}"/>
                </c:ext>
              </c:extLst>
            </c:dLbl>
            <c:dLbl>
              <c:idx val="1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E-D508-42C6-BDFD-E3D064D64CC3}"/>
                </c:ext>
              </c:extLst>
            </c:dLbl>
            <c:dLbl>
              <c:idx val="1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F-D508-42C6-BDFD-E3D064D64CC3}"/>
                </c:ext>
              </c:extLst>
            </c:dLbl>
            <c:dLbl>
              <c:idx val="1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0-D508-42C6-BDFD-E3D064D64CC3}"/>
                </c:ext>
              </c:extLst>
            </c:dLbl>
            <c:dLbl>
              <c:idx val="1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1-D508-42C6-BDFD-E3D064D64CC3}"/>
                </c:ext>
              </c:extLst>
            </c:dLbl>
            <c:dLbl>
              <c:idx val="1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2-D508-42C6-BDFD-E3D064D64CC3}"/>
                </c:ext>
              </c:extLst>
            </c:dLbl>
            <c:dLbl>
              <c:idx val="13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3-D508-42C6-BDFD-E3D064D64CC3}"/>
                </c:ext>
              </c:extLst>
            </c:dLbl>
            <c:dLbl>
              <c:idx val="1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4-D508-42C6-BDFD-E3D064D64CC3}"/>
                </c:ext>
              </c:extLst>
            </c:dLbl>
            <c:dLbl>
              <c:idx val="1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5-D508-42C6-BDFD-E3D064D64CC3}"/>
                </c:ext>
              </c:extLst>
            </c:dLbl>
            <c:dLbl>
              <c:idx val="1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6-D508-42C6-BDFD-E3D064D64CC3}"/>
                </c:ext>
              </c:extLst>
            </c:dLbl>
            <c:dLbl>
              <c:idx val="1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7-D508-42C6-BDFD-E3D064D64CC3}"/>
                </c:ext>
              </c:extLst>
            </c:dLbl>
            <c:dLbl>
              <c:idx val="1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8-D508-42C6-BDFD-E3D064D64CC3}"/>
                </c:ext>
              </c:extLst>
            </c:dLbl>
            <c:dLbl>
              <c:idx val="1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9-D508-42C6-BDFD-E3D064D64CC3}"/>
                </c:ext>
              </c:extLst>
            </c:dLbl>
            <c:dLbl>
              <c:idx val="1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A-D508-42C6-BDFD-E3D064D64CC3}"/>
                </c:ext>
              </c:extLst>
            </c:dLbl>
            <c:dLbl>
              <c:idx val="1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B-D508-42C6-BDFD-E3D064D64CC3}"/>
                </c:ext>
              </c:extLst>
            </c:dLbl>
            <c:dLbl>
              <c:idx val="1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C-D508-42C6-BDFD-E3D064D64CC3}"/>
                </c:ext>
              </c:extLst>
            </c:dLbl>
            <c:dLbl>
              <c:idx val="1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D-D508-42C6-BDFD-E3D064D64CC3}"/>
                </c:ext>
              </c:extLst>
            </c:dLbl>
            <c:dLbl>
              <c:idx val="1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E-D508-42C6-BDFD-E3D064D64CC3}"/>
                </c:ext>
              </c:extLst>
            </c:dLbl>
            <c:dLbl>
              <c:idx val="1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F-D508-42C6-BDFD-E3D064D64CC3}"/>
                </c:ext>
              </c:extLst>
            </c:dLbl>
            <c:dLbl>
              <c:idx val="1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0-D508-42C6-BDFD-E3D064D64CC3}"/>
                </c:ext>
              </c:extLst>
            </c:dLbl>
            <c:dLbl>
              <c:idx val="1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1-D508-42C6-BDFD-E3D064D64CC3}"/>
                </c:ext>
              </c:extLst>
            </c:dLbl>
            <c:dLbl>
              <c:idx val="1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2-D508-42C6-BDFD-E3D064D64CC3}"/>
                </c:ext>
              </c:extLst>
            </c:dLbl>
            <c:dLbl>
              <c:idx val="1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3-D508-42C6-BDFD-E3D064D64CC3}"/>
                </c:ext>
              </c:extLst>
            </c:dLbl>
            <c:dLbl>
              <c:idx val="1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4-D508-42C6-BDFD-E3D064D64CC3}"/>
                </c:ext>
              </c:extLst>
            </c:dLbl>
            <c:dLbl>
              <c:idx val="1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5-D508-42C6-BDFD-E3D064D64CC3}"/>
                </c:ext>
              </c:extLst>
            </c:dLbl>
            <c:dLbl>
              <c:idx val="1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6-D508-42C6-BDFD-E3D064D64CC3}"/>
                </c:ext>
              </c:extLst>
            </c:dLbl>
            <c:dLbl>
              <c:idx val="15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7-D508-42C6-BDFD-E3D064D64CC3}"/>
                </c:ext>
              </c:extLst>
            </c:dLbl>
            <c:dLbl>
              <c:idx val="1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8-D508-42C6-BDFD-E3D064D64CC3}"/>
                </c:ext>
              </c:extLst>
            </c:dLbl>
            <c:dLbl>
              <c:idx val="1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9-D508-42C6-BDFD-E3D064D64CC3}"/>
                </c:ext>
              </c:extLst>
            </c:dLbl>
            <c:dLbl>
              <c:idx val="1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A-D508-42C6-BDFD-E3D064D64CC3}"/>
                </c:ext>
              </c:extLst>
            </c:dLbl>
            <c:dLbl>
              <c:idx val="1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B-D508-42C6-BDFD-E3D064D64CC3}"/>
                </c:ext>
              </c:extLst>
            </c:dLbl>
            <c:dLbl>
              <c:idx val="1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C-D508-42C6-BDFD-E3D064D64CC3}"/>
                </c:ext>
              </c:extLst>
            </c:dLbl>
            <c:dLbl>
              <c:idx val="1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D-D508-42C6-BDFD-E3D064D64CC3}"/>
                </c:ext>
              </c:extLst>
            </c:dLbl>
            <c:dLbl>
              <c:idx val="1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E-D508-42C6-BDFD-E3D064D64CC3}"/>
                </c:ext>
              </c:extLst>
            </c:dLbl>
            <c:dLbl>
              <c:idx val="1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F-D508-42C6-BDFD-E3D064D64CC3}"/>
                </c:ext>
              </c:extLst>
            </c:dLbl>
            <c:dLbl>
              <c:idx val="1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0-D508-42C6-BDFD-E3D064D64CC3}"/>
                </c:ext>
              </c:extLst>
            </c:dLbl>
            <c:dLbl>
              <c:idx val="1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1-D508-42C6-BDFD-E3D064D64CC3}"/>
                </c:ext>
              </c:extLst>
            </c:dLbl>
            <c:dLbl>
              <c:idx val="1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2-D508-42C6-BDFD-E3D064D64CC3}"/>
                </c:ext>
              </c:extLst>
            </c:dLbl>
            <c:spPr>
              <a:noFill/>
              <a:ln>
                <a:noFill/>
              </a:ln>
              <a:effectLst/>
            </c:sp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xVal>
            <c:numRef>
              <c:f>'equilibrium 2025'!$B$45:$FP$45</c:f>
              <c:numCache>
                <c:formatCode>#,##0.00</c:formatCode>
                <c:ptCount val="171"/>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0</c:v>
                </c:pt>
                <c:pt idx="58">
                  <c:v>103.58104168354379</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2025'!$B$38:$FP$38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B3-D508-42C6-BDFD-E3D064D64CC3}"/>
            </c:ext>
          </c:extLst>
        </c:ser>
        <c:ser>
          <c:idx val="2"/>
          <c:order val="6"/>
          <c:tx>
            <c:strRef>
              <c:f>'equilibrium 2025'!$A$46</c:f>
              <c:strCache>
                <c:ptCount val="1"/>
                <c:pt idx="0">
                  <c:v>2DS price</c:v>
                </c:pt>
              </c:strCache>
            </c:strRef>
          </c:tx>
          <c:spPr>
            <a:ln>
              <a:solidFill>
                <a:schemeClr val="accent6"/>
              </a:solidFill>
              <a:prstDash val="sysDot"/>
            </a:ln>
          </c:spPr>
          <c:marker>
            <c:symbol val="none"/>
          </c:marker>
          <c:dPt>
            <c:idx val="47"/>
            <c:bubble3D val="0"/>
            <c:spPr>
              <a:ln>
                <a:solidFill>
                  <a:schemeClr val="accent1"/>
                </a:solidFill>
                <a:prstDash val="sysDot"/>
              </a:ln>
            </c:spPr>
            <c:extLst>
              <c:ext xmlns:c16="http://schemas.microsoft.com/office/drawing/2014/chart" uri="{C3380CC4-5D6E-409C-BE32-E72D297353CC}">
                <c16:uniqueId val="{000000B5-D508-42C6-BDFD-E3D064D64CC3}"/>
              </c:ext>
            </c:extLst>
          </c:dPt>
          <c:dPt>
            <c:idx val="51"/>
            <c:bubble3D val="0"/>
            <c:spPr>
              <a:ln>
                <a:solidFill>
                  <a:schemeClr val="accent1"/>
                </a:solidFill>
                <a:prstDash val="sysDot"/>
              </a:ln>
            </c:spPr>
            <c:extLst>
              <c:ext xmlns:c16="http://schemas.microsoft.com/office/drawing/2014/chart" uri="{C3380CC4-5D6E-409C-BE32-E72D297353CC}">
                <c16:uniqueId val="{000000B7-D508-42C6-BDFD-E3D064D64CC3}"/>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8-D508-42C6-BDFD-E3D064D64CC3}"/>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9-D508-42C6-BDFD-E3D064D64CC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A-D508-42C6-BDFD-E3D064D64CC3}"/>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B-D508-42C6-BDFD-E3D064D64CC3}"/>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C-D508-42C6-BDFD-E3D064D64CC3}"/>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D-D508-42C6-BDFD-E3D064D64CC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E-D508-42C6-BDFD-E3D064D64CC3}"/>
                </c:ext>
              </c:extLst>
            </c:dLbl>
            <c:dLbl>
              <c:idx val="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F-D508-42C6-BDFD-E3D064D64CC3}"/>
                </c:ext>
              </c:extLst>
            </c:dLbl>
            <c:dLbl>
              <c:idx val="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0-D508-42C6-BDFD-E3D064D64CC3}"/>
                </c:ext>
              </c:extLst>
            </c:dLbl>
            <c:dLbl>
              <c:idx val="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1-D508-42C6-BDFD-E3D064D64CC3}"/>
                </c:ext>
              </c:extLst>
            </c:dLbl>
            <c:dLbl>
              <c:idx val="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2-D508-42C6-BDFD-E3D064D64CC3}"/>
                </c:ext>
              </c:extLst>
            </c:dLbl>
            <c:dLbl>
              <c:idx val="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3-D508-42C6-BDFD-E3D064D64CC3}"/>
                </c:ext>
              </c:extLst>
            </c:dLbl>
            <c:dLbl>
              <c:idx val="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4-D508-42C6-BDFD-E3D064D64CC3}"/>
                </c:ext>
              </c:extLst>
            </c:dLbl>
            <c:dLbl>
              <c:idx val="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5-D508-42C6-BDFD-E3D064D64CC3}"/>
                </c:ext>
              </c:extLst>
            </c:dLbl>
            <c:dLbl>
              <c:idx val="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6-D508-42C6-BDFD-E3D064D64CC3}"/>
                </c:ext>
              </c:extLst>
            </c:dLbl>
            <c:dLbl>
              <c:idx val="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7-D508-42C6-BDFD-E3D064D64CC3}"/>
                </c:ext>
              </c:extLst>
            </c:dLbl>
            <c:dLbl>
              <c:idx val="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8-D508-42C6-BDFD-E3D064D64CC3}"/>
                </c:ext>
              </c:extLst>
            </c:dLbl>
            <c:dLbl>
              <c:idx val="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9-D508-42C6-BDFD-E3D064D64CC3}"/>
                </c:ext>
              </c:extLst>
            </c:dLbl>
            <c:dLbl>
              <c:idx val="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A-D508-42C6-BDFD-E3D064D64CC3}"/>
                </c:ext>
              </c:extLst>
            </c:dLbl>
            <c:dLbl>
              <c:idx val="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B-D508-42C6-BDFD-E3D064D64CC3}"/>
                </c:ext>
              </c:extLst>
            </c:dLbl>
            <c:dLbl>
              <c:idx val="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C-D508-42C6-BDFD-E3D064D64CC3}"/>
                </c:ext>
              </c:extLst>
            </c:dLbl>
            <c:dLbl>
              <c:idx val="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D-D508-42C6-BDFD-E3D064D64CC3}"/>
                </c:ext>
              </c:extLst>
            </c:dLbl>
            <c:dLbl>
              <c:idx val="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E-D508-42C6-BDFD-E3D064D64CC3}"/>
                </c:ext>
              </c:extLst>
            </c:dLbl>
            <c:dLbl>
              <c:idx val="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F-D508-42C6-BDFD-E3D064D64CC3}"/>
                </c:ext>
              </c:extLst>
            </c:dLbl>
            <c:dLbl>
              <c:idx val="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0-D508-42C6-BDFD-E3D064D64CC3}"/>
                </c:ext>
              </c:extLst>
            </c:dLbl>
            <c:dLbl>
              <c:idx val="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1-D508-42C6-BDFD-E3D064D64CC3}"/>
                </c:ext>
              </c:extLst>
            </c:dLbl>
            <c:dLbl>
              <c:idx val="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2-D508-42C6-BDFD-E3D064D64CC3}"/>
                </c:ext>
              </c:extLst>
            </c:dLbl>
            <c:dLbl>
              <c:idx val="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3-D508-42C6-BDFD-E3D064D64CC3}"/>
                </c:ext>
              </c:extLst>
            </c:dLbl>
            <c:dLbl>
              <c:idx val="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4-D508-42C6-BDFD-E3D064D64CC3}"/>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5-D508-42C6-BDFD-E3D064D64CC3}"/>
                </c:ext>
              </c:extLst>
            </c:dLbl>
            <c:dLbl>
              <c:idx val="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6-D508-42C6-BDFD-E3D064D64CC3}"/>
                </c:ext>
              </c:extLst>
            </c:dLbl>
            <c:dLbl>
              <c:idx val="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7-D508-42C6-BDFD-E3D064D64CC3}"/>
                </c:ext>
              </c:extLst>
            </c:dLbl>
            <c:dLbl>
              <c:idx val="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8-D508-42C6-BDFD-E3D064D64CC3}"/>
                </c:ext>
              </c:extLst>
            </c:dLbl>
            <c:dLbl>
              <c:idx val="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9-D508-42C6-BDFD-E3D064D64CC3}"/>
                </c:ext>
              </c:extLst>
            </c:dLbl>
            <c:dLbl>
              <c:idx val="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A-D508-42C6-BDFD-E3D064D64CC3}"/>
                </c:ext>
              </c:extLst>
            </c:dLbl>
            <c:dLbl>
              <c:idx val="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B-D508-42C6-BDFD-E3D064D64CC3}"/>
                </c:ext>
              </c:extLst>
            </c:dLbl>
            <c:dLbl>
              <c:idx val="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C-D508-42C6-BDFD-E3D064D64CC3}"/>
                </c:ext>
              </c:extLst>
            </c:dLbl>
            <c:dLbl>
              <c:idx val="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D-D508-42C6-BDFD-E3D064D64CC3}"/>
                </c:ext>
              </c:extLst>
            </c:dLbl>
            <c:dLbl>
              <c:idx val="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E-D508-42C6-BDFD-E3D064D64CC3}"/>
                </c:ext>
              </c:extLst>
            </c:dLbl>
            <c:dLbl>
              <c:idx val="39"/>
              <c:layout>
                <c:manualLayout>
                  <c:x val="1.5000164819277018E-2"/>
                  <c:y val="-4.5551814890541491E-2"/>
                </c:manualLayout>
              </c:layout>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F-D508-42C6-BDFD-E3D064D64CC3}"/>
                </c:ext>
              </c:extLst>
            </c:dLbl>
            <c:dLbl>
              <c:idx val="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0-D508-42C6-BDFD-E3D064D64CC3}"/>
                </c:ext>
              </c:extLst>
            </c:dLbl>
            <c:dLbl>
              <c:idx val="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1-D508-42C6-BDFD-E3D064D64CC3}"/>
                </c:ext>
              </c:extLst>
            </c:dLbl>
            <c:dLbl>
              <c:idx val="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2-D508-42C6-BDFD-E3D064D64CC3}"/>
                </c:ext>
              </c:extLst>
            </c:dLbl>
            <c:dLbl>
              <c:idx val="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3-D508-42C6-BDFD-E3D064D64CC3}"/>
                </c:ext>
              </c:extLst>
            </c:dLbl>
            <c:dLbl>
              <c:idx val="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4-D508-42C6-BDFD-E3D064D64CC3}"/>
                </c:ext>
              </c:extLst>
            </c:dLbl>
            <c:dLbl>
              <c:idx val="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5-D508-42C6-BDFD-E3D064D64CC3}"/>
                </c:ext>
              </c:extLst>
            </c:dLbl>
            <c:dLbl>
              <c:idx val="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6-D508-42C6-BDFD-E3D064D64CC3}"/>
                </c:ext>
              </c:extLst>
            </c:dLbl>
            <c:dLbl>
              <c:idx val="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5-D508-42C6-BDFD-E3D064D64CC3}"/>
                </c:ext>
              </c:extLst>
            </c:dLbl>
            <c:dLbl>
              <c:idx val="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7-D508-42C6-BDFD-E3D064D64CC3}"/>
                </c:ext>
              </c:extLst>
            </c:dLbl>
            <c:dLbl>
              <c:idx val="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8-D508-42C6-BDFD-E3D064D64CC3}"/>
                </c:ext>
              </c:extLst>
            </c:dLbl>
            <c:dLbl>
              <c:idx val="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9-D508-42C6-BDFD-E3D064D64CC3}"/>
                </c:ext>
              </c:extLst>
            </c:dLbl>
            <c:dLbl>
              <c:idx val="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7-D508-42C6-BDFD-E3D064D64CC3}"/>
                </c:ext>
              </c:extLst>
            </c:dLbl>
            <c:dLbl>
              <c:idx val="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A-D508-42C6-BDFD-E3D064D64CC3}"/>
                </c:ext>
              </c:extLst>
            </c:dLbl>
            <c:dLbl>
              <c:idx val="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B-D508-42C6-BDFD-E3D064D64CC3}"/>
                </c:ext>
              </c:extLst>
            </c:dLbl>
            <c:dLbl>
              <c:idx val="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C-D508-42C6-BDFD-E3D064D64CC3}"/>
                </c:ext>
              </c:extLst>
            </c:dLbl>
            <c:dLbl>
              <c:idx val="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D-D508-42C6-BDFD-E3D064D64CC3}"/>
                </c:ext>
              </c:extLst>
            </c:dLbl>
            <c:dLbl>
              <c:idx val="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E-D508-42C6-BDFD-E3D064D64CC3}"/>
                </c:ext>
              </c:extLst>
            </c:dLbl>
            <c:dLbl>
              <c:idx val="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F-D508-42C6-BDFD-E3D064D64CC3}"/>
                </c:ext>
              </c:extLst>
            </c:dLbl>
            <c:dLbl>
              <c:idx val="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0-D508-42C6-BDFD-E3D064D64CC3}"/>
                </c:ext>
              </c:extLst>
            </c:dLbl>
            <c:dLbl>
              <c:idx val="5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1-D508-42C6-BDFD-E3D064D64CC3}"/>
                </c:ext>
              </c:extLst>
            </c:dLbl>
            <c:dLbl>
              <c:idx val="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2-D508-42C6-BDFD-E3D064D64CC3}"/>
                </c:ext>
              </c:extLst>
            </c:dLbl>
            <c:dLbl>
              <c:idx val="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3-D508-42C6-BDFD-E3D064D64CC3}"/>
                </c:ext>
              </c:extLst>
            </c:dLbl>
            <c:dLbl>
              <c:idx val="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4-D508-42C6-BDFD-E3D064D64CC3}"/>
                </c:ext>
              </c:extLst>
            </c:dLbl>
            <c:dLbl>
              <c:idx val="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5-D508-42C6-BDFD-E3D064D64CC3}"/>
                </c:ext>
              </c:extLst>
            </c:dLbl>
            <c:dLbl>
              <c:idx val="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6-D508-42C6-BDFD-E3D064D64CC3}"/>
                </c:ext>
              </c:extLst>
            </c:dLbl>
            <c:dLbl>
              <c:idx val="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7-D508-42C6-BDFD-E3D064D64CC3}"/>
                </c:ext>
              </c:extLst>
            </c:dLbl>
            <c:dLbl>
              <c:idx val="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8-D508-42C6-BDFD-E3D064D64CC3}"/>
                </c:ext>
              </c:extLst>
            </c:dLbl>
            <c:dLbl>
              <c:idx val="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9-D508-42C6-BDFD-E3D064D64CC3}"/>
                </c:ext>
              </c:extLst>
            </c:dLbl>
            <c:dLbl>
              <c:idx val="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A-D508-42C6-BDFD-E3D064D64CC3}"/>
                </c:ext>
              </c:extLst>
            </c:dLbl>
            <c:dLbl>
              <c:idx val="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B-D508-42C6-BDFD-E3D064D64CC3}"/>
                </c:ext>
              </c:extLst>
            </c:dLbl>
            <c:dLbl>
              <c:idx val="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C-D508-42C6-BDFD-E3D064D64CC3}"/>
                </c:ext>
              </c:extLst>
            </c:dLbl>
            <c:dLbl>
              <c:idx val="7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D-D508-42C6-BDFD-E3D064D64CC3}"/>
                </c:ext>
              </c:extLst>
            </c:dLbl>
            <c:dLbl>
              <c:idx val="7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E-D508-42C6-BDFD-E3D064D64CC3}"/>
                </c:ext>
              </c:extLst>
            </c:dLbl>
            <c:dLbl>
              <c:idx val="7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F-D508-42C6-BDFD-E3D064D64CC3}"/>
                </c:ext>
              </c:extLst>
            </c:dLbl>
            <c:dLbl>
              <c:idx val="7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0-D508-42C6-BDFD-E3D064D64CC3}"/>
                </c:ext>
              </c:extLst>
            </c:dLbl>
            <c:dLbl>
              <c:idx val="7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1-D508-42C6-BDFD-E3D064D64CC3}"/>
                </c:ext>
              </c:extLst>
            </c:dLbl>
            <c:dLbl>
              <c:idx val="7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2-D508-42C6-BDFD-E3D064D64CC3}"/>
                </c:ext>
              </c:extLst>
            </c:dLbl>
            <c:dLbl>
              <c:idx val="7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3-D508-42C6-BDFD-E3D064D64CC3}"/>
                </c:ext>
              </c:extLst>
            </c:dLbl>
            <c:dLbl>
              <c:idx val="7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4-D508-42C6-BDFD-E3D064D64CC3}"/>
                </c:ext>
              </c:extLst>
            </c:dLbl>
            <c:dLbl>
              <c:idx val="7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5-D508-42C6-BDFD-E3D064D64CC3}"/>
                </c:ext>
              </c:extLst>
            </c:dLbl>
            <c:dLbl>
              <c:idx val="8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6-D508-42C6-BDFD-E3D064D64CC3}"/>
                </c:ext>
              </c:extLst>
            </c:dLbl>
            <c:dLbl>
              <c:idx val="8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7-D508-42C6-BDFD-E3D064D64CC3}"/>
                </c:ext>
              </c:extLst>
            </c:dLbl>
            <c:dLbl>
              <c:idx val="8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8-D508-42C6-BDFD-E3D064D64CC3}"/>
                </c:ext>
              </c:extLst>
            </c:dLbl>
            <c:dLbl>
              <c:idx val="8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9-D508-42C6-BDFD-E3D064D64CC3}"/>
                </c:ext>
              </c:extLst>
            </c:dLbl>
            <c:dLbl>
              <c:idx val="8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A-D508-42C6-BDFD-E3D064D64CC3}"/>
                </c:ext>
              </c:extLst>
            </c:dLbl>
            <c:dLbl>
              <c:idx val="8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B-D508-42C6-BDFD-E3D064D64CC3}"/>
                </c:ext>
              </c:extLst>
            </c:dLbl>
            <c:dLbl>
              <c:idx val="8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C-D508-42C6-BDFD-E3D064D64CC3}"/>
                </c:ext>
              </c:extLst>
            </c:dLbl>
            <c:dLbl>
              <c:idx val="8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D-D508-42C6-BDFD-E3D064D64CC3}"/>
                </c:ext>
              </c:extLst>
            </c:dLbl>
            <c:dLbl>
              <c:idx val="8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E-D508-42C6-BDFD-E3D064D64CC3}"/>
                </c:ext>
              </c:extLst>
            </c:dLbl>
            <c:dLbl>
              <c:idx val="8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F-D508-42C6-BDFD-E3D064D64CC3}"/>
                </c:ext>
              </c:extLst>
            </c:dLbl>
            <c:dLbl>
              <c:idx val="9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0-D508-42C6-BDFD-E3D064D64CC3}"/>
                </c:ext>
              </c:extLst>
            </c:dLbl>
            <c:dLbl>
              <c:idx val="9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1-D508-42C6-BDFD-E3D064D64CC3}"/>
                </c:ext>
              </c:extLst>
            </c:dLbl>
            <c:dLbl>
              <c:idx val="9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2-D508-42C6-BDFD-E3D064D64CC3}"/>
                </c:ext>
              </c:extLst>
            </c:dLbl>
            <c:dLbl>
              <c:idx val="9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3-D508-42C6-BDFD-E3D064D64CC3}"/>
                </c:ext>
              </c:extLst>
            </c:dLbl>
            <c:dLbl>
              <c:idx val="9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4-D508-42C6-BDFD-E3D064D64CC3}"/>
                </c:ext>
              </c:extLst>
            </c:dLbl>
            <c:dLbl>
              <c:idx val="9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5-D508-42C6-BDFD-E3D064D64CC3}"/>
                </c:ext>
              </c:extLst>
            </c:dLbl>
            <c:dLbl>
              <c:idx val="9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6-D508-42C6-BDFD-E3D064D64CC3}"/>
                </c:ext>
              </c:extLst>
            </c:dLbl>
            <c:dLbl>
              <c:idx val="9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7-D508-42C6-BDFD-E3D064D64CC3}"/>
                </c:ext>
              </c:extLst>
            </c:dLbl>
            <c:dLbl>
              <c:idx val="9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8-D508-42C6-BDFD-E3D064D64CC3}"/>
                </c:ext>
              </c:extLst>
            </c:dLbl>
            <c:dLbl>
              <c:idx val="9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9-D508-42C6-BDFD-E3D064D64CC3}"/>
                </c:ext>
              </c:extLst>
            </c:dLbl>
            <c:dLbl>
              <c:idx val="10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A-D508-42C6-BDFD-E3D064D64CC3}"/>
                </c:ext>
              </c:extLst>
            </c:dLbl>
            <c:dLbl>
              <c:idx val="10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B-D508-42C6-BDFD-E3D064D64CC3}"/>
                </c:ext>
              </c:extLst>
            </c:dLbl>
            <c:dLbl>
              <c:idx val="10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C-D508-42C6-BDFD-E3D064D64CC3}"/>
                </c:ext>
              </c:extLst>
            </c:dLbl>
            <c:dLbl>
              <c:idx val="10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D-D508-42C6-BDFD-E3D064D64CC3}"/>
                </c:ext>
              </c:extLst>
            </c:dLbl>
            <c:dLbl>
              <c:idx val="10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E-D508-42C6-BDFD-E3D064D64CC3}"/>
                </c:ext>
              </c:extLst>
            </c:dLbl>
            <c:dLbl>
              <c:idx val="10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F-D508-42C6-BDFD-E3D064D64CC3}"/>
                </c:ext>
              </c:extLst>
            </c:dLbl>
            <c:dLbl>
              <c:idx val="10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0-D508-42C6-BDFD-E3D064D64CC3}"/>
                </c:ext>
              </c:extLst>
            </c:dLbl>
            <c:dLbl>
              <c:idx val="10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1-D508-42C6-BDFD-E3D064D64CC3}"/>
                </c:ext>
              </c:extLst>
            </c:dLbl>
            <c:dLbl>
              <c:idx val="10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2-D508-42C6-BDFD-E3D064D64CC3}"/>
                </c:ext>
              </c:extLst>
            </c:dLbl>
            <c:dLbl>
              <c:idx val="10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3-D508-42C6-BDFD-E3D064D64CC3}"/>
                </c:ext>
              </c:extLst>
            </c:dLbl>
            <c:dLbl>
              <c:idx val="1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4-D508-42C6-BDFD-E3D064D64CC3}"/>
                </c:ext>
              </c:extLst>
            </c:dLbl>
            <c:dLbl>
              <c:idx val="1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5-D508-42C6-BDFD-E3D064D64CC3}"/>
                </c:ext>
              </c:extLst>
            </c:dLbl>
            <c:dLbl>
              <c:idx val="1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6-D508-42C6-BDFD-E3D064D64CC3}"/>
                </c:ext>
              </c:extLst>
            </c:dLbl>
            <c:dLbl>
              <c:idx val="1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7-D508-42C6-BDFD-E3D064D64CC3}"/>
                </c:ext>
              </c:extLst>
            </c:dLbl>
            <c:dLbl>
              <c:idx val="1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8-D508-42C6-BDFD-E3D064D64CC3}"/>
                </c:ext>
              </c:extLst>
            </c:dLbl>
            <c:dLbl>
              <c:idx val="1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9-D508-42C6-BDFD-E3D064D64CC3}"/>
                </c:ext>
              </c:extLst>
            </c:dLbl>
            <c:dLbl>
              <c:idx val="1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A-D508-42C6-BDFD-E3D064D64CC3}"/>
                </c:ext>
              </c:extLst>
            </c:dLbl>
            <c:dLbl>
              <c:idx val="1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B-D508-42C6-BDFD-E3D064D64CC3}"/>
                </c:ext>
              </c:extLst>
            </c:dLbl>
            <c:dLbl>
              <c:idx val="1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C-D508-42C6-BDFD-E3D064D64CC3}"/>
                </c:ext>
              </c:extLst>
            </c:dLbl>
            <c:dLbl>
              <c:idx val="1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D-D508-42C6-BDFD-E3D064D64CC3}"/>
                </c:ext>
              </c:extLst>
            </c:dLbl>
            <c:dLbl>
              <c:idx val="1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E-D508-42C6-BDFD-E3D064D64CC3}"/>
                </c:ext>
              </c:extLst>
            </c:dLbl>
            <c:dLbl>
              <c:idx val="1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F-D508-42C6-BDFD-E3D064D64CC3}"/>
                </c:ext>
              </c:extLst>
            </c:dLbl>
            <c:dLbl>
              <c:idx val="1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0-D508-42C6-BDFD-E3D064D64CC3}"/>
                </c:ext>
              </c:extLst>
            </c:dLbl>
            <c:dLbl>
              <c:idx val="1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1-D508-42C6-BDFD-E3D064D64CC3}"/>
                </c:ext>
              </c:extLst>
            </c:dLbl>
            <c:dLbl>
              <c:idx val="1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2-D508-42C6-BDFD-E3D064D64CC3}"/>
                </c:ext>
              </c:extLst>
            </c:dLbl>
            <c:dLbl>
              <c:idx val="1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3-D508-42C6-BDFD-E3D064D64CC3}"/>
                </c:ext>
              </c:extLst>
            </c:dLbl>
            <c:dLbl>
              <c:idx val="1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4-D508-42C6-BDFD-E3D064D64CC3}"/>
                </c:ext>
              </c:extLst>
            </c:dLbl>
            <c:dLbl>
              <c:idx val="1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5-D508-42C6-BDFD-E3D064D64CC3}"/>
                </c:ext>
              </c:extLst>
            </c:dLbl>
            <c:dLbl>
              <c:idx val="1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6-D508-42C6-BDFD-E3D064D64CC3}"/>
                </c:ext>
              </c:extLst>
            </c:dLbl>
            <c:dLbl>
              <c:idx val="1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7-D508-42C6-BDFD-E3D064D64CC3}"/>
                </c:ext>
              </c:extLst>
            </c:dLbl>
            <c:dLbl>
              <c:idx val="1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8-D508-42C6-BDFD-E3D064D64CC3}"/>
                </c:ext>
              </c:extLst>
            </c:dLbl>
            <c:dLbl>
              <c:idx val="1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9-D508-42C6-BDFD-E3D064D64CC3}"/>
                </c:ext>
              </c:extLst>
            </c:dLbl>
            <c:dLbl>
              <c:idx val="1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A-D508-42C6-BDFD-E3D064D64CC3}"/>
                </c:ext>
              </c:extLst>
            </c:dLbl>
            <c:dLbl>
              <c:idx val="1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B-D508-42C6-BDFD-E3D064D64CC3}"/>
                </c:ext>
              </c:extLst>
            </c:dLbl>
            <c:dLbl>
              <c:idx val="1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C-D508-42C6-BDFD-E3D064D64CC3}"/>
                </c:ext>
              </c:extLst>
            </c:dLbl>
            <c:dLbl>
              <c:idx val="1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D-D508-42C6-BDFD-E3D064D64CC3}"/>
                </c:ext>
              </c:extLst>
            </c:dLbl>
            <c:dLbl>
              <c:idx val="1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E-D508-42C6-BDFD-E3D064D64CC3}"/>
                </c:ext>
              </c:extLst>
            </c:dLbl>
            <c:dLbl>
              <c:idx val="1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F-D508-42C6-BDFD-E3D064D64CC3}"/>
                </c:ext>
              </c:extLst>
            </c:dLbl>
            <c:dLbl>
              <c:idx val="1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0-D508-42C6-BDFD-E3D064D64CC3}"/>
                </c:ext>
              </c:extLst>
            </c:dLbl>
            <c:dLbl>
              <c:idx val="13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1-D508-42C6-BDFD-E3D064D64CC3}"/>
                </c:ext>
              </c:extLst>
            </c:dLbl>
            <c:dLbl>
              <c:idx val="1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2-D508-42C6-BDFD-E3D064D64CC3}"/>
                </c:ext>
              </c:extLst>
            </c:dLbl>
            <c:dLbl>
              <c:idx val="1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3-D508-42C6-BDFD-E3D064D64CC3}"/>
                </c:ext>
              </c:extLst>
            </c:dLbl>
            <c:dLbl>
              <c:idx val="1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4-D508-42C6-BDFD-E3D064D64CC3}"/>
                </c:ext>
              </c:extLst>
            </c:dLbl>
            <c:dLbl>
              <c:idx val="1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5-D508-42C6-BDFD-E3D064D64CC3}"/>
                </c:ext>
              </c:extLst>
            </c:dLbl>
            <c:dLbl>
              <c:idx val="1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6-D508-42C6-BDFD-E3D064D64CC3}"/>
                </c:ext>
              </c:extLst>
            </c:dLbl>
            <c:dLbl>
              <c:idx val="1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7-D508-42C6-BDFD-E3D064D64CC3}"/>
                </c:ext>
              </c:extLst>
            </c:dLbl>
            <c:dLbl>
              <c:idx val="1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8-D508-42C6-BDFD-E3D064D64CC3}"/>
                </c:ext>
              </c:extLst>
            </c:dLbl>
            <c:dLbl>
              <c:idx val="1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9-D508-42C6-BDFD-E3D064D64CC3}"/>
                </c:ext>
              </c:extLst>
            </c:dLbl>
            <c:dLbl>
              <c:idx val="1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A-D508-42C6-BDFD-E3D064D64CC3}"/>
                </c:ext>
              </c:extLst>
            </c:dLbl>
            <c:dLbl>
              <c:idx val="1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B-D508-42C6-BDFD-E3D064D64CC3}"/>
                </c:ext>
              </c:extLst>
            </c:dLbl>
            <c:dLbl>
              <c:idx val="1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C-D508-42C6-BDFD-E3D064D64CC3}"/>
                </c:ext>
              </c:extLst>
            </c:dLbl>
            <c:dLbl>
              <c:idx val="1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D-D508-42C6-BDFD-E3D064D64CC3}"/>
                </c:ext>
              </c:extLst>
            </c:dLbl>
            <c:dLbl>
              <c:idx val="1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E-D508-42C6-BDFD-E3D064D64CC3}"/>
                </c:ext>
              </c:extLst>
            </c:dLbl>
            <c:dLbl>
              <c:idx val="1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F-D508-42C6-BDFD-E3D064D64CC3}"/>
                </c:ext>
              </c:extLst>
            </c:dLbl>
            <c:dLbl>
              <c:idx val="1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0-D508-42C6-BDFD-E3D064D64CC3}"/>
                </c:ext>
              </c:extLst>
            </c:dLbl>
            <c:dLbl>
              <c:idx val="1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1-D508-42C6-BDFD-E3D064D64CC3}"/>
                </c:ext>
              </c:extLst>
            </c:dLbl>
            <c:dLbl>
              <c:idx val="1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2-D508-42C6-BDFD-E3D064D64CC3}"/>
                </c:ext>
              </c:extLst>
            </c:dLbl>
            <c:dLbl>
              <c:idx val="1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3-D508-42C6-BDFD-E3D064D64CC3}"/>
                </c:ext>
              </c:extLst>
            </c:dLbl>
            <c:dLbl>
              <c:idx val="1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4-D508-42C6-BDFD-E3D064D64CC3}"/>
                </c:ext>
              </c:extLst>
            </c:dLbl>
            <c:dLbl>
              <c:idx val="15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5-D508-42C6-BDFD-E3D064D64CC3}"/>
                </c:ext>
              </c:extLst>
            </c:dLbl>
            <c:dLbl>
              <c:idx val="1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6-D508-42C6-BDFD-E3D064D64CC3}"/>
                </c:ext>
              </c:extLst>
            </c:dLbl>
            <c:dLbl>
              <c:idx val="1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7-D508-42C6-BDFD-E3D064D64CC3}"/>
                </c:ext>
              </c:extLst>
            </c:dLbl>
            <c:dLbl>
              <c:idx val="1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8-D508-42C6-BDFD-E3D064D64CC3}"/>
                </c:ext>
              </c:extLst>
            </c:dLbl>
            <c:dLbl>
              <c:idx val="1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9-D508-42C6-BDFD-E3D064D64CC3}"/>
                </c:ext>
              </c:extLst>
            </c:dLbl>
            <c:dLbl>
              <c:idx val="1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A-D508-42C6-BDFD-E3D064D64CC3}"/>
                </c:ext>
              </c:extLst>
            </c:dLbl>
            <c:dLbl>
              <c:idx val="1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B-D508-42C6-BDFD-E3D064D64CC3}"/>
                </c:ext>
              </c:extLst>
            </c:dLbl>
            <c:dLbl>
              <c:idx val="1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C-D508-42C6-BDFD-E3D064D64CC3}"/>
                </c:ext>
              </c:extLst>
            </c:dLbl>
            <c:dLbl>
              <c:idx val="1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D-D508-42C6-BDFD-E3D064D64CC3}"/>
                </c:ext>
              </c:extLst>
            </c:dLbl>
            <c:dLbl>
              <c:idx val="1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E-D508-42C6-BDFD-E3D064D64CC3}"/>
                </c:ext>
              </c:extLst>
            </c:dLbl>
            <c:dLbl>
              <c:idx val="1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F-D508-42C6-BDFD-E3D064D64CC3}"/>
                </c:ext>
              </c:extLst>
            </c:dLbl>
            <c:dLbl>
              <c:idx val="1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60-D508-42C6-BDFD-E3D064D64CC3}"/>
                </c:ext>
              </c:extLst>
            </c:dLbl>
            <c:spPr>
              <a:noFill/>
              <a:ln>
                <a:noFill/>
              </a:ln>
              <a:effectLst/>
            </c:sp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xVal>
            <c:numRef>
              <c:f>'equilibrium 2025'!$B$46:$FP$46</c:f>
              <c:numCache>
                <c:formatCode>General</c:formatCode>
                <c:ptCount val="171"/>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0</c:v>
                </c:pt>
                <c:pt idx="47">
                  <c:v>91.564024586409246</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2025'!$B$38:$FP$38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161-D508-42C6-BDFD-E3D064D64CC3}"/>
            </c:ext>
          </c:extLst>
        </c:ser>
        <c:dLbls>
          <c:showLegendKey val="0"/>
          <c:showVal val="0"/>
          <c:showCatName val="0"/>
          <c:showSerName val="0"/>
          <c:showPercent val="0"/>
          <c:showBubbleSize val="0"/>
        </c:dLbls>
        <c:axId val="448136128"/>
        <c:axId val="448125936"/>
      </c:scatterChart>
      <c:valAx>
        <c:axId val="448136128"/>
        <c:scaling>
          <c:orientation val="minMax"/>
        </c:scaling>
        <c:delete val="0"/>
        <c:axPos val="b"/>
        <c:title>
          <c:tx>
            <c:rich>
              <a:bodyPr/>
              <a:lstStyle/>
              <a:p>
                <a:pPr>
                  <a:defRPr/>
                </a:pPr>
                <a:r>
                  <a:rPr lang="en-US" baseline="0"/>
                  <a:t>consumption (mbbl/d)</a:t>
                </a:r>
                <a:endParaRPr lang="en-US"/>
              </a:p>
            </c:rich>
          </c:tx>
          <c:overlay val="0"/>
        </c:title>
        <c:numFmt formatCode="#,##0"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8125936"/>
        <c:crosses val="autoZero"/>
        <c:crossBetween val="midCat"/>
      </c:valAx>
      <c:valAx>
        <c:axId val="448125936"/>
        <c:scaling>
          <c:orientation val="minMax"/>
        </c:scaling>
        <c:delete val="0"/>
        <c:axPos val="l"/>
        <c:title>
          <c:tx>
            <c:rich>
              <a:bodyPr/>
              <a:lstStyle/>
              <a:p>
                <a:pPr>
                  <a:defRPr/>
                </a:pPr>
                <a:r>
                  <a:rPr lang="en-US"/>
                  <a:t>price ($/bbl brent)</a:t>
                </a:r>
              </a:p>
            </c:rich>
          </c:tx>
          <c:overlay val="0"/>
        </c:title>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8136128"/>
        <c:crosses val="autoZero"/>
        <c:crossBetween val="midCat"/>
      </c:valAx>
      <c:spPr>
        <a:solidFill>
          <a:schemeClr val="bg1"/>
        </a:solidFill>
      </c:spPr>
    </c:plotArea>
    <c:plotVisOnly val="1"/>
    <c:dispBlanksAs val="gap"/>
    <c:showDLblsOverMax val="0"/>
    <c:extLst/>
  </c:chart>
  <c:spPr>
    <a:solidFill>
      <a:schemeClr val="bg1">
        <a:lumMod val="95000"/>
      </a:schemeClr>
    </a:solidFill>
  </c:spPr>
  <c:txPr>
    <a:bodyPr/>
    <a:lstStyle/>
    <a:p>
      <a:pPr>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'equilibrium 2040'!$C$3</c:f>
          <c:strCache>
            <c:ptCount val="1"/>
            <c:pt idx="0">
              <c:v>2040 demand and supply equilibrium</c:v>
            </c:pt>
          </c:strCache>
        </c:strRef>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4"/>
          <c:order val="0"/>
          <c:tx>
            <c:strRef>
              <c:f>'equilibrium 2040'!$A$39</c:f>
              <c:strCache>
                <c:ptCount val="1"/>
                <c:pt idx="0">
                  <c:v>BAU demand curve</c:v>
                </c:pt>
              </c:strCache>
            </c:strRef>
          </c:tx>
          <c:spPr>
            <a:ln>
              <a:solidFill>
                <a:srgbClr val="C00000"/>
              </a:solidFill>
            </a:ln>
          </c:spPr>
          <c:marker>
            <c:symbol val="none"/>
          </c:marker>
          <c:dLbls>
            <c:dLbl>
              <c:idx val="118"/>
              <c:layout>
                <c:manualLayout>
                  <c:x val="-0.20820629629629639"/>
                  <c:y val="-0.10315753968253968"/>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0-1A82-458B-A2A2-0C8BDF26A2A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xVal>
            <c:numRef>
              <c:f>'equilibrium 2040'!$B$39:$FP$39</c:f>
              <c:numCache>
                <c:formatCode>General</c:formatCode>
                <c:ptCount val="171"/>
                <c:pt idx="30" formatCode="#,##0.00">
                  <c:v>115.17609641086084</c:v>
                </c:pt>
                <c:pt idx="31" formatCode="#,##0.00">
                  <c:v>114.99799281495933</c:v>
                </c:pt>
                <c:pt idx="32" formatCode="#,##0.00">
                  <c:v>114.81988921905783</c:v>
                </c:pt>
                <c:pt idx="33" formatCode="#,##0.00">
                  <c:v>114.64178562315632</c:v>
                </c:pt>
                <c:pt idx="34" formatCode="#,##0.00">
                  <c:v>114.46368202725482</c:v>
                </c:pt>
                <c:pt idx="35" formatCode="#,##0.00">
                  <c:v>114.28557843135333</c:v>
                </c:pt>
                <c:pt idx="36" formatCode="#,##0.00">
                  <c:v>114.10747483545181</c:v>
                </c:pt>
                <c:pt idx="37" formatCode="#,##0.00">
                  <c:v>113.92937123955031</c:v>
                </c:pt>
                <c:pt idx="38" formatCode="#,##0.00">
                  <c:v>113.75126764364882</c:v>
                </c:pt>
                <c:pt idx="39" formatCode="#,##0.00">
                  <c:v>113.5731640477473</c:v>
                </c:pt>
                <c:pt idx="40" formatCode="#,##0.00">
                  <c:v>113.39506045184579</c:v>
                </c:pt>
                <c:pt idx="41" formatCode="#,##0.00">
                  <c:v>113.2169568559443</c:v>
                </c:pt>
                <c:pt idx="42" formatCode="#,##0.00">
                  <c:v>113.03885326004279</c:v>
                </c:pt>
                <c:pt idx="43" formatCode="#,##0.00">
                  <c:v>112.86074966414128</c:v>
                </c:pt>
                <c:pt idx="44" formatCode="#,##0.00">
                  <c:v>112.68264606823979</c:v>
                </c:pt>
                <c:pt idx="45" formatCode="#,##0.00">
                  <c:v>112.50454247233829</c:v>
                </c:pt>
                <c:pt idx="46" formatCode="#,##0.00">
                  <c:v>112.3264388764368</c:v>
                </c:pt>
                <c:pt idx="47" formatCode="#,##0.00">
                  <c:v>112.14833528053528</c:v>
                </c:pt>
                <c:pt idx="48" formatCode="#,##0.00">
                  <c:v>111.97023168463377</c:v>
                </c:pt>
                <c:pt idx="49" formatCode="#,##0.00">
                  <c:v>111.79212808873228</c:v>
                </c:pt>
                <c:pt idx="50" formatCode="#,##0.00">
                  <c:v>111.61402449283077</c:v>
                </c:pt>
                <c:pt idx="51" formatCode="#,##0.00">
                  <c:v>111.43592089692926</c:v>
                </c:pt>
                <c:pt idx="52" formatCode="#,##0.00">
                  <c:v>111.25781730102777</c:v>
                </c:pt>
                <c:pt idx="53" formatCode="#,##0.00">
                  <c:v>111.07971370512625</c:v>
                </c:pt>
                <c:pt idx="54" formatCode="#,##0.00">
                  <c:v>110.90161010922476</c:v>
                </c:pt>
                <c:pt idx="55" formatCode="#,##0.00">
                  <c:v>110.72350651332326</c:v>
                </c:pt>
                <c:pt idx="56" formatCode="#,##0.00">
                  <c:v>110.54540291742174</c:v>
                </c:pt>
                <c:pt idx="57" formatCode="#,##0.00">
                  <c:v>110.36729932152025</c:v>
                </c:pt>
                <c:pt idx="58" formatCode="#,##0.00">
                  <c:v>110.18919572561875</c:v>
                </c:pt>
                <c:pt idx="59" formatCode="#,##0.00">
                  <c:v>110.01109212971723</c:v>
                </c:pt>
                <c:pt idx="60" formatCode="#,##0.00">
                  <c:v>109.83298853381574</c:v>
                </c:pt>
                <c:pt idx="61" formatCode="#,##0.00">
                  <c:v>109.65488493791423</c:v>
                </c:pt>
                <c:pt idx="62" formatCode="#,##0.00">
                  <c:v>109.47678134201273</c:v>
                </c:pt>
                <c:pt idx="63" formatCode="#,##0.00">
                  <c:v>109.29867774611122</c:v>
                </c:pt>
                <c:pt idx="64" formatCode="#,##0.00">
                  <c:v>109.12057415020972</c:v>
                </c:pt>
                <c:pt idx="65" formatCode="#,##0.00">
                  <c:v>108.94247055430823</c:v>
                </c:pt>
                <c:pt idx="66" formatCode="#,##0.00">
                  <c:v>108.76436695840671</c:v>
                </c:pt>
                <c:pt idx="67" formatCode="#,##0.00">
                  <c:v>108.58626336250521</c:v>
                </c:pt>
                <c:pt idx="68" formatCode="#,##0.00">
                  <c:v>108.40815976660372</c:v>
                </c:pt>
                <c:pt idx="69" formatCode="#,##0.00">
                  <c:v>108.23005617070221</c:v>
                </c:pt>
                <c:pt idx="70" formatCode="#,##0.00">
                  <c:v>108.05195257480069</c:v>
                </c:pt>
                <c:pt idx="71" formatCode="#,##0.00">
                  <c:v>107.8738489788992</c:v>
                </c:pt>
                <c:pt idx="72" formatCode="#,##0.00">
                  <c:v>107.6957453829977</c:v>
                </c:pt>
                <c:pt idx="73" formatCode="#,##0.00">
                  <c:v>107.5176417870962</c:v>
                </c:pt>
                <c:pt idx="74" formatCode="#,##0.00">
                  <c:v>107.33953819119469</c:v>
                </c:pt>
                <c:pt idx="75" formatCode="#,##0.00">
                  <c:v>107.16143459529319</c:v>
                </c:pt>
                <c:pt idx="76" formatCode="#,##0.00">
                  <c:v>106.98333099939168</c:v>
                </c:pt>
                <c:pt idx="77" formatCode="#,##0.00">
                  <c:v>106.80522740349018</c:v>
                </c:pt>
                <c:pt idx="78" formatCode="#,##0.00">
                  <c:v>106.62712380758867</c:v>
                </c:pt>
                <c:pt idx="79" formatCode="#,##0.00">
                  <c:v>106.44902021168717</c:v>
                </c:pt>
                <c:pt idx="80" formatCode="#,##0.00">
                  <c:v>106.27091661578567</c:v>
                </c:pt>
                <c:pt idx="81" formatCode="#,##0.00">
                  <c:v>106.09281301988416</c:v>
                </c:pt>
                <c:pt idx="82" formatCode="#,##0.00">
                  <c:v>105.91470942398267</c:v>
                </c:pt>
                <c:pt idx="83" formatCode="#,##0.00">
                  <c:v>105.73660582808115</c:v>
                </c:pt>
                <c:pt idx="84" formatCode="#,##0.00">
                  <c:v>105.55850223217966</c:v>
                </c:pt>
                <c:pt idx="85" formatCode="#,##0.00">
                  <c:v>105.38039863627816</c:v>
                </c:pt>
                <c:pt idx="86" formatCode="#,##0.00">
                  <c:v>105.20229504037664</c:v>
                </c:pt>
                <c:pt idx="87" formatCode="#,##0.00">
                  <c:v>105.02419144447515</c:v>
                </c:pt>
                <c:pt idx="88" formatCode="#,##0.00">
                  <c:v>104.84608784857365</c:v>
                </c:pt>
                <c:pt idx="89" formatCode="#,##0.00">
                  <c:v>104.66798425267214</c:v>
                </c:pt>
                <c:pt idx="90" formatCode="#,##0.00">
                  <c:v>104.48988065677064</c:v>
                </c:pt>
                <c:pt idx="91" formatCode="#,##0.00">
                  <c:v>104.31177706086913</c:v>
                </c:pt>
                <c:pt idx="92" formatCode="#,##0.00">
                  <c:v>104.13367346496764</c:v>
                </c:pt>
                <c:pt idx="93" formatCode="#,##0.00">
                  <c:v>103.95556986906612</c:v>
                </c:pt>
                <c:pt idx="94" formatCode="#,##0.00">
                  <c:v>103.77746627316462</c:v>
                </c:pt>
                <c:pt idx="95" formatCode="#,##0.00">
                  <c:v>103.59936267726313</c:v>
                </c:pt>
                <c:pt idx="96" formatCode="#,##0.00">
                  <c:v>103.42125908136161</c:v>
                </c:pt>
                <c:pt idx="97" formatCode="#,##0.00">
                  <c:v>103.24315548546011</c:v>
                </c:pt>
                <c:pt idx="98" formatCode="#,##0.00">
                  <c:v>103.06505188955862</c:v>
                </c:pt>
                <c:pt idx="99" formatCode="#,##0.00">
                  <c:v>102.88694829365711</c:v>
                </c:pt>
                <c:pt idx="100" formatCode="#,##0.00">
                  <c:v>102.70884469775559</c:v>
                </c:pt>
                <c:pt idx="101" formatCode="#,##0.00">
                  <c:v>102.5307411018541</c:v>
                </c:pt>
                <c:pt idx="102" formatCode="#,##0.00">
                  <c:v>102.3526375059526</c:v>
                </c:pt>
                <c:pt idx="103" formatCode="#,##0.00">
                  <c:v>102.1745339100511</c:v>
                </c:pt>
                <c:pt idx="104" formatCode="#,##0.00">
                  <c:v>101.99643031414959</c:v>
                </c:pt>
                <c:pt idx="105" formatCode="#,##0.00">
                  <c:v>101.81832671824809</c:v>
                </c:pt>
                <c:pt idx="106" formatCode="#,##0.00">
                  <c:v>101.64022312234658</c:v>
                </c:pt>
                <c:pt idx="107" formatCode="#,##0.00">
                  <c:v>101.46211952644508</c:v>
                </c:pt>
                <c:pt idx="108" formatCode="#,##0.00">
                  <c:v>101.28401593054357</c:v>
                </c:pt>
                <c:pt idx="109" formatCode="#,##0.00">
                  <c:v>101.10591233464208</c:v>
                </c:pt>
                <c:pt idx="110" formatCode="#,##0.00">
                  <c:v>100.92780873874057</c:v>
                </c:pt>
                <c:pt idx="111" formatCode="#,##0.00">
                  <c:v>100.74970514283908</c:v>
                </c:pt>
                <c:pt idx="112" formatCode="#,##0.00">
                  <c:v>100.57160154693757</c:v>
                </c:pt>
                <c:pt idx="113" formatCode="#,##0.00">
                  <c:v>100.39349795103605</c:v>
                </c:pt>
                <c:pt idx="114" formatCode="#,##0.00">
                  <c:v>100.21539435513456</c:v>
                </c:pt>
                <c:pt idx="115" formatCode="#,##0.00">
                  <c:v>100.03729075923306</c:v>
                </c:pt>
                <c:pt idx="116" formatCode="#,##0.00">
                  <c:v>99.859187163331541</c:v>
                </c:pt>
                <c:pt idx="117" formatCode="#,##0.00">
                  <c:v>99.681083567430051</c:v>
                </c:pt>
                <c:pt idx="118" formatCode="#,##0.00">
                  <c:v>99.502979971528546</c:v>
                </c:pt>
                <c:pt idx="119" formatCode="#,##0.00">
                  <c:v>99.324876375627042</c:v>
                </c:pt>
                <c:pt idx="120" formatCode="#,##0.00">
                  <c:v>99.146772779725538</c:v>
                </c:pt>
                <c:pt idx="121" formatCode="#,##0.00">
                  <c:v>98.968669183824034</c:v>
                </c:pt>
                <c:pt idx="122" formatCode="#,##0.00">
                  <c:v>98.790565587922544</c:v>
                </c:pt>
                <c:pt idx="123" formatCode="#,##0.00">
                  <c:v>98.612461992021025</c:v>
                </c:pt>
                <c:pt idx="124" formatCode="#,##0.00">
                  <c:v>98.434358396119521</c:v>
                </c:pt>
                <c:pt idx="125" formatCode="#,##0.00">
                  <c:v>98.256254800218031</c:v>
                </c:pt>
                <c:pt idx="126" formatCode="#,##0.00">
                  <c:v>98.078151204316512</c:v>
                </c:pt>
                <c:pt idx="127" formatCode="#,##0.00">
                  <c:v>97.900047608415008</c:v>
                </c:pt>
                <c:pt idx="128" formatCode="#,##0.00">
                  <c:v>97.721944012513518</c:v>
                </c:pt>
                <c:pt idx="129" formatCode="#,##0.00">
                  <c:v>97.543840416612014</c:v>
                </c:pt>
                <c:pt idx="130" formatCode="#,##0.00">
                  <c:v>97.365736820710509</c:v>
                </c:pt>
                <c:pt idx="131" formatCode="#,##0.00">
                  <c:v>97.187633224809005</c:v>
                </c:pt>
                <c:pt idx="132" formatCode="#,##0.00">
                  <c:v>97.009529628907501</c:v>
                </c:pt>
                <c:pt idx="133" formatCode="#,##0.00">
                  <c:v>96.831426033005997</c:v>
                </c:pt>
                <c:pt idx="134" formatCode="#,##0.00">
                  <c:v>96.653322437104492</c:v>
                </c:pt>
                <c:pt idx="135" formatCode="#,##0.00">
                  <c:v>96.475218841202988</c:v>
                </c:pt>
                <c:pt idx="136" formatCode="#,##0.00">
                  <c:v>96.297115245301484</c:v>
                </c:pt>
                <c:pt idx="137" formatCode="#,##0.00">
                  <c:v>96.11901164939998</c:v>
                </c:pt>
                <c:pt idx="138" formatCode="#,##0.00">
                  <c:v>95.940908053498475</c:v>
                </c:pt>
                <c:pt idx="139" formatCode="#,##0.00">
                  <c:v>95.762804457596985</c:v>
                </c:pt>
                <c:pt idx="140" formatCode="#,##0.00">
                  <c:v>95.584700861695467</c:v>
                </c:pt>
                <c:pt idx="141" formatCode="#,##0.00">
                  <c:v>95.406597265793977</c:v>
                </c:pt>
                <c:pt idx="142" formatCode="#,##0.00">
                  <c:v>95.228493669892472</c:v>
                </c:pt>
                <c:pt idx="143" formatCode="#,##0.00">
                  <c:v>95.050390073990968</c:v>
                </c:pt>
                <c:pt idx="144" formatCode="#,##0.00">
                  <c:v>94.872286478089464</c:v>
                </c:pt>
                <c:pt idx="145" formatCode="#,##0.00">
                  <c:v>94.69418288218796</c:v>
                </c:pt>
                <c:pt idx="146" formatCode="#,##0.00">
                  <c:v>94.516079286286455</c:v>
                </c:pt>
                <c:pt idx="147" formatCode="#,##0.00">
                  <c:v>94.337975690384951</c:v>
                </c:pt>
                <c:pt idx="148" formatCode="#,##0.00">
                  <c:v>94.159872094483447</c:v>
                </c:pt>
                <c:pt idx="149" formatCode="#,##0.00">
                  <c:v>93.981768498581957</c:v>
                </c:pt>
                <c:pt idx="150" formatCode="#,##0.00">
                  <c:v>93.803664902680438</c:v>
                </c:pt>
                <c:pt idx="151" formatCode="#,##0.00">
                  <c:v>93.625561306778934</c:v>
                </c:pt>
                <c:pt idx="152" formatCode="#,##0.00">
                  <c:v>93.447457710877444</c:v>
                </c:pt>
                <c:pt idx="153" formatCode="#,##0.00">
                  <c:v>93.269354114975926</c:v>
                </c:pt>
                <c:pt idx="154" formatCode="#,##0.00">
                  <c:v>93.091250519074421</c:v>
                </c:pt>
                <c:pt idx="155" formatCode="#,##0.00">
                  <c:v>92.913146923172931</c:v>
                </c:pt>
                <c:pt idx="156" formatCode="#,##0.00">
                  <c:v>92.735043327271413</c:v>
                </c:pt>
                <c:pt idx="157" formatCode="#,##0.00">
                  <c:v>92.556939731369908</c:v>
                </c:pt>
                <c:pt idx="158" formatCode="#,##0.00">
                  <c:v>92.378836135468418</c:v>
                </c:pt>
                <c:pt idx="159" formatCode="#,##0.00">
                  <c:v>92.2007325395669</c:v>
                </c:pt>
                <c:pt idx="160" formatCode="#,##0.00">
                  <c:v>92.02262894366541</c:v>
                </c:pt>
                <c:pt idx="161" formatCode="#,##0.00">
                  <c:v>91.844525347763906</c:v>
                </c:pt>
                <c:pt idx="162" formatCode="#,##0.00">
                  <c:v>91.666421751862401</c:v>
                </c:pt>
                <c:pt idx="163" formatCode="#,##0.00">
                  <c:v>91.488318155960897</c:v>
                </c:pt>
                <c:pt idx="164" formatCode="#,##0.00">
                  <c:v>91.310214560059393</c:v>
                </c:pt>
                <c:pt idx="165" formatCode="#,##0.00">
                  <c:v>91.132110964157889</c:v>
                </c:pt>
                <c:pt idx="166" formatCode="#,##0.00">
                  <c:v>90.954007368256384</c:v>
                </c:pt>
                <c:pt idx="167" formatCode="#,##0.00">
                  <c:v>90.77590377235488</c:v>
                </c:pt>
                <c:pt idx="168" formatCode="#,##0.00">
                  <c:v>90.59780017645339</c:v>
                </c:pt>
                <c:pt idx="169" formatCode="#,##0.00">
                  <c:v>90.419696580551886</c:v>
                </c:pt>
                <c:pt idx="170" formatCode="#,##0.00">
                  <c:v>90.241592984650367</c:v>
                </c:pt>
              </c:numCache>
            </c:numRef>
          </c:xVal>
          <c:yVal>
            <c:numRef>
              <c:f>'equilibrium 2040'!$B$38:$FP$38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1-1A82-458B-A2A2-0C8BDF26A2A0}"/>
            </c:ext>
          </c:extLst>
        </c:ser>
        <c:ser>
          <c:idx val="5"/>
          <c:order val="1"/>
          <c:tx>
            <c:strRef>
              <c:f>'equilibrium 2040'!$A$40</c:f>
              <c:strCache>
                <c:ptCount val="1"/>
                <c:pt idx="0">
                  <c:v>2DS demand curve</c:v>
                </c:pt>
              </c:strCache>
            </c:strRef>
          </c:tx>
          <c:spPr>
            <a:ln>
              <a:solidFill>
                <a:schemeClr val="accent1"/>
              </a:solidFill>
            </a:ln>
          </c:spPr>
          <c:marker>
            <c:symbol val="none"/>
          </c:marker>
          <c:dLbls>
            <c:dLbl>
              <c:idx val="118"/>
              <c:layout>
                <c:manualLayout>
                  <c:x val="-0.25061759259259253"/>
                  <c:y val="-7.3334920634920642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2-1A82-458B-A2A2-0C8BDF26A2A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xVal>
            <c:numRef>
              <c:f>'equilibrium 2040'!$B$40:$FP$40</c:f>
              <c:numCache>
                <c:formatCode>General</c:formatCode>
                <c:ptCount val="171"/>
                <c:pt idx="30" formatCode="#,##0.00">
                  <c:v>74.557860576148073</c:v>
                </c:pt>
                <c:pt idx="31" formatCode="#,##0.00">
                  <c:v>74.379756980246569</c:v>
                </c:pt>
                <c:pt idx="32" formatCode="#,##0.00">
                  <c:v>74.201653384345065</c:v>
                </c:pt>
                <c:pt idx="33" formatCode="#,##0.00">
                  <c:v>74.02354978844356</c:v>
                </c:pt>
                <c:pt idx="34" formatCode="#,##0.00">
                  <c:v>73.845446192542056</c:v>
                </c:pt>
                <c:pt idx="35" formatCode="#,##0.00">
                  <c:v>73.667342596640566</c:v>
                </c:pt>
                <c:pt idx="36" formatCode="#,##0.00">
                  <c:v>73.489239000739047</c:v>
                </c:pt>
                <c:pt idx="37" formatCode="#,##0.00">
                  <c:v>73.311135404837543</c:v>
                </c:pt>
                <c:pt idx="38" formatCode="#,##0.00">
                  <c:v>73.133031808936053</c:v>
                </c:pt>
                <c:pt idx="39" formatCode="#,##0.00">
                  <c:v>72.954928213034535</c:v>
                </c:pt>
                <c:pt idx="40" formatCode="#,##0.00">
                  <c:v>72.77682461713303</c:v>
                </c:pt>
                <c:pt idx="41" formatCode="#,##0.00">
                  <c:v>72.59872102123154</c:v>
                </c:pt>
                <c:pt idx="42" formatCode="#,##0.00">
                  <c:v>72.420617425330022</c:v>
                </c:pt>
                <c:pt idx="43" formatCode="#,##0.00">
                  <c:v>72.242513829428518</c:v>
                </c:pt>
                <c:pt idx="44" formatCode="#,##0.00">
                  <c:v>72.064410233527028</c:v>
                </c:pt>
                <c:pt idx="45" formatCode="#,##0.00">
                  <c:v>71.886306637625523</c:v>
                </c:pt>
                <c:pt idx="46" formatCode="#,##0.00">
                  <c:v>71.708203041724033</c:v>
                </c:pt>
                <c:pt idx="47" formatCode="#,##0.00">
                  <c:v>71.530099445822515</c:v>
                </c:pt>
                <c:pt idx="48" formatCode="#,##0.00">
                  <c:v>71.351995849921011</c:v>
                </c:pt>
                <c:pt idx="49" formatCode="#,##0.00">
                  <c:v>71.17389225401952</c:v>
                </c:pt>
                <c:pt idx="50" formatCode="#,##0.00">
                  <c:v>70.995788658118002</c:v>
                </c:pt>
                <c:pt idx="51" formatCode="#,##0.00">
                  <c:v>70.817685062216498</c:v>
                </c:pt>
                <c:pt idx="52" formatCode="#,##0.00">
                  <c:v>70.639581466315008</c:v>
                </c:pt>
                <c:pt idx="53" formatCode="#,##0.00">
                  <c:v>70.461477870413489</c:v>
                </c:pt>
                <c:pt idx="54" formatCode="#,##0.00">
                  <c:v>70.283374274511999</c:v>
                </c:pt>
                <c:pt idx="55" formatCode="#,##0.00">
                  <c:v>70.105270678610495</c:v>
                </c:pt>
                <c:pt idx="56" formatCode="#,##0.00">
                  <c:v>69.927167082708976</c:v>
                </c:pt>
                <c:pt idx="57" formatCode="#,##0.00">
                  <c:v>69.749063486807486</c:v>
                </c:pt>
                <c:pt idx="58" formatCode="#,##0.00">
                  <c:v>69.570959890905982</c:v>
                </c:pt>
                <c:pt idx="59" formatCode="#,##0.00">
                  <c:v>69.392856295004464</c:v>
                </c:pt>
                <c:pt idx="60" formatCode="#,##0.00">
                  <c:v>69.214752699102974</c:v>
                </c:pt>
                <c:pt idx="61" formatCode="#,##0.00">
                  <c:v>69.036649103201469</c:v>
                </c:pt>
                <c:pt idx="62" formatCode="#,##0.00">
                  <c:v>68.858545507299965</c:v>
                </c:pt>
                <c:pt idx="63" formatCode="#,##0.00">
                  <c:v>68.680441911398461</c:v>
                </c:pt>
                <c:pt idx="64" formatCode="#,##0.00">
                  <c:v>68.502338315496957</c:v>
                </c:pt>
                <c:pt idx="65" formatCode="#,##0.00">
                  <c:v>68.324234719595466</c:v>
                </c:pt>
                <c:pt idx="66" formatCode="#,##0.00">
                  <c:v>68.146131123693948</c:v>
                </c:pt>
                <c:pt idx="67" formatCode="#,##0.00">
                  <c:v>67.968027527792444</c:v>
                </c:pt>
                <c:pt idx="68" formatCode="#,##0.00">
                  <c:v>67.789923931890968</c:v>
                </c:pt>
                <c:pt idx="69" formatCode="#,##0.00">
                  <c:v>67.611820335989478</c:v>
                </c:pt>
                <c:pt idx="70" formatCode="#,##0.00">
                  <c:v>67.433716740087945</c:v>
                </c:pt>
                <c:pt idx="71" formatCode="#,##0.00">
                  <c:v>67.255613144186455</c:v>
                </c:pt>
                <c:pt idx="72" formatCode="#,##0.00">
                  <c:v>67.077509548284937</c:v>
                </c:pt>
                <c:pt idx="73" formatCode="#,##0.00">
                  <c:v>66.899405952383432</c:v>
                </c:pt>
                <c:pt idx="74" formatCode="#,##0.00">
                  <c:v>66.721302356481928</c:v>
                </c:pt>
                <c:pt idx="75" formatCode="#,##0.00">
                  <c:v>66.543198760580424</c:v>
                </c:pt>
                <c:pt idx="76" formatCode="#,##0.00">
                  <c:v>66.36509516467892</c:v>
                </c:pt>
                <c:pt idx="77" formatCode="#,##0.00">
                  <c:v>66.186991568777415</c:v>
                </c:pt>
                <c:pt idx="78" formatCode="#,##0.00">
                  <c:v>66.008887972875911</c:v>
                </c:pt>
                <c:pt idx="79" formatCode="#,##0.00">
                  <c:v>65.830784376974407</c:v>
                </c:pt>
                <c:pt idx="80" formatCode="#,##0.00">
                  <c:v>65.652680781072903</c:v>
                </c:pt>
                <c:pt idx="81" formatCode="#,##0.00">
                  <c:v>65.474577185171398</c:v>
                </c:pt>
                <c:pt idx="82" formatCode="#,##0.00">
                  <c:v>65.296473589269894</c:v>
                </c:pt>
                <c:pt idx="83" formatCode="#,##0.00">
                  <c:v>65.118369993368376</c:v>
                </c:pt>
                <c:pt idx="84" formatCode="#,##0.00">
                  <c:v>64.940266397466885</c:v>
                </c:pt>
                <c:pt idx="85" formatCode="#,##0.00">
                  <c:v>64.762162801565395</c:v>
                </c:pt>
                <c:pt idx="86" formatCode="#,##0.00">
                  <c:v>64.584059205663863</c:v>
                </c:pt>
                <c:pt idx="87" formatCode="#,##0.00">
                  <c:v>64.405955609762373</c:v>
                </c:pt>
                <c:pt idx="88" formatCode="#,##0.00">
                  <c:v>64.227852013860854</c:v>
                </c:pt>
                <c:pt idx="89" formatCode="#,##0.00">
                  <c:v>64.04974841795935</c:v>
                </c:pt>
                <c:pt idx="90" formatCode="#,##0.00">
                  <c:v>63.871644822057846</c:v>
                </c:pt>
                <c:pt idx="91" formatCode="#,##0.00">
                  <c:v>63.693541226156341</c:v>
                </c:pt>
                <c:pt idx="92" formatCode="#,##0.00">
                  <c:v>63.515437630254837</c:v>
                </c:pt>
                <c:pt idx="93" formatCode="#,##0.00">
                  <c:v>63.337334034353319</c:v>
                </c:pt>
                <c:pt idx="94" formatCode="#,##0.00">
                  <c:v>63.159230438451829</c:v>
                </c:pt>
                <c:pt idx="95" formatCode="#,##0.00">
                  <c:v>62.981126842550353</c:v>
                </c:pt>
                <c:pt idx="96" formatCode="#,##0.00">
                  <c:v>62.803023246648834</c:v>
                </c:pt>
                <c:pt idx="97" formatCode="#,##0.00">
                  <c:v>62.624919650747344</c:v>
                </c:pt>
                <c:pt idx="98" formatCode="#,##0.00">
                  <c:v>62.446816054845868</c:v>
                </c:pt>
                <c:pt idx="99" formatCode="#,##0.00">
                  <c:v>62.268712458944378</c:v>
                </c:pt>
                <c:pt idx="100" formatCode="#,##0.00">
                  <c:v>62.090608863042846</c:v>
                </c:pt>
                <c:pt idx="101" formatCode="#,##0.00">
                  <c:v>61.912505267141356</c:v>
                </c:pt>
                <c:pt idx="102" formatCode="#,##0.00">
                  <c:v>61.734401671239837</c:v>
                </c:pt>
                <c:pt idx="103" formatCode="#,##0.00">
                  <c:v>61.556298075338333</c:v>
                </c:pt>
                <c:pt idx="104" formatCode="#,##0.00">
                  <c:v>61.378194479436829</c:v>
                </c:pt>
                <c:pt idx="105" formatCode="#,##0.00">
                  <c:v>61.200090883535324</c:v>
                </c:pt>
                <c:pt idx="106" formatCode="#,##0.00">
                  <c:v>61.02198728763382</c:v>
                </c:pt>
                <c:pt idx="107" formatCode="#,##0.00">
                  <c:v>60.843883691732316</c:v>
                </c:pt>
                <c:pt idx="108" formatCode="#,##0.00">
                  <c:v>60.665780095830812</c:v>
                </c:pt>
                <c:pt idx="109" formatCode="#,##0.00">
                  <c:v>60.487676499929336</c:v>
                </c:pt>
                <c:pt idx="110" formatCode="#,##0.00">
                  <c:v>60.309572904027817</c:v>
                </c:pt>
                <c:pt idx="111" formatCode="#,##0.00">
                  <c:v>60.131469308126327</c:v>
                </c:pt>
                <c:pt idx="112" formatCode="#,##0.00">
                  <c:v>59.953365712224837</c:v>
                </c:pt>
                <c:pt idx="113" formatCode="#,##0.00">
                  <c:v>59.775262116323304</c:v>
                </c:pt>
                <c:pt idx="114" formatCode="#,##0.00">
                  <c:v>59.597158520421814</c:v>
                </c:pt>
                <c:pt idx="115" formatCode="#,##0.00">
                  <c:v>59.419054924520296</c:v>
                </c:pt>
                <c:pt idx="116" formatCode="#,##0.00">
                  <c:v>59.240951328618763</c:v>
                </c:pt>
                <c:pt idx="117" formatCode="#,##0.00">
                  <c:v>59.062847732717273</c:v>
                </c:pt>
                <c:pt idx="118" formatCode="#,##0.00">
                  <c:v>58.884744136815755</c:v>
                </c:pt>
                <c:pt idx="119" formatCode="#,##0.00">
                  <c:v>58.70664054091425</c:v>
                </c:pt>
                <c:pt idx="120" formatCode="#,##0.00">
                  <c:v>58.528536945012746</c:v>
                </c:pt>
                <c:pt idx="121" formatCode="#,##0.00">
                  <c:v>58.350433349111242</c:v>
                </c:pt>
                <c:pt idx="122" formatCode="#,##0.00">
                  <c:v>58.172329753209738</c:v>
                </c:pt>
                <c:pt idx="123" formatCode="#,##0.00">
                  <c:v>57.994226157308219</c:v>
                </c:pt>
                <c:pt idx="124" formatCode="#,##0.00">
                  <c:v>57.816122561406729</c:v>
                </c:pt>
                <c:pt idx="125" formatCode="#,##0.00">
                  <c:v>57.638018965505253</c:v>
                </c:pt>
                <c:pt idx="126" formatCode="#,##0.00">
                  <c:v>57.459915369603735</c:v>
                </c:pt>
                <c:pt idx="127" formatCode="#,##0.00">
                  <c:v>57.281811773702245</c:v>
                </c:pt>
                <c:pt idx="128" formatCode="#,##0.00">
                  <c:v>57.103708177800769</c:v>
                </c:pt>
                <c:pt idx="129" formatCode="#,##0.00">
                  <c:v>56.925604581899279</c:v>
                </c:pt>
                <c:pt idx="130" formatCode="#,##0.00">
                  <c:v>56.747500985997775</c:v>
                </c:pt>
                <c:pt idx="131" formatCode="#,##0.00">
                  <c:v>56.56939739009627</c:v>
                </c:pt>
                <c:pt idx="132" formatCode="#,##0.00">
                  <c:v>56.391293794194766</c:v>
                </c:pt>
                <c:pt idx="133" formatCode="#,##0.00">
                  <c:v>56.213190198293262</c:v>
                </c:pt>
                <c:pt idx="134" formatCode="#,##0.00">
                  <c:v>56.035086602391758</c:v>
                </c:pt>
                <c:pt idx="135" formatCode="#,##0.00">
                  <c:v>55.856983006490253</c:v>
                </c:pt>
                <c:pt idx="136" formatCode="#,##0.00">
                  <c:v>55.678879410588749</c:v>
                </c:pt>
                <c:pt idx="137" formatCode="#,##0.00">
                  <c:v>55.500775814687245</c:v>
                </c:pt>
                <c:pt idx="138" formatCode="#,##0.00">
                  <c:v>55.32267221878574</c:v>
                </c:pt>
                <c:pt idx="139" formatCode="#,##0.00">
                  <c:v>55.144568622884236</c:v>
                </c:pt>
                <c:pt idx="140" formatCode="#,##0.00">
                  <c:v>54.966465026982718</c:v>
                </c:pt>
                <c:pt idx="141" formatCode="#,##0.00">
                  <c:v>54.788361431081228</c:v>
                </c:pt>
                <c:pt idx="142" formatCode="#,##0.00">
                  <c:v>54.610257835179738</c:v>
                </c:pt>
                <c:pt idx="143" formatCode="#,##0.00">
                  <c:v>54.432154239278233</c:v>
                </c:pt>
                <c:pt idx="144" formatCode="#,##0.00">
                  <c:v>54.254050643376729</c:v>
                </c:pt>
                <c:pt idx="145" formatCode="#,##0.00">
                  <c:v>54.075947047475225</c:v>
                </c:pt>
                <c:pt idx="146" formatCode="#,##0.00">
                  <c:v>53.897843451573721</c:v>
                </c:pt>
                <c:pt idx="147" formatCode="#,##0.00">
                  <c:v>53.719739855672216</c:v>
                </c:pt>
                <c:pt idx="148" formatCode="#,##0.00">
                  <c:v>53.541636259770712</c:v>
                </c:pt>
                <c:pt idx="149" formatCode="#,##0.00">
                  <c:v>53.363532663869236</c:v>
                </c:pt>
                <c:pt idx="150" formatCode="#,##0.00">
                  <c:v>53.185429067967718</c:v>
                </c:pt>
                <c:pt idx="151" formatCode="#,##0.00">
                  <c:v>53.007325472066228</c:v>
                </c:pt>
                <c:pt idx="152" formatCode="#,##0.00">
                  <c:v>52.829221876164752</c:v>
                </c:pt>
                <c:pt idx="153" formatCode="#,##0.00">
                  <c:v>52.651118280263233</c:v>
                </c:pt>
                <c:pt idx="154" formatCode="#,##0.00">
                  <c:v>52.473014684361743</c:v>
                </c:pt>
                <c:pt idx="155" formatCode="#,##0.00">
                  <c:v>52.294911088460267</c:v>
                </c:pt>
                <c:pt idx="156" formatCode="#,##0.00">
                  <c:v>52.116807492558749</c:v>
                </c:pt>
                <c:pt idx="157" formatCode="#,##0.00">
                  <c:v>51.938703896657259</c:v>
                </c:pt>
                <c:pt idx="158" formatCode="#,##0.00">
                  <c:v>51.760600300755783</c:v>
                </c:pt>
                <c:pt idx="159" formatCode="#,##0.00">
                  <c:v>51.582496704854265</c:v>
                </c:pt>
                <c:pt idx="160" formatCode="#,##0.00">
                  <c:v>51.404393108952775</c:v>
                </c:pt>
                <c:pt idx="161" formatCode="#,##0.00">
                  <c:v>51.226289513051285</c:v>
                </c:pt>
                <c:pt idx="162" formatCode="#,##0.00">
                  <c:v>51.04818591714978</c:v>
                </c:pt>
                <c:pt idx="163" formatCode="#,##0.00">
                  <c:v>50.870082321248276</c:v>
                </c:pt>
                <c:pt idx="164" formatCode="#,##0.00">
                  <c:v>50.691978725346772</c:v>
                </c:pt>
                <c:pt idx="165" formatCode="#,##0.00">
                  <c:v>50.513875129445267</c:v>
                </c:pt>
                <c:pt idx="166" formatCode="#,##0.00">
                  <c:v>50.335771533543763</c:v>
                </c:pt>
                <c:pt idx="167" formatCode="#,##0.00">
                  <c:v>50.157667937642259</c:v>
                </c:pt>
                <c:pt idx="168" formatCode="#,##0.00">
                  <c:v>49.979564341740783</c:v>
                </c:pt>
                <c:pt idx="169" formatCode="#,##0.00">
                  <c:v>49.801460745839293</c:v>
                </c:pt>
                <c:pt idx="170" formatCode="#,##0.00">
                  <c:v>49.62335714993776</c:v>
                </c:pt>
              </c:numCache>
            </c:numRef>
          </c:xVal>
          <c:yVal>
            <c:numRef>
              <c:f>'equilibrium 2040'!$B$38:$FP$38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3-1A82-458B-A2A2-0C8BDF26A2A0}"/>
            </c:ext>
          </c:extLst>
        </c:ser>
        <c:ser>
          <c:idx val="6"/>
          <c:order val="2"/>
          <c:tx>
            <c:strRef>
              <c:f>'equilibrium 2040'!$A$41</c:f>
              <c:strCache>
                <c:ptCount val="1"/>
                <c:pt idx="0">
                  <c:v>Supply curve</c:v>
                </c:pt>
              </c:strCache>
            </c:strRef>
          </c:tx>
          <c:spPr>
            <a:ln>
              <a:solidFill>
                <a:schemeClr val="bg1">
                  <a:lumMod val="50000"/>
                </a:schemeClr>
              </a:solidFill>
            </a:ln>
          </c:spPr>
          <c:marker>
            <c:symbol val="none"/>
          </c:marker>
          <c:dLbls>
            <c:dLbl>
              <c:idx val="167"/>
              <c:layout>
                <c:manualLayout>
                  <c:x val="-0.1458148148148149"/>
                  <c:y val="-3.7797619047619059E-2"/>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4-1A82-458B-A2A2-0C8BDF26A2A0}"/>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ext>
            </c:extLst>
          </c:dLbls>
          <c:xVal>
            <c:numRef>
              <c:f>'equilibrium 2040'!$B$41:$FP$41</c:f>
              <c:numCache>
                <c:formatCode>General</c:formatCode>
                <c:ptCount val="171"/>
                <c:pt idx="0">
                  <c:v>7.8247714827009991E-6</c:v>
                </c:pt>
                <c:pt idx="1">
                  <c:v>7.8247714827009991E-6</c:v>
                </c:pt>
                <c:pt idx="2">
                  <c:v>7.8247714827009991E-6</c:v>
                </c:pt>
                <c:pt idx="3">
                  <c:v>7.8247714827009991E-6</c:v>
                </c:pt>
                <c:pt idx="4">
                  <c:v>7.8247714827009991E-6</c:v>
                </c:pt>
                <c:pt idx="5">
                  <c:v>1.077125771482701E-3</c:v>
                </c:pt>
                <c:pt idx="6">
                  <c:v>1.077125771482701E-3</c:v>
                </c:pt>
                <c:pt idx="7">
                  <c:v>3.1017005771482701E-2</c:v>
                </c:pt>
                <c:pt idx="8">
                  <c:v>5.4544601561482706E-2</c:v>
                </c:pt>
                <c:pt idx="9">
                  <c:v>1.2394049674614827</c:v>
                </c:pt>
                <c:pt idx="10">
                  <c:v>1.3262891833614825</c:v>
                </c:pt>
                <c:pt idx="11">
                  <c:v>2.8432064819224818</c:v>
                </c:pt>
                <c:pt idx="12">
                  <c:v>3.9310181139224816</c:v>
                </c:pt>
                <c:pt idx="13">
                  <c:v>5.3880651090504834</c:v>
                </c:pt>
                <c:pt idx="14">
                  <c:v>7.7368087845604849</c:v>
                </c:pt>
                <c:pt idx="15">
                  <c:v>11.772353235020482</c:v>
                </c:pt>
                <c:pt idx="16">
                  <c:v>12.691548963626483</c:v>
                </c:pt>
                <c:pt idx="17">
                  <c:v>15.793234677991483</c:v>
                </c:pt>
                <c:pt idx="18">
                  <c:v>19.029771631661475</c:v>
                </c:pt>
                <c:pt idx="19">
                  <c:v>20.86504949438147</c:v>
                </c:pt>
                <c:pt idx="20">
                  <c:v>23.087500372121472</c:v>
                </c:pt>
                <c:pt idx="21">
                  <c:v>25.008008347261477</c:v>
                </c:pt>
                <c:pt idx="22">
                  <c:v>26.216286925261471</c:v>
                </c:pt>
                <c:pt idx="23">
                  <c:v>27.856016689161475</c:v>
                </c:pt>
                <c:pt idx="24">
                  <c:v>28.545684000931477</c:v>
                </c:pt>
                <c:pt idx="25">
                  <c:v>29.088684081371476</c:v>
                </c:pt>
                <c:pt idx="26">
                  <c:v>29.230153706371475</c:v>
                </c:pt>
                <c:pt idx="27">
                  <c:v>29.92815077907148</c:v>
                </c:pt>
                <c:pt idx="28">
                  <c:v>31.119090815871484</c:v>
                </c:pt>
                <c:pt idx="29">
                  <c:v>31.700372734541485</c:v>
                </c:pt>
                <c:pt idx="30">
                  <c:v>33.369317292541474</c:v>
                </c:pt>
                <c:pt idx="31">
                  <c:v>33.878266246731471</c:v>
                </c:pt>
                <c:pt idx="32">
                  <c:v>34.528646340950466</c:v>
                </c:pt>
                <c:pt idx="33">
                  <c:v>34.884219367750454</c:v>
                </c:pt>
                <c:pt idx="34">
                  <c:v>35.964584865550464</c:v>
                </c:pt>
                <c:pt idx="35">
                  <c:v>37.168525758150473</c:v>
                </c:pt>
                <c:pt idx="36">
                  <c:v>37.688569124030465</c:v>
                </c:pt>
                <c:pt idx="37">
                  <c:v>38.422522916970465</c:v>
                </c:pt>
                <c:pt idx="38">
                  <c:v>39.14616054717046</c:v>
                </c:pt>
                <c:pt idx="39">
                  <c:v>40.532440569000464</c:v>
                </c:pt>
                <c:pt idx="40">
                  <c:v>41.638838526900457</c:v>
                </c:pt>
                <c:pt idx="41">
                  <c:v>42.574782854600443</c:v>
                </c:pt>
                <c:pt idx="42">
                  <c:v>43.320918505600439</c:v>
                </c:pt>
                <c:pt idx="43">
                  <c:v>44.755103801200441</c:v>
                </c:pt>
                <c:pt idx="44">
                  <c:v>45.421169334100441</c:v>
                </c:pt>
                <c:pt idx="45">
                  <c:v>46.023258953820438</c:v>
                </c:pt>
                <c:pt idx="46">
                  <c:v>47.009761839920465</c:v>
                </c:pt>
                <c:pt idx="47">
                  <c:v>48.024478423220465</c:v>
                </c:pt>
                <c:pt idx="48">
                  <c:v>49.09265524422046</c:v>
                </c:pt>
                <c:pt idx="49">
                  <c:v>49.963120459510449</c:v>
                </c:pt>
                <c:pt idx="50">
                  <c:v>51.582242952825446</c:v>
                </c:pt>
                <c:pt idx="51">
                  <c:v>53.19951448305045</c:v>
                </c:pt>
                <c:pt idx="52">
                  <c:v>54.154360692930446</c:v>
                </c:pt>
                <c:pt idx="53">
                  <c:v>54.739691163440455</c:v>
                </c:pt>
                <c:pt idx="54">
                  <c:v>54.964678076140451</c:v>
                </c:pt>
                <c:pt idx="55">
                  <c:v>55.77703979918045</c:v>
                </c:pt>
                <c:pt idx="56">
                  <c:v>56.315353104280462</c:v>
                </c:pt>
                <c:pt idx="57">
                  <c:v>56.660387739280466</c:v>
                </c:pt>
                <c:pt idx="58">
                  <c:v>57.180960467540473</c:v>
                </c:pt>
                <c:pt idx="59">
                  <c:v>57.34814449454047</c:v>
                </c:pt>
                <c:pt idx="60">
                  <c:v>57.803401812540478</c:v>
                </c:pt>
                <c:pt idx="61">
                  <c:v>58.880008012240467</c:v>
                </c:pt>
                <c:pt idx="62">
                  <c:v>59.483947051240477</c:v>
                </c:pt>
                <c:pt idx="63">
                  <c:v>60.159334727240477</c:v>
                </c:pt>
                <c:pt idx="64">
                  <c:v>63.799302546940474</c:v>
                </c:pt>
                <c:pt idx="65">
                  <c:v>64.729220048380483</c:v>
                </c:pt>
                <c:pt idx="66">
                  <c:v>67.744819841190463</c:v>
                </c:pt>
                <c:pt idx="67">
                  <c:v>68.281081059390445</c:v>
                </c:pt>
                <c:pt idx="68">
                  <c:v>69.033671267190442</c:v>
                </c:pt>
                <c:pt idx="69">
                  <c:v>70.059150979190406</c:v>
                </c:pt>
                <c:pt idx="70">
                  <c:v>70.766886558190421</c:v>
                </c:pt>
                <c:pt idx="71">
                  <c:v>70.987427969900423</c:v>
                </c:pt>
                <c:pt idx="72">
                  <c:v>75.020812700941661</c:v>
                </c:pt>
                <c:pt idx="73">
                  <c:v>75.823107293941604</c:v>
                </c:pt>
                <c:pt idx="74">
                  <c:v>77.485564369641594</c:v>
                </c:pt>
                <c:pt idx="75">
                  <c:v>78.32062323609162</c:v>
                </c:pt>
                <c:pt idx="76">
                  <c:v>78.876784099891651</c:v>
                </c:pt>
                <c:pt idx="77">
                  <c:v>79.264306716458648</c:v>
                </c:pt>
                <c:pt idx="78">
                  <c:v>80.597204460328669</c:v>
                </c:pt>
                <c:pt idx="79">
                  <c:v>80.899869075528642</c:v>
                </c:pt>
                <c:pt idx="80">
                  <c:v>81.522997392628582</c:v>
                </c:pt>
                <c:pt idx="81">
                  <c:v>81.874492552598568</c:v>
                </c:pt>
                <c:pt idx="82">
                  <c:v>82.576006335848561</c:v>
                </c:pt>
                <c:pt idx="83">
                  <c:v>82.993181956548582</c:v>
                </c:pt>
                <c:pt idx="84">
                  <c:v>83.185687315328579</c:v>
                </c:pt>
                <c:pt idx="85">
                  <c:v>83.628241145428589</c:v>
                </c:pt>
                <c:pt idx="86">
                  <c:v>84.959249699328595</c:v>
                </c:pt>
                <c:pt idx="87">
                  <c:v>87.355174001338582</c:v>
                </c:pt>
                <c:pt idx="88">
                  <c:v>87.71581367473857</c:v>
                </c:pt>
                <c:pt idx="89">
                  <c:v>88.040677777038539</c:v>
                </c:pt>
                <c:pt idx="90">
                  <c:v>91.683615490338553</c:v>
                </c:pt>
                <c:pt idx="91">
                  <c:v>92.067756149148551</c:v>
                </c:pt>
                <c:pt idx="92">
                  <c:v>93.164913492148557</c:v>
                </c:pt>
                <c:pt idx="93">
                  <c:v>93.376274243348561</c:v>
                </c:pt>
                <c:pt idx="94">
                  <c:v>93.519924998539551</c:v>
                </c:pt>
                <c:pt idx="95">
                  <c:v>94.448992081499568</c:v>
                </c:pt>
                <c:pt idx="96">
                  <c:v>95.192740610879582</c:v>
                </c:pt>
                <c:pt idx="97">
                  <c:v>96.353470778879583</c:v>
                </c:pt>
                <c:pt idx="98">
                  <c:v>96.795690206879584</c:v>
                </c:pt>
                <c:pt idx="99">
                  <c:v>96.990078815589598</c:v>
                </c:pt>
                <c:pt idx="100">
                  <c:v>97.415892922479586</c:v>
                </c:pt>
                <c:pt idx="101">
                  <c:v>97.6733106564796</c:v>
                </c:pt>
                <c:pt idx="102">
                  <c:v>98.050572355669615</c:v>
                </c:pt>
                <c:pt idx="103">
                  <c:v>98.877341759939625</c:v>
                </c:pt>
                <c:pt idx="104">
                  <c:v>98.92862211696621</c:v>
                </c:pt>
                <c:pt idx="105">
                  <c:v>99.074143609966185</c:v>
                </c:pt>
                <c:pt idx="106">
                  <c:v>99.4209636692662</c:v>
                </c:pt>
                <c:pt idx="107">
                  <c:v>99.6356433052662</c:v>
                </c:pt>
                <c:pt idx="108">
                  <c:v>101.34828912259721</c:v>
                </c:pt>
                <c:pt idx="109">
                  <c:v>101.65381272459722</c:v>
                </c:pt>
                <c:pt idx="110">
                  <c:v>101.6784749943772</c:v>
                </c:pt>
                <c:pt idx="111">
                  <c:v>103.14935237555721</c:v>
                </c:pt>
                <c:pt idx="112">
                  <c:v>103.69889561982723</c:v>
                </c:pt>
                <c:pt idx="113">
                  <c:v>103.75922305847223</c:v>
                </c:pt>
                <c:pt idx="114">
                  <c:v>103.75951708587223</c:v>
                </c:pt>
                <c:pt idx="115">
                  <c:v>103.98221023438123</c:v>
                </c:pt>
                <c:pt idx="116">
                  <c:v>104.28898256438123</c:v>
                </c:pt>
                <c:pt idx="117">
                  <c:v>104.30209580848121</c:v>
                </c:pt>
                <c:pt idx="118">
                  <c:v>104.40034298848121</c:v>
                </c:pt>
                <c:pt idx="119">
                  <c:v>105.3039262265812</c:v>
                </c:pt>
                <c:pt idx="120">
                  <c:v>105.3444868790812</c:v>
                </c:pt>
                <c:pt idx="121">
                  <c:v>105.35524484853322</c:v>
                </c:pt>
                <c:pt idx="122">
                  <c:v>105.53360918436223</c:v>
                </c:pt>
                <c:pt idx="123">
                  <c:v>105.55220559336223</c:v>
                </c:pt>
                <c:pt idx="124">
                  <c:v>105.58855577903223</c:v>
                </c:pt>
                <c:pt idx="125">
                  <c:v>106.46609812903222</c:v>
                </c:pt>
                <c:pt idx="126">
                  <c:v>107.3733808280322</c:v>
                </c:pt>
                <c:pt idx="127">
                  <c:v>107.37691878103219</c:v>
                </c:pt>
                <c:pt idx="128">
                  <c:v>107.51045504559218</c:v>
                </c:pt>
                <c:pt idx="129">
                  <c:v>107.95389014569218</c:v>
                </c:pt>
                <c:pt idx="130">
                  <c:v>108.86134749074021</c:v>
                </c:pt>
                <c:pt idx="131">
                  <c:v>109.01668635786022</c:v>
                </c:pt>
                <c:pt idx="132">
                  <c:v>109.32184983786023</c:v>
                </c:pt>
                <c:pt idx="133">
                  <c:v>109.36176012536023</c:v>
                </c:pt>
                <c:pt idx="134">
                  <c:v>109.77095492787022</c:v>
                </c:pt>
                <c:pt idx="135">
                  <c:v>109.98372724949022</c:v>
                </c:pt>
                <c:pt idx="136">
                  <c:v>110.45051435809022</c:v>
                </c:pt>
                <c:pt idx="137">
                  <c:v>110.54431558367023</c:v>
                </c:pt>
                <c:pt idx="138">
                  <c:v>110.63872810917023</c:v>
                </c:pt>
                <c:pt idx="139">
                  <c:v>110.82615877057023</c:v>
                </c:pt>
                <c:pt idx="140">
                  <c:v>111.03657132257024</c:v>
                </c:pt>
                <c:pt idx="141">
                  <c:v>111.08302422627024</c:v>
                </c:pt>
                <c:pt idx="142">
                  <c:v>111.16945453631024</c:v>
                </c:pt>
                <c:pt idx="143">
                  <c:v>111.24297563531024</c:v>
                </c:pt>
                <c:pt idx="144">
                  <c:v>111.24332473961024</c:v>
                </c:pt>
                <c:pt idx="145">
                  <c:v>111.26512664561025</c:v>
                </c:pt>
                <c:pt idx="146">
                  <c:v>111.28015114424024</c:v>
                </c:pt>
                <c:pt idx="147">
                  <c:v>111.33966057324025</c:v>
                </c:pt>
                <c:pt idx="148">
                  <c:v>111.34601603324026</c:v>
                </c:pt>
                <c:pt idx="149">
                  <c:v>111.40736427324026</c:v>
                </c:pt>
                <c:pt idx="150">
                  <c:v>111.41002266824027</c:v>
                </c:pt>
                <c:pt idx="151">
                  <c:v>111.84842018865027</c:v>
                </c:pt>
                <c:pt idx="152">
                  <c:v>111.90383210965027</c:v>
                </c:pt>
                <c:pt idx="153">
                  <c:v>111.90790343811626</c:v>
                </c:pt>
                <c:pt idx="154">
                  <c:v>111.90826453811626</c:v>
                </c:pt>
                <c:pt idx="155">
                  <c:v>112.02576107381626</c:v>
                </c:pt>
                <c:pt idx="156">
                  <c:v>112.02576107381626</c:v>
                </c:pt>
                <c:pt idx="157">
                  <c:v>112.02576107381626</c:v>
                </c:pt>
                <c:pt idx="158">
                  <c:v>112.35873966052625</c:v>
                </c:pt>
                <c:pt idx="159">
                  <c:v>112.48294416916724</c:v>
                </c:pt>
                <c:pt idx="160">
                  <c:v>112.50157670119725</c:v>
                </c:pt>
                <c:pt idx="161">
                  <c:v>112.51610263619726</c:v>
                </c:pt>
                <c:pt idx="162">
                  <c:v>112.55392683619726</c:v>
                </c:pt>
                <c:pt idx="163">
                  <c:v>112.59028551583725</c:v>
                </c:pt>
                <c:pt idx="164">
                  <c:v>112.60375683483726</c:v>
                </c:pt>
                <c:pt idx="165">
                  <c:v>112.69335933583726</c:v>
                </c:pt>
                <c:pt idx="166">
                  <c:v>112.73540174483726</c:v>
                </c:pt>
                <c:pt idx="167">
                  <c:v>112.73540174483726</c:v>
                </c:pt>
                <c:pt idx="168">
                  <c:v>113.24247736683726</c:v>
                </c:pt>
                <c:pt idx="169">
                  <c:v>113.24296132573727</c:v>
                </c:pt>
                <c:pt idx="170">
                  <c:v>113.24296132573727</c:v>
                </c:pt>
              </c:numCache>
            </c:numRef>
          </c:xVal>
          <c:yVal>
            <c:numRef>
              <c:f>'equilibrium 2040'!$B$38:$FP$38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5-1A82-458B-A2A2-0C8BDF26A2A0}"/>
            </c:ext>
          </c:extLst>
        </c:ser>
        <c:ser>
          <c:idx val="7"/>
          <c:order val="3"/>
          <c:tx>
            <c:strRef>
              <c:f>'equilibrium 2040'!$A$43</c:f>
              <c:strCache>
                <c:ptCount val="1"/>
                <c:pt idx="0">
                  <c:v>BAU consumption</c:v>
                </c:pt>
              </c:strCache>
            </c:strRef>
          </c:tx>
          <c:spPr>
            <a:ln>
              <a:solidFill>
                <a:srgbClr val="C00000"/>
              </a:solidFill>
              <a:prstDash val="sysDot"/>
            </a:ln>
          </c:spPr>
          <c:marker>
            <c:symbol val="none"/>
          </c:marker>
          <c:xVal>
            <c:numRef>
              <c:f>'equilibrium 2040'!$B$43:$FP$43</c:f>
              <c:numCache>
                <c:formatCode>General</c:formatCode>
                <c:ptCount val="171"/>
                <c:pt idx="0">
                  <c:v>101.28401593054357</c:v>
                </c:pt>
                <c:pt idx="1">
                  <c:v>101.28401593054357</c:v>
                </c:pt>
                <c:pt idx="2">
                  <c:v>101.28401593054357</c:v>
                </c:pt>
                <c:pt idx="3">
                  <c:v>101.28401593054357</c:v>
                </c:pt>
                <c:pt idx="4">
                  <c:v>101.28401593054357</c:v>
                </c:pt>
                <c:pt idx="5">
                  <c:v>101.28401593054357</c:v>
                </c:pt>
                <c:pt idx="6">
                  <c:v>101.28401593054357</c:v>
                </c:pt>
                <c:pt idx="7">
                  <c:v>101.28401593054357</c:v>
                </c:pt>
                <c:pt idx="8">
                  <c:v>101.28401593054357</c:v>
                </c:pt>
                <c:pt idx="9">
                  <c:v>101.28401593054357</c:v>
                </c:pt>
                <c:pt idx="10">
                  <c:v>101.28401593054357</c:v>
                </c:pt>
                <c:pt idx="11">
                  <c:v>101.28401593054357</c:v>
                </c:pt>
                <c:pt idx="12">
                  <c:v>101.28401593054357</c:v>
                </c:pt>
                <c:pt idx="13">
                  <c:v>101.28401593054357</c:v>
                </c:pt>
                <c:pt idx="14">
                  <c:v>101.28401593054357</c:v>
                </c:pt>
                <c:pt idx="15">
                  <c:v>101.28401593054357</c:v>
                </c:pt>
                <c:pt idx="16">
                  <c:v>101.28401593054357</c:v>
                </c:pt>
                <c:pt idx="17">
                  <c:v>101.28401593054357</c:v>
                </c:pt>
                <c:pt idx="18">
                  <c:v>101.28401593054357</c:v>
                </c:pt>
                <c:pt idx="19">
                  <c:v>101.28401593054357</c:v>
                </c:pt>
                <c:pt idx="20">
                  <c:v>101.28401593054357</c:v>
                </c:pt>
                <c:pt idx="21">
                  <c:v>101.28401593054357</c:v>
                </c:pt>
                <c:pt idx="22">
                  <c:v>101.28401593054357</c:v>
                </c:pt>
                <c:pt idx="23">
                  <c:v>101.28401593054357</c:v>
                </c:pt>
                <c:pt idx="24">
                  <c:v>101.28401593054357</c:v>
                </c:pt>
                <c:pt idx="25">
                  <c:v>101.28401593054357</c:v>
                </c:pt>
                <c:pt idx="26">
                  <c:v>101.28401593054357</c:v>
                </c:pt>
                <c:pt idx="27">
                  <c:v>101.28401593054357</c:v>
                </c:pt>
                <c:pt idx="28">
                  <c:v>101.28401593054357</c:v>
                </c:pt>
                <c:pt idx="29">
                  <c:v>101.28401593054357</c:v>
                </c:pt>
                <c:pt idx="30">
                  <c:v>101.28401593054357</c:v>
                </c:pt>
                <c:pt idx="31">
                  <c:v>101.28401593054357</c:v>
                </c:pt>
                <c:pt idx="32">
                  <c:v>101.28401593054357</c:v>
                </c:pt>
                <c:pt idx="33">
                  <c:v>101.28401593054357</c:v>
                </c:pt>
                <c:pt idx="34">
                  <c:v>101.28401593054357</c:v>
                </c:pt>
                <c:pt idx="35">
                  <c:v>101.28401593054357</c:v>
                </c:pt>
                <c:pt idx="36">
                  <c:v>101.28401593054357</c:v>
                </c:pt>
                <c:pt idx="37">
                  <c:v>101.28401593054357</c:v>
                </c:pt>
                <c:pt idx="38">
                  <c:v>101.28401593054357</c:v>
                </c:pt>
                <c:pt idx="39">
                  <c:v>101.28401593054357</c:v>
                </c:pt>
                <c:pt idx="40">
                  <c:v>101.28401593054357</c:v>
                </c:pt>
                <c:pt idx="41">
                  <c:v>101.28401593054357</c:v>
                </c:pt>
                <c:pt idx="42">
                  <c:v>101.28401593054357</c:v>
                </c:pt>
                <c:pt idx="43">
                  <c:v>101.28401593054357</c:v>
                </c:pt>
                <c:pt idx="44">
                  <c:v>101.28401593054357</c:v>
                </c:pt>
                <c:pt idx="45">
                  <c:v>101.28401593054357</c:v>
                </c:pt>
                <c:pt idx="46">
                  <c:v>101.28401593054357</c:v>
                </c:pt>
                <c:pt idx="47">
                  <c:v>101.28401593054357</c:v>
                </c:pt>
                <c:pt idx="48">
                  <c:v>101.28401593054357</c:v>
                </c:pt>
                <c:pt idx="49">
                  <c:v>101.28401593054357</c:v>
                </c:pt>
                <c:pt idx="50">
                  <c:v>101.28401593054357</c:v>
                </c:pt>
                <c:pt idx="51">
                  <c:v>101.28401593054357</c:v>
                </c:pt>
                <c:pt idx="52">
                  <c:v>101.28401593054357</c:v>
                </c:pt>
                <c:pt idx="53">
                  <c:v>101.28401593054357</c:v>
                </c:pt>
                <c:pt idx="54">
                  <c:v>101.28401593054357</c:v>
                </c:pt>
                <c:pt idx="55">
                  <c:v>101.28401593054357</c:v>
                </c:pt>
                <c:pt idx="56">
                  <c:v>101.28401593054357</c:v>
                </c:pt>
                <c:pt idx="57">
                  <c:v>101.28401593054357</c:v>
                </c:pt>
                <c:pt idx="58">
                  <c:v>101.28401593054357</c:v>
                </c:pt>
                <c:pt idx="59">
                  <c:v>101.28401593054357</c:v>
                </c:pt>
                <c:pt idx="60">
                  <c:v>101.28401593054357</c:v>
                </c:pt>
                <c:pt idx="61">
                  <c:v>101.28401593054357</c:v>
                </c:pt>
                <c:pt idx="62">
                  <c:v>101.28401593054357</c:v>
                </c:pt>
                <c:pt idx="63">
                  <c:v>101.28401593054357</c:v>
                </c:pt>
                <c:pt idx="64">
                  <c:v>101.28401593054357</c:v>
                </c:pt>
                <c:pt idx="65">
                  <c:v>101.28401593054357</c:v>
                </c:pt>
                <c:pt idx="66">
                  <c:v>101.28401593054357</c:v>
                </c:pt>
                <c:pt idx="67">
                  <c:v>101.28401593054357</c:v>
                </c:pt>
                <c:pt idx="68">
                  <c:v>101.28401593054357</c:v>
                </c:pt>
                <c:pt idx="69">
                  <c:v>101.28401593054357</c:v>
                </c:pt>
                <c:pt idx="70">
                  <c:v>101.28401593054357</c:v>
                </c:pt>
                <c:pt idx="71">
                  <c:v>101.28401593054357</c:v>
                </c:pt>
                <c:pt idx="72">
                  <c:v>101.28401593054357</c:v>
                </c:pt>
                <c:pt idx="73">
                  <c:v>101.28401593054357</c:v>
                </c:pt>
                <c:pt idx="74">
                  <c:v>101.28401593054357</c:v>
                </c:pt>
                <c:pt idx="75">
                  <c:v>101.28401593054357</c:v>
                </c:pt>
                <c:pt idx="76">
                  <c:v>101.28401593054357</c:v>
                </c:pt>
                <c:pt idx="77">
                  <c:v>101.28401593054357</c:v>
                </c:pt>
                <c:pt idx="78">
                  <c:v>101.28401593054357</c:v>
                </c:pt>
                <c:pt idx="79">
                  <c:v>101.28401593054357</c:v>
                </c:pt>
                <c:pt idx="80">
                  <c:v>101.28401593054357</c:v>
                </c:pt>
                <c:pt idx="81">
                  <c:v>101.28401593054357</c:v>
                </c:pt>
                <c:pt idx="82">
                  <c:v>101.28401593054357</c:v>
                </c:pt>
                <c:pt idx="83">
                  <c:v>101.28401593054357</c:v>
                </c:pt>
                <c:pt idx="84">
                  <c:v>101.28401593054357</c:v>
                </c:pt>
                <c:pt idx="85">
                  <c:v>101.28401593054357</c:v>
                </c:pt>
                <c:pt idx="86">
                  <c:v>101.28401593054357</c:v>
                </c:pt>
                <c:pt idx="87">
                  <c:v>101.28401593054357</c:v>
                </c:pt>
                <c:pt idx="88">
                  <c:v>101.28401593054357</c:v>
                </c:pt>
                <c:pt idx="89">
                  <c:v>101.28401593054357</c:v>
                </c:pt>
                <c:pt idx="90">
                  <c:v>101.28401593054357</c:v>
                </c:pt>
                <c:pt idx="91">
                  <c:v>101.28401593054357</c:v>
                </c:pt>
                <c:pt idx="92">
                  <c:v>101.28401593054357</c:v>
                </c:pt>
                <c:pt idx="93">
                  <c:v>101.28401593054357</c:v>
                </c:pt>
                <c:pt idx="94">
                  <c:v>101.28401593054357</c:v>
                </c:pt>
                <c:pt idx="95">
                  <c:v>101.28401593054357</c:v>
                </c:pt>
                <c:pt idx="96">
                  <c:v>101.28401593054357</c:v>
                </c:pt>
                <c:pt idx="97">
                  <c:v>101.28401593054357</c:v>
                </c:pt>
                <c:pt idx="98">
                  <c:v>101.28401593054357</c:v>
                </c:pt>
                <c:pt idx="99">
                  <c:v>101.28401593054357</c:v>
                </c:pt>
                <c:pt idx="100">
                  <c:v>101.28401593054357</c:v>
                </c:pt>
                <c:pt idx="101">
                  <c:v>101.28401593054357</c:v>
                </c:pt>
                <c:pt idx="102">
                  <c:v>101.28401593054357</c:v>
                </c:pt>
                <c:pt idx="103">
                  <c:v>101.28401593054357</c:v>
                </c:pt>
                <c:pt idx="104">
                  <c:v>101.28401593054357</c:v>
                </c:pt>
                <c:pt idx="105">
                  <c:v>101.28401593054357</c:v>
                </c:pt>
                <c:pt idx="106">
                  <c:v>101.28401593054357</c:v>
                </c:pt>
                <c:pt idx="107">
                  <c:v>101.28401593054357</c:v>
                </c:pt>
                <c:pt idx="108">
                  <c:v>101.28401593054357</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2040'!$B$38:$FP$38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6-1A82-458B-A2A2-0C8BDF26A2A0}"/>
            </c:ext>
          </c:extLst>
        </c:ser>
        <c:ser>
          <c:idx val="1"/>
          <c:order val="4"/>
          <c:tx>
            <c:strRef>
              <c:f>'equilibrium 2040'!$A$44</c:f>
              <c:strCache>
                <c:ptCount val="1"/>
                <c:pt idx="0">
                  <c:v>2DS consumption</c:v>
                </c:pt>
              </c:strCache>
            </c:strRef>
          </c:tx>
          <c:spPr>
            <a:ln>
              <a:solidFill>
                <a:schemeClr val="accent1"/>
              </a:solidFill>
              <a:prstDash val="sysDot"/>
            </a:ln>
          </c:spPr>
          <c:marker>
            <c:symbol val="none"/>
          </c:marker>
          <c:xVal>
            <c:numRef>
              <c:f>'equilibrium 2040'!$B$44:$FP$44</c:f>
              <c:numCache>
                <c:formatCode>General</c:formatCode>
                <c:ptCount val="171"/>
                <c:pt idx="0">
                  <c:v>67.968027527792444</c:v>
                </c:pt>
                <c:pt idx="1">
                  <c:v>67.968027527792444</c:v>
                </c:pt>
                <c:pt idx="2">
                  <c:v>67.968027527792444</c:v>
                </c:pt>
                <c:pt idx="3">
                  <c:v>67.968027527792444</c:v>
                </c:pt>
                <c:pt idx="4">
                  <c:v>67.968027527792444</c:v>
                </c:pt>
                <c:pt idx="5">
                  <c:v>67.968027527792444</c:v>
                </c:pt>
                <c:pt idx="6">
                  <c:v>67.968027527792444</c:v>
                </c:pt>
                <c:pt idx="7">
                  <c:v>67.968027527792444</c:v>
                </c:pt>
                <c:pt idx="8">
                  <c:v>67.968027527792444</c:v>
                </c:pt>
                <c:pt idx="9">
                  <c:v>67.968027527792444</c:v>
                </c:pt>
                <c:pt idx="10">
                  <c:v>67.968027527792444</c:v>
                </c:pt>
                <c:pt idx="11">
                  <c:v>67.968027527792444</c:v>
                </c:pt>
                <c:pt idx="12">
                  <c:v>67.968027527792444</c:v>
                </c:pt>
                <c:pt idx="13">
                  <c:v>67.968027527792444</c:v>
                </c:pt>
                <c:pt idx="14">
                  <c:v>67.968027527792444</c:v>
                </c:pt>
                <c:pt idx="15">
                  <c:v>67.968027527792444</c:v>
                </c:pt>
                <c:pt idx="16">
                  <c:v>67.968027527792444</c:v>
                </c:pt>
                <c:pt idx="17">
                  <c:v>67.968027527792444</c:v>
                </c:pt>
                <c:pt idx="18">
                  <c:v>67.968027527792444</c:v>
                </c:pt>
                <c:pt idx="19">
                  <c:v>67.968027527792444</c:v>
                </c:pt>
                <c:pt idx="20">
                  <c:v>67.968027527792444</c:v>
                </c:pt>
                <c:pt idx="21">
                  <c:v>67.968027527792444</c:v>
                </c:pt>
                <c:pt idx="22">
                  <c:v>67.968027527792444</c:v>
                </c:pt>
                <c:pt idx="23">
                  <c:v>67.968027527792444</c:v>
                </c:pt>
                <c:pt idx="24">
                  <c:v>67.968027527792444</c:v>
                </c:pt>
                <c:pt idx="25">
                  <c:v>67.968027527792444</c:v>
                </c:pt>
                <c:pt idx="26">
                  <c:v>67.968027527792444</c:v>
                </c:pt>
                <c:pt idx="27">
                  <c:v>67.968027527792444</c:v>
                </c:pt>
                <c:pt idx="28">
                  <c:v>67.968027527792444</c:v>
                </c:pt>
                <c:pt idx="29">
                  <c:v>67.968027527792444</c:v>
                </c:pt>
                <c:pt idx="30">
                  <c:v>67.968027527792444</c:v>
                </c:pt>
                <c:pt idx="31">
                  <c:v>67.968027527792444</c:v>
                </c:pt>
                <c:pt idx="32">
                  <c:v>67.968027527792444</c:v>
                </c:pt>
                <c:pt idx="33">
                  <c:v>67.968027527792444</c:v>
                </c:pt>
                <c:pt idx="34">
                  <c:v>67.968027527792444</c:v>
                </c:pt>
                <c:pt idx="35">
                  <c:v>67.968027527792444</c:v>
                </c:pt>
                <c:pt idx="36">
                  <c:v>67.968027527792444</c:v>
                </c:pt>
                <c:pt idx="37">
                  <c:v>67.968027527792444</c:v>
                </c:pt>
                <c:pt idx="38">
                  <c:v>67.968027527792444</c:v>
                </c:pt>
                <c:pt idx="39">
                  <c:v>67.968027527792444</c:v>
                </c:pt>
                <c:pt idx="40">
                  <c:v>67.968027527792444</c:v>
                </c:pt>
                <c:pt idx="41">
                  <c:v>67.968027527792444</c:v>
                </c:pt>
                <c:pt idx="42">
                  <c:v>67.968027527792444</c:v>
                </c:pt>
                <c:pt idx="43">
                  <c:v>67.968027527792444</c:v>
                </c:pt>
                <c:pt idx="44">
                  <c:v>67.968027527792444</c:v>
                </c:pt>
                <c:pt idx="45">
                  <c:v>67.968027527792444</c:v>
                </c:pt>
                <c:pt idx="46">
                  <c:v>67.968027527792444</c:v>
                </c:pt>
                <c:pt idx="47">
                  <c:v>67.968027527792444</c:v>
                </c:pt>
                <c:pt idx="48">
                  <c:v>67.968027527792444</c:v>
                </c:pt>
                <c:pt idx="49">
                  <c:v>67.968027527792444</c:v>
                </c:pt>
                <c:pt idx="50">
                  <c:v>67.968027527792444</c:v>
                </c:pt>
                <c:pt idx="51">
                  <c:v>67.968027527792444</c:v>
                </c:pt>
                <c:pt idx="52">
                  <c:v>67.968027527792444</c:v>
                </c:pt>
                <c:pt idx="53">
                  <c:v>67.968027527792444</c:v>
                </c:pt>
                <c:pt idx="54">
                  <c:v>67.968027527792444</c:v>
                </c:pt>
                <c:pt idx="55">
                  <c:v>67.968027527792444</c:v>
                </c:pt>
                <c:pt idx="56">
                  <c:v>67.968027527792444</c:v>
                </c:pt>
                <c:pt idx="57">
                  <c:v>67.968027527792444</c:v>
                </c:pt>
                <c:pt idx="58">
                  <c:v>67.968027527792444</c:v>
                </c:pt>
                <c:pt idx="59">
                  <c:v>67.968027527792444</c:v>
                </c:pt>
                <c:pt idx="60">
                  <c:v>67.968027527792444</c:v>
                </c:pt>
                <c:pt idx="61">
                  <c:v>67.968027527792444</c:v>
                </c:pt>
                <c:pt idx="62">
                  <c:v>67.968027527792444</c:v>
                </c:pt>
                <c:pt idx="63">
                  <c:v>67.968027527792444</c:v>
                </c:pt>
                <c:pt idx="64">
                  <c:v>67.968027527792444</c:v>
                </c:pt>
                <c:pt idx="65">
                  <c:v>67.968027527792444</c:v>
                </c:pt>
                <c:pt idx="66">
                  <c:v>67.968027527792444</c:v>
                </c:pt>
                <c:pt idx="67">
                  <c:v>67.968027527792444</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2040'!$B$38:$FP$38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07-1A82-458B-A2A2-0C8BDF26A2A0}"/>
            </c:ext>
          </c:extLst>
        </c:ser>
        <c:ser>
          <c:idx val="3"/>
          <c:order val="5"/>
          <c:tx>
            <c:strRef>
              <c:f>'equilibrium 2040'!$A$45</c:f>
              <c:strCache>
                <c:ptCount val="1"/>
                <c:pt idx="0">
                  <c:v>BAU price</c:v>
                </c:pt>
              </c:strCache>
            </c:strRef>
          </c:tx>
          <c:spPr>
            <a:ln>
              <a:solidFill>
                <a:srgbClr val="C00000"/>
              </a:solidFill>
              <a:prstDash val="sysDot"/>
            </a:ln>
          </c:spPr>
          <c:marker>
            <c:symbol val="none"/>
          </c:marker>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A82-458B-A2A2-0C8BDF26A2A0}"/>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A82-458B-A2A2-0C8BDF26A2A0}"/>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A82-458B-A2A2-0C8BDF26A2A0}"/>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A82-458B-A2A2-0C8BDF26A2A0}"/>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1A82-458B-A2A2-0C8BDF26A2A0}"/>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1A82-458B-A2A2-0C8BDF26A2A0}"/>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1A82-458B-A2A2-0C8BDF26A2A0}"/>
                </c:ext>
              </c:extLst>
            </c:dLbl>
            <c:dLbl>
              <c:idx val="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1A82-458B-A2A2-0C8BDF26A2A0}"/>
                </c:ext>
              </c:extLst>
            </c:dLbl>
            <c:dLbl>
              <c:idx val="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1A82-458B-A2A2-0C8BDF26A2A0}"/>
                </c:ext>
              </c:extLst>
            </c:dLbl>
            <c:dLbl>
              <c:idx val="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1A82-458B-A2A2-0C8BDF26A2A0}"/>
                </c:ext>
              </c:extLst>
            </c:dLbl>
            <c:dLbl>
              <c:idx val="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1A82-458B-A2A2-0C8BDF26A2A0}"/>
                </c:ext>
              </c:extLst>
            </c:dLbl>
            <c:dLbl>
              <c:idx val="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1A82-458B-A2A2-0C8BDF26A2A0}"/>
                </c:ext>
              </c:extLst>
            </c:dLbl>
            <c:dLbl>
              <c:idx val="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1A82-458B-A2A2-0C8BDF26A2A0}"/>
                </c:ext>
              </c:extLst>
            </c:dLbl>
            <c:dLbl>
              <c:idx val="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1A82-458B-A2A2-0C8BDF26A2A0}"/>
                </c:ext>
              </c:extLst>
            </c:dLbl>
            <c:dLbl>
              <c:idx val="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1A82-458B-A2A2-0C8BDF26A2A0}"/>
                </c:ext>
              </c:extLst>
            </c:dLbl>
            <c:dLbl>
              <c:idx val="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1A82-458B-A2A2-0C8BDF26A2A0}"/>
                </c:ext>
              </c:extLst>
            </c:dLbl>
            <c:dLbl>
              <c:idx val="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1A82-458B-A2A2-0C8BDF26A2A0}"/>
                </c:ext>
              </c:extLst>
            </c:dLbl>
            <c:dLbl>
              <c:idx val="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1A82-458B-A2A2-0C8BDF26A2A0}"/>
                </c:ext>
              </c:extLst>
            </c:dLbl>
            <c:dLbl>
              <c:idx val="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1A82-458B-A2A2-0C8BDF26A2A0}"/>
                </c:ext>
              </c:extLst>
            </c:dLbl>
            <c:dLbl>
              <c:idx val="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1A82-458B-A2A2-0C8BDF26A2A0}"/>
                </c:ext>
              </c:extLst>
            </c:dLbl>
            <c:dLbl>
              <c:idx val="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1A82-458B-A2A2-0C8BDF26A2A0}"/>
                </c:ext>
              </c:extLst>
            </c:dLbl>
            <c:dLbl>
              <c:idx val="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1A82-458B-A2A2-0C8BDF26A2A0}"/>
                </c:ext>
              </c:extLst>
            </c:dLbl>
            <c:dLbl>
              <c:idx val="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E-1A82-458B-A2A2-0C8BDF26A2A0}"/>
                </c:ext>
              </c:extLst>
            </c:dLbl>
            <c:dLbl>
              <c:idx val="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F-1A82-458B-A2A2-0C8BDF26A2A0}"/>
                </c:ext>
              </c:extLst>
            </c:dLbl>
            <c:dLbl>
              <c:idx val="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0-1A82-458B-A2A2-0C8BDF26A2A0}"/>
                </c:ext>
              </c:extLst>
            </c:dLbl>
            <c:dLbl>
              <c:idx val="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1A82-458B-A2A2-0C8BDF26A2A0}"/>
                </c:ext>
              </c:extLst>
            </c:dLbl>
            <c:dLbl>
              <c:idx val="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1A82-458B-A2A2-0C8BDF26A2A0}"/>
                </c:ext>
              </c:extLst>
            </c:dLbl>
            <c:dLbl>
              <c:idx val="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3-1A82-458B-A2A2-0C8BDF26A2A0}"/>
                </c:ext>
              </c:extLst>
            </c:dLbl>
            <c:dLbl>
              <c:idx val="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1A82-458B-A2A2-0C8BDF26A2A0}"/>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1A82-458B-A2A2-0C8BDF26A2A0}"/>
                </c:ext>
              </c:extLst>
            </c:dLbl>
            <c:dLbl>
              <c:idx val="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1A82-458B-A2A2-0C8BDF26A2A0}"/>
                </c:ext>
              </c:extLst>
            </c:dLbl>
            <c:dLbl>
              <c:idx val="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1A82-458B-A2A2-0C8BDF26A2A0}"/>
                </c:ext>
              </c:extLst>
            </c:dLbl>
            <c:dLbl>
              <c:idx val="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1A82-458B-A2A2-0C8BDF26A2A0}"/>
                </c:ext>
              </c:extLst>
            </c:dLbl>
            <c:dLbl>
              <c:idx val="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1A82-458B-A2A2-0C8BDF26A2A0}"/>
                </c:ext>
              </c:extLst>
            </c:dLbl>
            <c:dLbl>
              <c:idx val="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1A82-458B-A2A2-0C8BDF26A2A0}"/>
                </c:ext>
              </c:extLst>
            </c:dLbl>
            <c:dLbl>
              <c:idx val="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B-1A82-458B-A2A2-0C8BDF26A2A0}"/>
                </c:ext>
              </c:extLst>
            </c:dLbl>
            <c:dLbl>
              <c:idx val="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1A82-458B-A2A2-0C8BDF26A2A0}"/>
                </c:ext>
              </c:extLst>
            </c:dLbl>
            <c:dLbl>
              <c:idx val="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D-1A82-458B-A2A2-0C8BDF26A2A0}"/>
                </c:ext>
              </c:extLst>
            </c:dLbl>
            <c:dLbl>
              <c:idx val="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E-1A82-458B-A2A2-0C8BDF26A2A0}"/>
                </c:ext>
              </c:extLst>
            </c:dLbl>
            <c:dLbl>
              <c:idx val="3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F-1A82-458B-A2A2-0C8BDF26A2A0}"/>
                </c:ext>
              </c:extLst>
            </c:dLbl>
            <c:dLbl>
              <c:idx val="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0-1A82-458B-A2A2-0C8BDF26A2A0}"/>
                </c:ext>
              </c:extLst>
            </c:dLbl>
            <c:dLbl>
              <c:idx val="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1-1A82-458B-A2A2-0C8BDF26A2A0}"/>
                </c:ext>
              </c:extLst>
            </c:dLbl>
            <c:dLbl>
              <c:idx val="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2-1A82-458B-A2A2-0C8BDF26A2A0}"/>
                </c:ext>
              </c:extLst>
            </c:dLbl>
            <c:dLbl>
              <c:idx val="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1A82-458B-A2A2-0C8BDF26A2A0}"/>
                </c:ext>
              </c:extLst>
            </c:dLbl>
            <c:dLbl>
              <c:idx val="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1A82-458B-A2A2-0C8BDF26A2A0}"/>
                </c:ext>
              </c:extLst>
            </c:dLbl>
            <c:dLbl>
              <c:idx val="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1A82-458B-A2A2-0C8BDF26A2A0}"/>
                </c:ext>
              </c:extLst>
            </c:dLbl>
            <c:dLbl>
              <c:idx val="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6-1A82-458B-A2A2-0C8BDF26A2A0}"/>
                </c:ext>
              </c:extLst>
            </c:dLbl>
            <c:dLbl>
              <c:idx val="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1A82-458B-A2A2-0C8BDF26A2A0}"/>
                </c:ext>
              </c:extLst>
            </c:dLbl>
            <c:dLbl>
              <c:idx val="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8-1A82-458B-A2A2-0C8BDF26A2A0}"/>
                </c:ext>
              </c:extLst>
            </c:dLbl>
            <c:dLbl>
              <c:idx val="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9-1A82-458B-A2A2-0C8BDF26A2A0}"/>
                </c:ext>
              </c:extLst>
            </c:dLbl>
            <c:dLbl>
              <c:idx val="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A-1A82-458B-A2A2-0C8BDF26A2A0}"/>
                </c:ext>
              </c:extLst>
            </c:dLbl>
            <c:dLbl>
              <c:idx val="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B-1A82-458B-A2A2-0C8BDF26A2A0}"/>
                </c:ext>
              </c:extLst>
            </c:dLbl>
            <c:dLbl>
              <c:idx val="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C-1A82-458B-A2A2-0C8BDF26A2A0}"/>
                </c:ext>
              </c:extLst>
            </c:dLbl>
            <c:dLbl>
              <c:idx val="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D-1A82-458B-A2A2-0C8BDF26A2A0}"/>
                </c:ext>
              </c:extLst>
            </c:dLbl>
            <c:dLbl>
              <c:idx val="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E-1A82-458B-A2A2-0C8BDF26A2A0}"/>
                </c:ext>
              </c:extLst>
            </c:dLbl>
            <c:dLbl>
              <c:idx val="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F-1A82-458B-A2A2-0C8BDF26A2A0}"/>
                </c:ext>
              </c:extLst>
            </c:dLbl>
            <c:dLbl>
              <c:idx val="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0-1A82-458B-A2A2-0C8BDF26A2A0}"/>
                </c:ext>
              </c:extLst>
            </c:dLbl>
            <c:dLbl>
              <c:idx val="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1-1A82-458B-A2A2-0C8BDF26A2A0}"/>
                </c:ext>
              </c:extLst>
            </c:dLbl>
            <c:dLbl>
              <c:idx val="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2-1A82-458B-A2A2-0C8BDF26A2A0}"/>
                </c:ext>
              </c:extLst>
            </c:dLbl>
            <c:dLbl>
              <c:idx val="59"/>
              <c:layout>
                <c:manualLayout>
                  <c:x val="1.3636513472070016E-2"/>
                  <c:y val="-4.555181489054165E-2"/>
                </c:manualLayout>
              </c:layout>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3-1A82-458B-A2A2-0C8BDF26A2A0}"/>
                </c:ext>
              </c:extLst>
            </c:dLbl>
            <c:dLbl>
              <c:idx val="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4-1A82-458B-A2A2-0C8BDF26A2A0}"/>
                </c:ext>
              </c:extLst>
            </c:dLbl>
            <c:dLbl>
              <c:idx val="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5-1A82-458B-A2A2-0C8BDF26A2A0}"/>
                </c:ext>
              </c:extLst>
            </c:dLbl>
            <c:dLbl>
              <c:idx val="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6-1A82-458B-A2A2-0C8BDF26A2A0}"/>
                </c:ext>
              </c:extLst>
            </c:dLbl>
            <c:dLbl>
              <c:idx val="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7-1A82-458B-A2A2-0C8BDF26A2A0}"/>
                </c:ext>
              </c:extLst>
            </c:dLbl>
            <c:dLbl>
              <c:idx val="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8-1A82-458B-A2A2-0C8BDF26A2A0}"/>
                </c:ext>
              </c:extLst>
            </c:dLbl>
            <c:dLbl>
              <c:idx val="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9-1A82-458B-A2A2-0C8BDF26A2A0}"/>
                </c:ext>
              </c:extLst>
            </c:dLbl>
            <c:dLbl>
              <c:idx val="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A-1A82-458B-A2A2-0C8BDF26A2A0}"/>
                </c:ext>
              </c:extLst>
            </c:dLbl>
            <c:dLbl>
              <c:idx val="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B-1A82-458B-A2A2-0C8BDF26A2A0}"/>
                </c:ext>
              </c:extLst>
            </c:dLbl>
            <c:dLbl>
              <c:idx val="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C-1A82-458B-A2A2-0C8BDF26A2A0}"/>
                </c:ext>
              </c:extLst>
            </c:dLbl>
            <c:dLbl>
              <c:idx val="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D-1A82-458B-A2A2-0C8BDF26A2A0}"/>
                </c:ext>
              </c:extLst>
            </c:dLbl>
            <c:dLbl>
              <c:idx val="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E-1A82-458B-A2A2-0C8BDF26A2A0}"/>
                </c:ext>
              </c:extLst>
            </c:dLbl>
            <c:dLbl>
              <c:idx val="7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F-1A82-458B-A2A2-0C8BDF26A2A0}"/>
                </c:ext>
              </c:extLst>
            </c:dLbl>
            <c:dLbl>
              <c:idx val="7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0-1A82-458B-A2A2-0C8BDF26A2A0}"/>
                </c:ext>
              </c:extLst>
            </c:dLbl>
            <c:dLbl>
              <c:idx val="7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1-1A82-458B-A2A2-0C8BDF26A2A0}"/>
                </c:ext>
              </c:extLst>
            </c:dLbl>
            <c:dLbl>
              <c:idx val="7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2-1A82-458B-A2A2-0C8BDF26A2A0}"/>
                </c:ext>
              </c:extLst>
            </c:dLbl>
            <c:dLbl>
              <c:idx val="7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3-1A82-458B-A2A2-0C8BDF26A2A0}"/>
                </c:ext>
              </c:extLst>
            </c:dLbl>
            <c:dLbl>
              <c:idx val="7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4-1A82-458B-A2A2-0C8BDF26A2A0}"/>
                </c:ext>
              </c:extLst>
            </c:dLbl>
            <c:dLbl>
              <c:idx val="7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5-1A82-458B-A2A2-0C8BDF26A2A0}"/>
                </c:ext>
              </c:extLst>
            </c:dLbl>
            <c:dLbl>
              <c:idx val="7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6-1A82-458B-A2A2-0C8BDF26A2A0}"/>
                </c:ext>
              </c:extLst>
            </c:dLbl>
            <c:dLbl>
              <c:idx val="7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7-1A82-458B-A2A2-0C8BDF26A2A0}"/>
                </c:ext>
              </c:extLst>
            </c:dLbl>
            <c:dLbl>
              <c:idx val="8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8-1A82-458B-A2A2-0C8BDF26A2A0}"/>
                </c:ext>
              </c:extLst>
            </c:dLbl>
            <c:dLbl>
              <c:idx val="8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9-1A82-458B-A2A2-0C8BDF26A2A0}"/>
                </c:ext>
              </c:extLst>
            </c:dLbl>
            <c:dLbl>
              <c:idx val="8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A-1A82-458B-A2A2-0C8BDF26A2A0}"/>
                </c:ext>
              </c:extLst>
            </c:dLbl>
            <c:dLbl>
              <c:idx val="8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B-1A82-458B-A2A2-0C8BDF26A2A0}"/>
                </c:ext>
              </c:extLst>
            </c:dLbl>
            <c:dLbl>
              <c:idx val="8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C-1A82-458B-A2A2-0C8BDF26A2A0}"/>
                </c:ext>
              </c:extLst>
            </c:dLbl>
            <c:dLbl>
              <c:idx val="8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D-1A82-458B-A2A2-0C8BDF26A2A0}"/>
                </c:ext>
              </c:extLst>
            </c:dLbl>
            <c:dLbl>
              <c:idx val="8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E-1A82-458B-A2A2-0C8BDF26A2A0}"/>
                </c:ext>
              </c:extLst>
            </c:dLbl>
            <c:dLbl>
              <c:idx val="8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5F-1A82-458B-A2A2-0C8BDF26A2A0}"/>
                </c:ext>
              </c:extLst>
            </c:dLbl>
            <c:dLbl>
              <c:idx val="8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0-1A82-458B-A2A2-0C8BDF26A2A0}"/>
                </c:ext>
              </c:extLst>
            </c:dLbl>
            <c:dLbl>
              <c:idx val="8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1-1A82-458B-A2A2-0C8BDF26A2A0}"/>
                </c:ext>
              </c:extLst>
            </c:dLbl>
            <c:dLbl>
              <c:idx val="9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2-1A82-458B-A2A2-0C8BDF26A2A0}"/>
                </c:ext>
              </c:extLst>
            </c:dLbl>
            <c:dLbl>
              <c:idx val="9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3-1A82-458B-A2A2-0C8BDF26A2A0}"/>
                </c:ext>
              </c:extLst>
            </c:dLbl>
            <c:dLbl>
              <c:idx val="9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4-1A82-458B-A2A2-0C8BDF26A2A0}"/>
                </c:ext>
              </c:extLst>
            </c:dLbl>
            <c:dLbl>
              <c:idx val="9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5-1A82-458B-A2A2-0C8BDF26A2A0}"/>
                </c:ext>
              </c:extLst>
            </c:dLbl>
            <c:dLbl>
              <c:idx val="9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6-1A82-458B-A2A2-0C8BDF26A2A0}"/>
                </c:ext>
              </c:extLst>
            </c:dLbl>
            <c:dLbl>
              <c:idx val="9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7-1A82-458B-A2A2-0C8BDF26A2A0}"/>
                </c:ext>
              </c:extLst>
            </c:dLbl>
            <c:dLbl>
              <c:idx val="9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8-1A82-458B-A2A2-0C8BDF26A2A0}"/>
                </c:ext>
              </c:extLst>
            </c:dLbl>
            <c:dLbl>
              <c:idx val="9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9-1A82-458B-A2A2-0C8BDF26A2A0}"/>
                </c:ext>
              </c:extLst>
            </c:dLbl>
            <c:dLbl>
              <c:idx val="9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A-1A82-458B-A2A2-0C8BDF26A2A0}"/>
                </c:ext>
              </c:extLst>
            </c:dLbl>
            <c:dLbl>
              <c:idx val="9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B-1A82-458B-A2A2-0C8BDF26A2A0}"/>
                </c:ext>
              </c:extLst>
            </c:dLbl>
            <c:dLbl>
              <c:idx val="10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C-1A82-458B-A2A2-0C8BDF26A2A0}"/>
                </c:ext>
              </c:extLst>
            </c:dLbl>
            <c:dLbl>
              <c:idx val="10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D-1A82-458B-A2A2-0C8BDF26A2A0}"/>
                </c:ext>
              </c:extLst>
            </c:dLbl>
            <c:dLbl>
              <c:idx val="10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E-1A82-458B-A2A2-0C8BDF26A2A0}"/>
                </c:ext>
              </c:extLst>
            </c:dLbl>
            <c:dLbl>
              <c:idx val="10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6F-1A82-458B-A2A2-0C8BDF26A2A0}"/>
                </c:ext>
              </c:extLst>
            </c:dLbl>
            <c:dLbl>
              <c:idx val="10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0-1A82-458B-A2A2-0C8BDF26A2A0}"/>
                </c:ext>
              </c:extLst>
            </c:dLbl>
            <c:dLbl>
              <c:idx val="10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1-1A82-458B-A2A2-0C8BDF26A2A0}"/>
                </c:ext>
              </c:extLst>
            </c:dLbl>
            <c:dLbl>
              <c:idx val="10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2-1A82-458B-A2A2-0C8BDF26A2A0}"/>
                </c:ext>
              </c:extLst>
            </c:dLbl>
            <c:dLbl>
              <c:idx val="10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3-1A82-458B-A2A2-0C8BDF26A2A0}"/>
                </c:ext>
              </c:extLst>
            </c:dLbl>
            <c:dLbl>
              <c:idx val="10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4-1A82-458B-A2A2-0C8BDF26A2A0}"/>
                </c:ext>
              </c:extLst>
            </c:dLbl>
            <c:dLbl>
              <c:idx val="10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5-1A82-458B-A2A2-0C8BDF26A2A0}"/>
                </c:ext>
              </c:extLst>
            </c:dLbl>
            <c:dLbl>
              <c:idx val="1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6-1A82-458B-A2A2-0C8BDF26A2A0}"/>
                </c:ext>
              </c:extLst>
            </c:dLbl>
            <c:dLbl>
              <c:idx val="1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7-1A82-458B-A2A2-0C8BDF26A2A0}"/>
                </c:ext>
              </c:extLst>
            </c:dLbl>
            <c:dLbl>
              <c:idx val="1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8-1A82-458B-A2A2-0C8BDF26A2A0}"/>
                </c:ext>
              </c:extLst>
            </c:dLbl>
            <c:dLbl>
              <c:idx val="1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9-1A82-458B-A2A2-0C8BDF26A2A0}"/>
                </c:ext>
              </c:extLst>
            </c:dLbl>
            <c:dLbl>
              <c:idx val="1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A-1A82-458B-A2A2-0C8BDF26A2A0}"/>
                </c:ext>
              </c:extLst>
            </c:dLbl>
            <c:dLbl>
              <c:idx val="1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B-1A82-458B-A2A2-0C8BDF26A2A0}"/>
                </c:ext>
              </c:extLst>
            </c:dLbl>
            <c:dLbl>
              <c:idx val="1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C-1A82-458B-A2A2-0C8BDF26A2A0}"/>
                </c:ext>
              </c:extLst>
            </c:dLbl>
            <c:dLbl>
              <c:idx val="1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D-1A82-458B-A2A2-0C8BDF26A2A0}"/>
                </c:ext>
              </c:extLst>
            </c:dLbl>
            <c:dLbl>
              <c:idx val="1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E-1A82-458B-A2A2-0C8BDF26A2A0}"/>
                </c:ext>
              </c:extLst>
            </c:dLbl>
            <c:dLbl>
              <c:idx val="1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7F-1A82-458B-A2A2-0C8BDF26A2A0}"/>
                </c:ext>
              </c:extLst>
            </c:dLbl>
            <c:dLbl>
              <c:idx val="1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0-1A82-458B-A2A2-0C8BDF26A2A0}"/>
                </c:ext>
              </c:extLst>
            </c:dLbl>
            <c:dLbl>
              <c:idx val="1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1-1A82-458B-A2A2-0C8BDF26A2A0}"/>
                </c:ext>
              </c:extLst>
            </c:dLbl>
            <c:dLbl>
              <c:idx val="1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2-1A82-458B-A2A2-0C8BDF26A2A0}"/>
                </c:ext>
              </c:extLst>
            </c:dLbl>
            <c:dLbl>
              <c:idx val="1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3-1A82-458B-A2A2-0C8BDF26A2A0}"/>
                </c:ext>
              </c:extLst>
            </c:dLbl>
            <c:dLbl>
              <c:idx val="1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4-1A82-458B-A2A2-0C8BDF26A2A0}"/>
                </c:ext>
              </c:extLst>
            </c:dLbl>
            <c:dLbl>
              <c:idx val="1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5-1A82-458B-A2A2-0C8BDF26A2A0}"/>
                </c:ext>
              </c:extLst>
            </c:dLbl>
            <c:dLbl>
              <c:idx val="1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6-1A82-458B-A2A2-0C8BDF26A2A0}"/>
                </c:ext>
              </c:extLst>
            </c:dLbl>
            <c:dLbl>
              <c:idx val="1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7-1A82-458B-A2A2-0C8BDF26A2A0}"/>
                </c:ext>
              </c:extLst>
            </c:dLbl>
            <c:dLbl>
              <c:idx val="1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8-1A82-458B-A2A2-0C8BDF26A2A0}"/>
                </c:ext>
              </c:extLst>
            </c:dLbl>
            <c:dLbl>
              <c:idx val="1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9-1A82-458B-A2A2-0C8BDF26A2A0}"/>
                </c:ext>
              </c:extLst>
            </c:dLbl>
            <c:dLbl>
              <c:idx val="1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A-1A82-458B-A2A2-0C8BDF26A2A0}"/>
                </c:ext>
              </c:extLst>
            </c:dLbl>
            <c:dLbl>
              <c:idx val="1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B-1A82-458B-A2A2-0C8BDF26A2A0}"/>
                </c:ext>
              </c:extLst>
            </c:dLbl>
            <c:dLbl>
              <c:idx val="1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C-1A82-458B-A2A2-0C8BDF26A2A0}"/>
                </c:ext>
              </c:extLst>
            </c:dLbl>
            <c:dLbl>
              <c:idx val="1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D-1A82-458B-A2A2-0C8BDF26A2A0}"/>
                </c:ext>
              </c:extLst>
            </c:dLbl>
            <c:dLbl>
              <c:idx val="1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E-1A82-458B-A2A2-0C8BDF26A2A0}"/>
                </c:ext>
              </c:extLst>
            </c:dLbl>
            <c:dLbl>
              <c:idx val="1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8F-1A82-458B-A2A2-0C8BDF26A2A0}"/>
                </c:ext>
              </c:extLst>
            </c:dLbl>
            <c:dLbl>
              <c:idx val="1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0-1A82-458B-A2A2-0C8BDF26A2A0}"/>
                </c:ext>
              </c:extLst>
            </c:dLbl>
            <c:dLbl>
              <c:idx val="1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1-1A82-458B-A2A2-0C8BDF26A2A0}"/>
                </c:ext>
              </c:extLst>
            </c:dLbl>
            <c:dLbl>
              <c:idx val="1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2-1A82-458B-A2A2-0C8BDF26A2A0}"/>
                </c:ext>
              </c:extLst>
            </c:dLbl>
            <c:dLbl>
              <c:idx val="13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3-1A82-458B-A2A2-0C8BDF26A2A0}"/>
                </c:ext>
              </c:extLst>
            </c:dLbl>
            <c:dLbl>
              <c:idx val="1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4-1A82-458B-A2A2-0C8BDF26A2A0}"/>
                </c:ext>
              </c:extLst>
            </c:dLbl>
            <c:dLbl>
              <c:idx val="1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5-1A82-458B-A2A2-0C8BDF26A2A0}"/>
                </c:ext>
              </c:extLst>
            </c:dLbl>
            <c:dLbl>
              <c:idx val="1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6-1A82-458B-A2A2-0C8BDF26A2A0}"/>
                </c:ext>
              </c:extLst>
            </c:dLbl>
            <c:dLbl>
              <c:idx val="1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7-1A82-458B-A2A2-0C8BDF26A2A0}"/>
                </c:ext>
              </c:extLst>
            </c:dLbl>
            <c:dLbl>
              <c:idx val="1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8-1A82-458B-A2A2-0C8BDF26A2A0}"/>
                </c:ext>
              </c:extLst>
            </c:dLbl>
            <c:dLbl>
              <c:idx val="1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9-1A82-458B-A2A2-0C8BDF26A2A0}"/>
                </c:ext>
              </c:extLst>
            </c:dLbl>
            <c:dLbl>
              <c:idx val="1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A-1A82-458B-A2A2-0C8BDF26A2A0}"/>
                </c:ext>
              </c:extLst>
            </c:dLbl>
            <c:dLbl>
              <c:idx val="1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B-1A82-458B-A2A2-0C8BDF26A2A0}"/>
                </c:ext>
              </c:extLst>
            </c:dLbl>
            <c:dLbl>
              <c:idx val="1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C-1A82-458B-A2A2-0C8BDF26A2A0}"/>
                </c:ext>
              </c:extLst>
            </c:dLbl>
            <c:dLbl>
              <c:idx val="1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D-1A82-458B-A2A2-0C8BDF26A2A0}"/>
                </c:ext>
              </c:extLst>
            </c:dLbl>
            <c:dLbl>
              <c:idx val="1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E-1A82-458B-A2A2-0C8BDF26A2A0}"/>
                </c:ext>
              </c:extLst>
            </c:dLbl>
            <c:dLbl>
              <c:idx val="1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9F-1A82-458B-A2A2-0C8BDF26A2A0}"/>
                </c:ext>
              </c:extLst>
            </c:dLbl>
            <c:dLbl>
              <c:idx val="1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0-1A82-458B-A2A2-0C8BDF26A2A0}"/>
                </c:ext>
              </c:extLst>
            </c:dLbl>
            <c:dLbl>
              <c:idx val="1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1-1A82-458B-A2A2-0C8BDF26A2A0}"/>
                </c:ext>
              </c:extLst>
            </c:dLbl>
            <c:dLbl>
              <c:idx val="1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2-1A82-458B-A2A2-0C8BDF26A2A0}"/>
                </c:ext>
              </c:extLst>
            </c:dLbl>
            <c:dLbl>
              <c:idx val="1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3-1A82-458B-A2A2-0C8BDF26A2A0}"/>
                </c:ext>
              </c:extLst>
            </c:dLbl>
            <c:dLbl>
              <c:idx val="1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4-1A82-458B-A2A2-0C8BDF26A2A0}"/>
                </c:ext>
              </c:extLst>
            </c:dLbl>
            <c:dLbl>
              <c:idx val="1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5-1A82-458B-A2A2-0C8BDF26A2A0}"/>
                </c:ext>
              </c:extLst>
            </c:dLbl>
            <c:dLbl>
              <c:idx val="1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6-1A82-458B-A2A2-0C8BDF26A2A0}"/>
                </c:ext>
              </c:extLst>
            </c:dLbl>
            <c:dLbl>
              <c:idx val="15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7-1A82-458B-A2A2-0C8BDF26A2A0}"/>
                </c:ext>
              </c:extLst>
            </c:dLbl>
            <c:dLbl>
              <c:idx val="1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8-1A82-458B-A2A2-0C8BDF26A2A0}"/>
                </c:ext>
              </c:extLst>
            </c:dLbl>
            <c:dLbl>
              <c:idx val="1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9-1A82-458B-A2A2-0C8BDF26A2A0}"/>
                </c:ext>
              </c:extLst>
            </c:dLbl>
            <c:dLbl>
              <c:idx val="1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A-1A82-458B-A2A2-0C8BDF26A2A0}"/>
                </c:ext>
              </c:extLst>
            </c:dLbl>
            <c:dLbl>
              <c:idx val="1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B-1A82-458B-A2A2-0C8BDF26A2A0}"/>
                </c:ext>
              </c:extLst>
            </c:dLbl>
            <c:dLbl>
              <c:idx val="1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C-1A82-458B-A2A2-0C8BDF26A2A0}"/>
                </c:ext>
              </c:extLst>
            </c:dLbl>
            <c:dLbl>
              <c:idx val="1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D-1A82-458B-A2A2-0C8BDF26A2A0}"/>
                </c:ext>
              </c:extLst>
            </c:dLbl>
            <c:dLbl>
              <c:idx val="1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E-1A82-458B-A2A2-0C8BDF26A2A0}"/>
                </c:ext>
              </c:extLst>
            </c:dLbl>
            <c:dLbl>
              <c:idx val="1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AF-1A82-458B-A2A2-0C8BDF26A2A0}"/>
                </c:ext>
              </c:extLst>
            </c:dLbl>
            <c:dLbl>
              <c:idx val="1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0-1A82-458B-A2A2-0C8BDF26A2A0}"/>
                </c:ext>
              </c:extLst>
            </c:dLbl>
            <c:dLbl>
              <c:idx val="1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1-1A82-458B-A2A2-0C8BDF26A2A0}"/>
                </c:ext>
              </c:extLst>
            </c:dLbl>
            <c:dLbl>
              <c:idx val="1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2-1A82-458B-A2A2-0C8BDF26A2A0}"/>
                </c:ext>
              </c:extLst>
            </c:dLbl>
            <c:spPr>
              <a:noFill/>
              <a:ln>
                <a:noFill/>
              </a:ln>
              <a:effectLst/>
            </c:sp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xVal>
            <c:numRef>
              <c:f>'equilibrium 2040'!$B$45:$FP$45</c:f>
              <c:numCache>
                <c:formatCode>#,##0.00</c:formatCode>
                <c:ptCount val="171"/>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0</c:v>
                </c:pt>
                <c:pt idx="108">
                  <c:v>101.28401593054357</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2040'!$B$38:$FP$38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0B3-1A82-458B-A2A2-0C8BDF26A2A0}"/>
            </c:ext>
          </c:extLst>
        </c:ser>
        <c:ser>
          <c:idx val="2"/>
          <c:order val="6"/>
          <c:tx>
            <c:strRef>
              <c:f>'equilibrium 2040'!$A$46</c:f>
              <c:strCache>
                <c:ptCount val="1"/>
                <c:pt idx="0">
                  <c:v>2DS price</c:v>
                </c:pt>
              </c:strCache>
            </c:strRef>
          </c:tx>
          <c:spPr>
            <a:ln>
              <a:solidFill>
                <a:schemeClr val="accent6"/>
              </a:solidFill>
              <a:prstDash val="sysDot"/>
            </a:ln>
          </c:spPr>
          <c:marker>
            <c:symbol val="none"/>
          </c:marker>
          <c:dPt>
            <c:idx val="67"/>
            <c:bubble3D val="0"/>
            <c:spPr>
              <a:ln>
                <a:solidFill>
                  <a:schemeClr val="accent1"/>
                </a:solidFill>
                <a:prstDash val="sysDot"/>
              </a:ln>
            </c:spPr>
            <c:extLst>
              <c:ext xmlns:c16="http://schemas.microsoft.com/office/drawing/2014/chart" uri="{C3380CC4-5D6E-409C-BE32-E72D297353CC}">
                <c16:uniqueId val="{000000B5-1A82-458B-A2A2-0C8BDF26A2A0}"/>
              </c:ext>
            </c:extLst>
          </c:dPt>
          <c:dPt>
            <c:idx val="69"/>
            <c:bubble3D val="0"/>
            <c:spPr>
              <a:ln>
                <a:solidFill>
                  <a:schemeClr val="accent1"/>
                </a:solidFill>
                <a:prstDash val="sysDot"/>
              </a:ln>
            </c:spPr>
            <c:extLst>
              <c:ext xmlns:c16="http://schemas.microsoft.com/office/drawing/2014/chart" uri="{C3380CC4-5D6E-409C-BE32-E72D297353CC}">
                <c16:uniqueId val="{000000B7-1A82-458B-A2A2-0C8BDF26A2A0}"/>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8-1A82-458B-A2A2-0C8BDF26A2A0}"/>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9-1A82-458B-A2A2-0C8BDF26A2A0}"/>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A-1A82-458B-A2A2-0C8BDF26A2A0}"/>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B-1A82-458B-A2A2-0C8BDF26A2A0}"/>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C-1A82-458B-A2A2-0C8BDF26A2A0}"/>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D-1A82-458B-A2A2-0C8BDF26A2A0}"/>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E-1A82-458B-A2A2-0C8BDF26A2A0}"/>
                </c:ext>
              </c:extLst>
            </c:dLbl>
            <c:dLbl>
              <c:idx val="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F-1A82-458B-A2A2-0C8BDF26A2A0}"/>
                </c:ext>
              </c:extLst>
            </c:dLbl>
            <c:dLbl>
              <c:idx val="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0-1A82-458B-A2A2-0C8BDF26A2A0}"/>
                </c:ext>
              </c:extLst>
            </c:dLbl>
            <c:dLbl>
              <c:idx val="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1-1A82-458B-A2A2-0C8BDF26A2A0}"/>
                </c:ext>
              </c:extLst>
            </c:dLbl>
            <c:dLbl>
              <c:idx val="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2-1A82-458B-A2A2-0C8BDF26A2A0}"/>
                </c:ext>
              </c:extLst>
            </c:dLbl>
            <c:dLbl>
              <c:idx val="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3-1A82-458B-A2A2-0C8BDF26A2A0}"/>
                </c:ext>
              </c:extLst>
            </c:dLbl>
            <c:dLbl>
              <c:idx val="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4-1A82-458B-A2A2-0C8BDF26A2A0}"/>
                </c:ext>
              </c:extLst>
            </c:dLbl>
            <c:dLbl>
              <c:idx val="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5-1A82-458B-A2A2-0C8BDF26A2A0}"/>
                </c:ext>
              </c:extLst>
            </c:dLbl>
            <c:dLbl>
              <c:idx val="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6-1A82-458B-A2A2-0C8BDF26A2A0}"/>
                </c:ext>
              </c:extLst>
            </c:dLbl>
            <c:dLbl>
              <c:idx val="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7-1A82-458B-A2A2-0C8BDF26A2A0}"/>
                </c:ext>
              </c:extLst>
            </c:dLbl>
            <c:dLbl>
              <c:idx val="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8-1A82-458B-A2A2-0C8BDF26A2A0}"/>
                </c:ext>
              </c:extLst>
            </c:dLbl>
            <c:dLbl>
              <c:idx val="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9-1A82-458B-A2A2-0C8BDF26A2A0}"/>
                </c:ext>
              </c:extLst>
            </c:dLbl>
            <c:dLbl>
              <c:idx val="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A-1A82-458B-A2A2-0C8BDF26A2A0}"/>
                </c:ext>
              </c:extLst>
            </c:dLbl>
            <c:dLbl>
              <c:idx val="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B-1A82-458B-A2A2-0C8BDF26A2A0}"/>
                </c:ext>
              </c:extLst>
            </c:dLbl>
            <c:dLbl>
              <c:idx val="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C-1A82-458B-A2A2-0C8BDF26A2A0}"/>
                </c:ext>
              </c:extLst>
            </c:dLbl>
            <c:dLbl>
              <c:idx val="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D-1A82-458B-A2A2-0C8BDF26A2A0}"/>
                </c:ext>
              </c:extLst>
            </c:dLbl>
            <c:dLbl>
              <c:idx val="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E-1A82-458B-A2A2-0C8BDF26A2A0}"/>
                </c:ext>
              </c:extLst>
            </c:dLbl>
            <c:dLbl>
              <c:idx val="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CF-1A82-458B-A2A2-0C8BDF26A2A0}"/>
                </c:ext>
              </c:extLst>
            </c:dLbl>
            <c:dLbl>
              <c:idx val="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0-1A82-458B-A2A2-0C8BDF26A2A0}"/>
                </c:ext>
              </c:extLst>
            </c:dLbl>
            <c:dLbl>
              <c:idx val="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1-1A82-458B-A2A2-0C8BDF26A2A0}"/>
                </c:ext>
              </c:extLst>
            </c:dLbl>
            <c:dLbl>
              <c:idx val="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2-1A82-458B-A2A2-0C8BDF26A2A0}"/>
                </c:ext>
              </c:extLst>
            </c:dLbl>
            <c:dLbl>
              <c:idx val="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3-1A82-458B-A2A2-0C8BDF26A2A0}"/>
                </c:ext>
              </c:extLst>
            </c:dLbl>
            <c:dLbl>
              <c:idx val="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4-1A82-458B-A2A2-0C8BDF26A2A0}"/>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5-1A82-458B-A2A2-0C8BDF26A2A0}"/>
                </c:ext>
              </c:extLst>
            </c:dLbl>
            <c:dLbl>
              <c:idx val="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6-1A82-458B-A2A2-0C8BDF26A2A0}"/>
                </c:ext>
              </c:extLst>
            </c:dLbl>
            <c:dLbl>
              <c:idx val="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7-1A82-458B-A2A2-0C8BDF26A2A0}"/>
                </c:ext>
              </c:extLst>
            </c:dLbl>
            <c:dLbl>
              <c:idx val="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8-1A82-458B-A2A2-0C8BDF26A2A0}"/>
                </c:ext>
              </c:extLst>
            </c:dLbl>
            <c:dLbl>
              <c:idx val="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9-1A82-458B-A2A2-0C8BDF26A2A0}"/>
                </c:ext>
              </c:extLst>
            </c:dLbl>
            <c:dLbl>
              <c:idx val="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A-1A82-458B-A2A2-0C8BDF26A2A0}"/>
                </c:ext>
              </c:extLst>
            </c:dLbl>
            <c:dLbl>
              <c:idx val="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B-1A82-458B-A2A2-0C8BDF26A2A0}"/>
                </c:ext>
              </c:extLst>
            </c:dLbl>
            <c:dLbl>
              <c:idx val="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C-1A82-458B-A2A2-0C8BDF26A2A0}"/>
                </c:ext>
              </c:extLst>
            </c:dLbl>
            <c:dLbl>
              <c:idx val="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D-1A82-458B-A2A2-0C8BDF26A2A0}"/>
                </c:ext>
              </c:extLst>
            </c:dLbl>
            <c:dLbl>
              <c:idx val="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E-1A82-458B-A2A2-0C8BDF26A2A0}"/>
                </c:ext>
              </c:extLst>
            </c:dLbl>
            <c:dLbl>
              <c:idx val="39"/>
              <c:layout>
                <c:manualLayout>
                  <c:x val="1.5000164819277018E-2"/>
                  <c:y val="-4.5551814890541491E-2"/>
                </c:manualLayout>
              </c:layout>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DF-1A82-458B-A2A2-0C8BDF26A2A0}"/>
                </c:ext>
              </c:extLst>
            </c:dLbl>
            <c:dLbl>
              <c:idx val="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0-1A82-458B-A2A2-0C8BDF26A2A0}"/>
                </c:ext>
              </c:extLst>
            </c:dLbl>
            <c:dLbl>
              <c:idx val="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1-1A82-458B-A2A2-0C8BDF26A2A0}"/>
                </c:ext>
              </c:extLst>
            </c:dLbl>
            <c:dLbl>
              <c:idx val="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2-1A82-458B-A2A2-0C8BDF26A2A0}"/>
                </c:ext>
              </c:extLst>
            </c:dLbl>
            <c:dLbl>
              <c:idx val="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3-1A82-458B-A2A2-0C8BDF26A2A0}"/>
                </c:ext>
              </c:extLst>
            </c:dLbl>
            <c:dLbl>
              <c:idx val="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4-1A82-458B-A2A2-0C8BDF26A2A0}"/>
                </c:ext>
              </c:extLst>
            </c:dLbl>
            <c:dLbl>
              <c:idx val="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5-1A82-458B-A2A2-0C8BDF26A2A0}"/>
                </c:ext>
              </c:extLst>
            </c:dLbl>
            <c:dLbl>
              <c:idx val="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6-1A82-458B-A2A2-0C8BDF26A2A0}"/>
                </c:ext>
              </c:extLst>
            </c:dLbl>
            <c:dLbl>
              <c:idx val="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7-1A82-458B-A2A2-0C8BDF26A2A0}"/>
                </c:ext>
              </c:extLst>
            </c:dLbl>
            <c:dLbl>
              <c:idx val="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8-1A82-458B-A2A2-0C8BDF26A2A0}"/>
                </c:ext>
              </c:extLst>
            </c:dLbl>
            <c:dLbl>
              <c:idx val="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9-1A82-458B-A2A2-0C8BDF26A2A0}"/>
                </c:ext>
              </c:extLst>
            </c:dLbl>
            <c:dLbl>
              <c:idx val="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A-1A82-458B-A2A2-0C8BDF26A2A0}"/>
                </c:ext>
              </c:extLst>
            </c:dLbl>
            <c:dLbl>
              <c:idx val="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B-1A82-458B-A2A2-0C8BDF26A2A0}"/>
                </c:ext>
              </c:extLst>
            </c:dLbl>
            <c:dLbl>
              <c:idx val="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C-1A82-458B-A2A2-0C8BDF26A2A0}"/>
                </c:ext>
              </c:extLst>
            </c:dLbl>
            <c:dLbl>
              <c:idx val="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D-1A82-458B-A2A2-0C8BDF26A2A0}"/>
                </c:ext>
              </c:extLst>
            </c:dLbl>
            <c:dLbl>
              <c:idx val="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E-1A82-458B-A2A2-0C8BDF26A2A0}"/>
                </c:ext>
              </c:extLst>
            </c:dLbl>
            <c:dLbl>
              <c:idx val="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EF-1A82-458B-A2A2-0C8BDF26A2A0}"/>
                </c:ext>
              </c:extLst>
            </c:dLbl>
            <c:dLbl>
              <c:idx val="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0-1A82-458B-A2A2-0C8BDF26A2A0}"/>
                </c:ext>
              </c:extLst>
            </c:dLbl>
            <c:dLbl>
              <c:idx val="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1-1A82-458B-A2A2-0C8BDF26A2A0}"/>
                </c:ext>
              </c:extLst>
            </c:dLbl>
            <c:dLbl>
              <c:idx val="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2-1A82-458B-A2A2-0C8BDF26A2A0}"/>
                </c:ext>
              </c:extLst>
            </c:dLbl>
            <c:dLbl>
              <c:idx val="5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3-1A82-458B-A2A2-0C8BDF26A2A0}"/>
                </c:ext>
              </c:extLst>
            </c:dLbl>
            <c:dLbl>
              <c:idx val="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4-1A82-458B-A2A2-0C8BDF26A2A0}"/>
                </c:ext>
              </c:extLst>
            </c:dLbl>
            <c:dLbl>
              <c:idx val="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5-1A82-458B-A2A2-0C8BDF26A2A0}"/>
                </c:ext>
              </c:extLst>
            </c:dLbl>
            <c:dLbl>
              <c:idx val="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6-1A82-458B-A2A2-0C8BDF26A2A0}"/>
                </c:ext>
              </c:extLst>
            </c:dLbl>
            <c:dLbl>
              <c:idx val="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7-1A82-458B-A2A2-0C8BDF26A2A0}"/>
                </c:ext>
              </c:extLst>
            </c:dLbl>
            <c:dLbl>
              <c:idx val="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8-1A82-458B-A2A2-0C8BDF26A2A0}"/>
                </c:ext>
              </c:extLst>
            </c:dLbl>
            <c:dLbl>
              <c:idx val="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9-1A82-458B-A2A2-0C8BDF26A2A0}"/>
                </c:ext>
              </c:extLst>
            </c:dLbl>
            <c:dLbl>
              <c:idx val="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A-1A82-458B-A2A2-0C8BDF26A2A0}"/>
                </c:ext>
              </c:extLst>
            </c:dLbl>
            <c:dLbl>
              <c:idx val="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5-1A82-458B-A2A2-0C8BDF26A2A0}"/>
                </c:ext>
              </c:extLst>
            </c:dLbl>
            <c:dLbl>
              <c:idx val="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B-1A82-458B-A2A2-0C8BDF26A2A0}"/>
                </c:ext>
              </c:extLst>
            </c:dLbl>
            <c:dLbl>
              <c:idx val="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B7-1A82-458B-A2A2-0C8BDF26A2A0}"/>
                </c:ext>
              </c:extLst>
            </c:dLbl>
            <c:dLbl>
              <c:idx val="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C-1A82-458B-A2A2-0C8BDF26A2A0}"/>
                </c:ext>
              </c:extLst>
            </c:dLbl>
            <c:dLbl>
              <c:idx val="7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D-1A82-458B-A2A2-0C8BDF26A2A0}"/>
                </c:ext>
              </c:extLst>
            </c:dLbl>
            <c:dLbl>
              <c:idx val="7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E-1A82-458B-A2A2-0C8BDF26A2A0}"/>
                </c:ext>
              </c:extLst>
            </c:dLbl>
            <c:dLbl>
              <c:idx val="7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FF-1A82-458B-A2A2-0C8BDF26A2A0}"/>
                </c:ext>
              </c:extLst>
            </c:dLbl>
            <c:dLbl>
              <c:idx val="7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0-1A82-458B-A2A2-0C8BDF26A2A0}"/>
                </c:ext>
              </c:extLst>
            </c:dLbl>
            <c:dLbl>
              <c:idx val="7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1-1A82-458B-A2A2-0C8BDF26A2A0}"/>
                </c:ext>
              </c:extLst>
            </c:dLbl>
            <c:dLbl>
              <c:idx val="7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2-1A82-458B-A2A2-0C8BDF26A2A0}"/>
                </c:ext>
              </c:extLst>
            </c:dLbl>
            <c:dLbl>
              <c:idx val="7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3-1A82-458B-A2A2-0C8BDF26A2A0}"/>
                </c:ext>
              </c:extLst>
            </c:dLbl>
            <c:dLbl>
              <c:idx val="7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4-1A82-458B-A2A2-0C8BDF26A2A0}"/>
                </c:ext>
              </c:extLst>
            </c:dLbl>
            <c:dLbl>
              <c:idx val="7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5-1A82-458B-A2A2-0C8BDF26A2A0}"/>
                </c:ext>
              </c:extLst>
            </c:dLbl>
            <c:dLbl>
              <c:idx val="8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6-1A82-458B-A2A2-0C8BDF26A2A0}"/>
                </c:ext>
              </c:extLst>
            </c:dLbl>
            <c:dLbl>
              <c:idx val="8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7-1A82-458B-A2A2-0C8BDF26A2A0}"/>
                </c:ext>
              </c:extLst>
            </c:dLbl>
            <c:dLbl>
              <c:idx val="8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8-1A82-458B-A2A2-0C8BDF26A2A0}"/>
                </c:ext>
              </c:extLst>
            </c:dLbl>
            <c:dLbl>
              <c:idx val="8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9-1A82-458B-A2A2-0C8BDF26A2A0}"/>
                </c:ext>
              </c:extLst>
            </c:dLbl>
            <c:dLbl>
              <c:idx val="8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A-1A82-458B-A2A2-0C8BDF26A2A0}"/>
                </c:ext>
              </c:extLst>
            </c:dLbl>
            <c:dLbl>
              <c:idx val="8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B-1A82-458B-A2A2-0C8BDF26A2A0}"/>
                </c:ext>
              </c:extLst>
            </c:dLbl>
            <c:dLbl>
              <c:idx val="8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C-1A82-458B-A2A2-0C8BDF26A2A0}"/>
                </c:ext>
              </c:extLst>
            </c:dLbl>
            <c:dLbl>
              <c:idx val="8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D-1A82-458B-A2A2-0C8BDF26A2A0}"/>
                </c:ext>
              </c:extLst>
            </c:dLbl>
            <c:dLbl>
              <c:idx val="8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E-1A82-458B-A2A2-0C8BDF26A2A0}"/>
                </c:ext>
              </c:extLst>
            </c:dLbl>
            <c:dLbl>
              <c:idx val="8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0F-1A82-458B-A2A2-0C8BDF26A2A0}"/>
                </c:ext>
              </c:extLst>
            </c:dLbl>
            <c:dLbl>
              <c:idx val="9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0-1A82-458B-A2A2-0C8BDF26A2A0}"/>
                </c:ext>
              </c:extLst>
            </c:dLbl>
            <c:dLbl>
              <c:idx val="9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1-1A82-458B-A2A2-0C8BDF26A2A0}"/>
                </c:ext>
              </c:extLst>
            </c:dLbl>
            <c:dLbl>
              <c:idx val="9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2-1A82-458B-A2A2-0C8BDF26A2A0}"/>
                </c:ext>
              </c:extLst>
            </c:dLbl>
            <c:dLbl>
              <c:idx val="9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3-1A82-458B-A2A2-0C8BDF26A2A0}"/>
                </c:ext>
              </c:extLst>
            </c:dLbl>
            <c:dLbl>
              <c:idx val="9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4-1A82-458B-A2A2-0C8BDF26A2A0}"/>
                </c:ext>
              </c:extLst>
            </c:dLbl>
            <c:dLbl>
              <c:idx val="9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5-1A82-458B-A2A2-0C8BDF26A2A0}"/>
                </c:ext>
              </c:extLst>
            </c:dLbl>
            <c:dLbl>
              <c:idx val="9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6-1A82-458B-A2A2-0C8BDF26A2A0}"/>
                </c:ext>
              </c:extLst>
            </c:dLbl>
            <c:dLbl>
              <c:idx val="9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7-1A82-458B-A2A2-0C8BDF26A2A0}"/>
                </c:ext>
              </c:extLst>
            </c:dLbl>
            <c:dLbl>
              <c:idx val="9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8-1A82-458B-A2A2-0C8BDF26A2A0}"/>
                </c:ext>
              </c:extLst>
            </c:dLbl>
            <c:dLbl>
              <c:idx val="9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9-1A82-458B-A2A2-0C8BDF26A2A0}"/>
                </c:ext>
              </c:extLst>
            </c:dLbl>
            <c:dLbl>
              <c:idx val="10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A-1A82-458B-A2A2-0C8BDF26A2A0}"/>
                </c:ext>
              </c:extLst>
            </c:dLbl>
            <c:dLbl>
              <c:idx val="10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B-1A82-458B-A2A2-0C8BDF26A2A0}"/>
                </c:ext>
              </c:extLst>
            </c:dLbl>
            <c:dLbl>
              <c:idx val="10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C-1A82-458B-A2A2-0C8BDF26A2A0}"/>
                </c:ext>
              </c:extLst>
            </c:dLbl>
            <c:dLbl>
              <c:idx val="10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D-1A82-458B-A2A2-0C8BDF26A2A0}"/>
                </c:ext>
              </c:extLst>
            </c:dLbl>
            <c:dLbl>
              <c:idx val="10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E-1A82-458B-A2A2-0C8BDF26A2A0}"/>
                </c:ext>
              </c:extLst>
            </c:dLbl>
            <c:dLbl>
              <c:idx val="10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1F-1A82-458B-A2A2-0C8BDF26A2A0}"/>
                </c:ext>
              </c:extLst>
            </c:dLbl>
            <c:dLbl>
              <c:idx val="10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0-1A82-458B-A2A2-0C8BDF26A2A0}"/>
                </c:ext>
              </c:extLst>
            </c:dLbl>
            <c:dLbl>
              <c:idx val="10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1-1A82-458B-A2A2-0C8BDF26A2A0}"/>
                </c:ext>
              </c:extLst>
            </c:dLbl>
            <c:dLbl>
              <c:idx val="10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2-1A82-458B-A2A2-0C8BDF26A2A0}"/>
                </c:ext>
              </c:extLst>
            </c:dLbl>
            <c:dLbl>
              <c:idx val="10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3-1A82-458B-A2A2-0C8BDF26A2A0}"/>
                </c:ext>
              </c:extLst>
            </c:dLbl>
            <c:dLbl>
              <c:idx val="11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4-1A82-458B-A2A2-0C8BDF26A2A0}"/>
                </c:ext>
              </c:extLst>
            </c:dLbl>
            <c:dLbl>
              <c:idx val="11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5-1A82-458B-A2A2-0C8BDF26A2A0}"/>
                </c:ext>
              </c:extLst>
            </c:dLbl>
            <c:dLbl>
              <c:idx val="11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6-1A82-458B-A2A2-0C8BDF26A2A0}"/>
                </c:ext>
              </c:extLst>
            </c:dLbl>
            <c:dLbl>
              <c:idx val="11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7-1A82-458B-A2A2-0C8BDF26A2A0}"/>
                </c:ext>
              </c:extLst>
            </c:dLbl>
            <c:dLbl>
              <c:idx val="11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8-1A82-458B-A2A2-0C8BDF26A2A0}"/>
                </c:ext>
              </c:extLst>
            </c:dLbl>
            <c:dLbl>
              <c:idx val="11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9-1A82-458B-A2A2-0C8BDF26A2A0}"/>
                </c:ext>
              </c:extLst>
            </c:dLbl>
            <c:dLbl>
              <c:idx val="11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A-1A82-458B-A2A2-0C8BDF26A2A0}"/>
                </c:ext>
              </c:extLst>
            </c:dLbl>
            <c:dLbl>
              <c:idx val="11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B-1A82-458B-A2A2-0C8BDF26A2A0}"/>
                </c:ext>
              </c:extLst>
            </c:dLbl>
            <c:dLbl>
              <c:idx val="11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C-1A82-458B-A2A2-0C8BDF26A2A0}"/>
                </c:ext>
              </c:extLst>
            </c:dLbl>
            <c:dLbl>
              <c:idx val="11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D-1A82-458B-A2A2-0C8BDF26A2A0}"/>
                </c:ext>
              </c:extLst>
            </c:dLbl>
            <c:dLbl>
              <c:idx val="12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E-1A82-458B-A2A2-0C8BDF26A2A0}"/>
                </c:ext>
              </c:extLst>
            </c:dLbl>
            <c:dLbl>
              <c:idx val="12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2F-1A82-458B-A2A2-0C8BDF26A2A0}"/>
                </c:ext>
              </c:extLst>
            </c:dLbl>
            <c:dLbl>
              <c:idx val="12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0-1A82-458B-A2A2-0C8BDF26A2A0}"/>
                </c:ext>
              </c:extLst>
            </c:dLbl>
            <c:dLbl>
              <c:idx val="12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1-1A82-458B-A2A2-0C8BDF26A2A0}"/>
                </c:ext>
              </c:extLst>
            </c:dLbl>
            <c:dLbl>
              <c:idx val="12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2-1A82-458B-A2A2-0C8BDF26A2A0}"/>
                </c:ext>
              </c:extLst>
            </c:dLbl>
            <c:dLbl>
              <c:idx val="12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3-1A82-458B-A2A2-0C8BDF26A2A0}"/>
                </c:ext>
              </c:extLst>
            </c:dLbl>
            <c:dLbl>
              <c:idx val="12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4-1A82-458B-A2A2-0C8BDF26A2A0}"/>
                </c:ext>
              </c:extLst>
            </c:dLbl>
            <c:dLbl>
              <c:idx val="12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5-1A82-458B-A2A2-0C8BDF26A2A0}"/>
                </c:ext>
              </c:extLst>
            </c:dLbl>
            <c:dLbl>
              <c:idx val="12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6-1A82-458B-A2A2-0C8BDF26A2A0}"/>
                </c:ext>
              </c:extLst>
            </c:dLbl>
            <c:dLbl>
              <c:idx val="1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7-1A82-458B-A2A2-0C8BDF26A2A0}"/>
                </c:ext>
              </c:extLst>
            </c:dLbl>
            <c:dLbl>
              <c:idx val="13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8-1A82-458B-A2A2-0C8BDF26A2A0}"/>
                </c:ext>
              </c:extLst>
            </c:dLbl>
            <c:dLbl>
              <c:idx val="13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9-1A82-458B-A2A2-0C8BDF26A2A0}"/>
                </c:ext>
              </c:extLst>
            </c:dLbl>
            <c:dLbl>
              <c:idx val="13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A-1A82-458B-A2A2-0C8BDF26A2A0}"/>
                </c:ext>
              </c:extLst>
            </c:dLbl>
            <c:dLbl>
              <c:idx val="13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B-1A82-458B-A2A2-0C8BDF26A2A0}"/>
                </c:ext>
              </c:extLst>
            </c:dLbl>
            <c:dLbl>
              <c:idx val="13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C-1A82-458B-A2A2-0C8BDF26A2A0}"/>
                </c:ext>
              </c:extLst>
            </c:dLbl>
            <c:dLbl>
              <c:idx val="13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D-1A82-458B-A2A2-0C8BDF26A2A0}"/>
                </c:ext>
              </c:extLst>
            </c:dLbl>
            <c:dLbl>
              <c:idx val="13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E-1A82-458B-A2A2-0C8BDF26A2A0}"/>
                </c:ext>
              </c:extLst>
            </c:dLbl>
            <c:dLbl>
              <c:idx val="13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3F-1A82-458B-A2A2-0C8BDF26A2A0}"/>
                </c:ext>
              </c:extLst>
            </c:dLbl>
            <c:dLbl>
              <c:idx val="13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0-1A82-458B-A2A2-0C8BDF26A2A0}"/>
                </c:ext>
              </c:extLst>
            </c:dLbl>
            <c:dLbl>
              <c:idx val="13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1-1A82-458B-A2A2-0C8BDF26A2A0}"/>
                </c:ext>
              </c:extLst>
            </c:dLbl>
            <c:dLbl>
              <c:idx val="14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2-1A82-458B-A2A2-0C8BDF26A2A0}"/>
                </c:ext>
              </c:extLst>
            </c:dLbl>
            <c:dLbl>
              <c:idx val="14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3-1A82-458B-A2A2-0C8BDF26A2A0}"/>
                </c:ext>
              </c:extLst>
            </c:dLbl>
            <c:dLbl>
              <c:idx val="14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4-1A82-458B-A2A2-0C8BDF26A2A0}"/>
                </c:ext>
              </c:extLst>
            </c:dLbl>
            <c:dLbl>
              <c:idx val="14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5-1A82-458B-A2A2-0C8BDF26A2A0}"/>
                </c:ext>
              </c:extLst>
            </c:dLbl>
            <c:dLbl>
              <c:idx val="14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6-1A82-458B-A2A2-0C8BDF26A2A0}"/>
                </c:ext>
              </c:extLst>
            </c:dLbl>
            <c:dLbl>
              <c:idx val="14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7-1A82-458B-A2A2-0C8BDF26A2A0}"/>
                </c:ext>
              </c:extLst>
            </c:dLbl>
            <c:dLbl>
              <c:idx val="14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8-1A82-458B-A2A2-0C8BDF26A2A0}"/>
                </c:ext>
              </c:extLst>
            </c:dLbl>
            <c:dLbl>
              <c:idx val="14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9-1A82-458B-A2A2-0C8BDF26A2A0}"/>
                </c:ext>
              </c:extLst>
            </c:dLbl>
            <c:dLbl>
              <c:idx val="14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A-1A82-458B-A2A2-0C8BDF26A2A0}"/>
                </c:ext>
              </c:extLst>
            </c:dLbl>
            <c:dLbl>
              <c:idx val="14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B-1A82-458B-A2A2-0C8BDF26A2A0}"/>
                </c:ext>
              </c:extLst>
            </c:dLbl>
            <c:dLbl>
              <c:idx val="15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C-1A82-458B-A2A2-0C8BDF26A2A0}"/>
                </c:ext>
              </c:extLst>
            </c:dLbl>
            <c:dLbl>
              <c:idx val="15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D-1A82-458B-A2A2-0C8BDF26A2A0}"/>
                </c:ext>
              </c:extLst>
            </c:dLbl>
            <c:dLbl>
              <c:idx val="15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E-1A82-458B-A2A2-0C8BDF26A2A0}"/>
                </c:ext>
              </c:extLst>
            </c:dLbl>
            <c:dLbl>
              <c:idx val="15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4F-1A82-458B-A2A2-0C8BDF26A2A0}"/>
                </c:ext>
              </c:extLst>
            </c:dLbl>
            <c:dLbl>
              <c:idx val="15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0-1A82-458B-A2A2-0C8BDF26A2A0}"/>
                </c:ext>
              </c:extLst>
            </c:dLbl>
            <c:dLbl>
              <c:idx val="15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1-1A82-458B-A2A2-0C8BDF26A2A0}"/>
                </c:ext>
              </c:extLst>
            </c:dLbl>
            <c:dLbl>
              <c:idx val="15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2-1A82-458B-A2A2-0C8BDF26A2A0}"/>
                </c:ext>
              </c:extLst>
            </c:dLbl>
            <c:dLbl>
              <c:idx val="15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3-1A82-458B-A2A2-0C8BDF26A2A0}"/>
                </c:ext>
              </c:extLst>
            </c:dLbl>
            <c:dLbl>
              <c:idx val="15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4-1A82-458B-A2A2-0C8BDF26A2A0}"/>
                </c:ext>
              </c:extLst>
            </c:dLbl>
            <c:dLbl>
              <c:idx val="15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5-1A82-458B-A2A2-0C8BDF26A2A0}"/>
                </c:ext>
              </c:extLst>
            </c:dLbl>
            <c:dLbl>
              <c:idx val="16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6-1A82-458B-A2A2-0C8BDF26A2A0}"/>
                </c:ext>
              </c:extLst>
            </c:dLbl>
            <c:dLbl>
              <c:idx val="16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7-1A82-458B-A2A2-0C8BDF26A2A0}"/>
                </c:ext>
              </c:extLst>
            </c:dLbl>
            <c:dLbl>
              <c:idx val="16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8-1A82-458B-A2A2-0C8BDF26A2A0}"/>
                </c:ext>
              </c:extLst>
            </c:dLbl>
            <c:dLbl>
              <c:idx val="16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9-1A82-458B-A2A2-0C8BDF26A2A0}"/>
                </c:ext>
              </c:extLst>
            </c:dLbl>
            <c:dLbl>
              <c:idx val="16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A-1A82-458B-A2A2-0C8BDF26A2A0}"/>
                </c:ext>
              </c:extLst>
            </c:dLbl>
            <c:dLbl>
              <c:idx val="16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B-1A82-458B-A2A2-0C8BDF26A2A0}"/>
                </c:ext>
              </c:extLst>
            </c:dLbl>
            <c:dLbl>
              <c:idx val="16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C-1A82-458B-A2A2-0C8BDF26A2A0}"/>
                </c:ext>
              </c:extLst>
            </c:dLbl>
            <c:dLbl>
              <c:idx val="167"/>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D-1A82-458B-A2A2-0C8BDF26A2A0}"/>
                </c:ext>
              </c:extLst>
            </c:dLbl>
            <c:dLbl>
              <c:idx val="168"/>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E-1A82-458B-A2A2-0C8BDF26A2A0}"/>
                </c:ext>
              </c:extLst>
            </c:dLbl>
            <c:dLbl>
              <c:idx val="16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5F-1A82-458B-A2A2-0C8BDF26A2A0}"/>
                </c:ext>
              </c:extLst>
            </c:dLbl>
            <c:dLbl>
              <c:idx val="17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160-1A82-458B-A2A2-0C8BDF26A2A0}"/>
                </c:ext>
              </c:extLst>
            </c:dLbl>
            <c:spPr>
              <a:noFill/>
              <a:ln>
                <a:noFill/>
              </a:ln>
              <a:effectLst/>
            </c:sp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xVal>
            <c:numRef>
              <c:f>'equilibrium 2040'!$B$46:$FP$46</c:f>
              <c:numCache>
                <c:formatCode>General</c:formatCode>
                <c:ptCount val="171"/>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0</c:v>
                </c:pt>
                <c:pt idx="67">
                  <c:v>67.968027527792444</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numCache>
            </c:numRef>
          </c:xVal>
          <c:yVal>
            <c:numRef>
              <c:f>'equilibrium 2040'!$B$38:$FP$38</c:f>
              <c:numCache>
                <c:formatCode>General</c:formatCode>
                <c:ptCount val="1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pt idx="151">
                  <c:v>151</c:v>
                </c:pt>
                <c:pt idx="152">
                  <c:v>152</c:v>
                </c:pt>
                <c:pt idx="153">
                  <c:v>153</c:v>
                </c:pt>
                <c:pt idx="154">
                  <c:v>154</c:v>
                </c:pt>
                <c:pt idx="155">
                  <c:v>155</c:v>
                </c:pt>
                <c:pt idx="156">
                  <c:v>156</c:v>
                </c:pt>
                <c:pt idx="157">
                  <c:v>157</c:v>
                </c:pt>
                <c:pt idx="158">
                  <c:v>158</c:v>
                </c:pt>
                <c:pt idx="159">
                  <c:v>159</c:v>
                </c:pt>
                <c:pt idx="160">
                  <c:v>160</c:v>
                </c:pt>
                <c:pt idx="161">
                  <c:v>161</c:v>
                </c:pt>
                <c:pt idx="162">
                  <c:v>162</c:v>
                </c:pt>
                <c:pt idx="163">
                  <c:v>163</c:v>
                </c:pt>
                <c:pt idx="164">
                  <c:v>164</c:v>
                </c:pt>
                <c:pt idx="165">
                  <c:v>165</c:v>
                </c:pt>
                <c:pt idx="166">
                  <c:v>166</c:v>
                </c:pt>
                <c:pt idx="167">
                  <c:v>167</c:v>
                </c:pt>
                <c:pt idx="168">
                  <c:v>168</c:v>
                </c:pt>
                <c:pt idx="169">
                  <c:v>169</c:v>
                </c:pt>
                <c:pt idx="170">
                  <c:v>170</c:v>
                </c:pt>
              </c:numCache>
            </c:numRef>
          </c:yVal>
          <c:smooth val="0"/>
          <c:extLst>
            <c:ext xmlns:c16="http://schemas.microsoft.com/office/drawing/2014/chart" uri="{C3380CC4-5D6E-409C-BE32-E72D297353CC}">
              <c16:uniqueId val="{00000161-1A82-458B-A2A2-0C8BDF26A2A0}"/>
            </c:ext>
          </c:extLst>
        </c:ser>
        <c:dLbls>
          <c:showLegendKey val="0"/>
          <c:showVal val="0"/>
          <c:showCatName val="0"/>
          <c:showSerName val="0"/>
          <c:showPercent val="0"/>
          <c:showBubbleSize val="0"/>
        </c:dLbls>
        <c:axId val="451856272"/>
        <c:axId val="451853920"/>
      </c:scatterChart>
      <c:valAx>
        <c:axId val="451856272"/>
        <c:scaling>
          <c:orientation val="minMax"/>
        </c:scaling>
        <c:delete val="0"/>
        <c:axPos val="b"/>
        <c:title>
          <c:tx>
            <c:rich>
              <a:bodyPr/>
              <a:lstStyle/>
              <a:p>
                <a:pPr>
                  <a:defRPr/>
                </a:pPr>
                <a:r>
                  <a:rPr lang="en-US" baseline="0"/>
                  <a:t>consumption (mbbl/d)</a:t>
                </a:r>
                <a:endParaRPr lang="en-US"/>
              </a:p>
            </c:rich>
          </c:tx>
          <c:overlay val="0"/>
        </c:title>
        <c:numFmt formatCode="#,##0"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1853920"/>
        <c:crosses val="autoZero"/>
        <c:crossBetween val="midCat"/>
      </c:valAx>
      <c:valAx>
        <c:axId val="451853920"/>
        <c:scaling>
          <c:orientation val="minMax"/>
        </c:scaling>
        <c:delete val="0"/>
        <c:axPos val="l"/>
        <c:title>
          <c:tx>
            <c:rich>
              <a:bodyPr/>
              <a:lstStyle/>
              <a:p>
                <a:pPr>
                  <a:defRPr/>
                </a:pPr>
                <a:r>
                  <a:rPr lang="en-US"/>
                  <a:t>price ($/bbl brent)</a:t>
                </a:r>
              </a:p>
            </c:rich>
          </c:tx>
          <c:overlay val="0"/>
        </c:title>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1856272"/>
        <c:crosses val="autoZero"/>
        <c:crossBetween val="midCat"/>
      </c:valAx>
      <c:spPr>
        <a:solidFill>
          <a:schemeClr val="bg1"/>
        </a:solidFill>
      </c:spPr>
    </c:plotArea>
    <c:plotVisOnly val="1"/>
    <c:dispBlanksAs val="gap"/>
    <c:showDLblsOverMax val="0"/>
    <c:extLst/>
  </c:chart>
  <c:spPr>
    <a:solidFill>
      <a:schemeClr val="bg1">
        <a:lumMod val="95000"/>
      </a:schemeClr>
    </a:solidFill>
  </c:spPr>
  <c:txPr>
    <a:bodyPr/>
    <a:lstStyle/>
    <a:p>
      <a:pPr>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cat>
            <c:strRef>
              <c:f>Sheet2!$A$6:$A$11</c:f>
              <c:strCache>
                <c:ptCount val="6"/>
                <c:pt idx="0">
                  <c:v>Upstream Oil</c:v>
                </c:pt>
                <c:pt idx="1">
                  <c:v>Global LNG</c:v>
                </c:pt>
                <c:pt idx="2">
                  <c:v>Pipeline Gas</c:v>
                </c:pt>
                <c:pt idx="3">
                  <c:v>Refining</c:v>
                </c:pt>
                <c:pt idx="4">
                  <c:v>Retail and Marketing</c:v>
                </c:pt>
                <c:pt idx="5">
                  <c:v>Power (incl Renewables)</c:v>
                </c:pt>
              </c:strCache>
            </c:strRef>
          </c:cat>
          <c:val>
            <c:numRef>
              <c:f>Sheet2!$D$6:$D$11</c:f>
              <c:numCache>
                <c:formatCode>0</c:formatCode>
                <c:ptCount val="6"/>
                <c:pt idx="0">
                  <c:v>23298.865880577876</c:v>
                </c:pt>
                <c:pt idx="1">
                  <c:v>2324.7212014852912</c:v>
                </c:pt>
                <c:pt idx="2">
                  <c:v>6463.0729548028612</c:v>
                </c:pt>
                <c:pt idx="3">
                  <c:v>995</c:v>
                </c:pt>
                <c:pt idx="4">
                  <c:v>504.65003590167089</c:v>
                </c:pt>
                <c:pt idx="5">
                  <c:v>-92.728627001174232</c:v>
                </c:pt>
              </c:numCache>
            </c:numRef>
          </c:val>
          <c:extLst>
            <c:ext xmlns:c16="http://schemas.microsoft.com/office/drawing/2014/chart" uri="{C3380CC4-5D6E-409C-BE32-E72D297353CC}">
              <c16:uniqueId val="{00000000-0B62-4F26-944D-E2307BB4B916}"/>
            </c:ext>
          </c:extLst>
        </c:ser>
        <c:dLbls>
          <c:showLegendKey val="0"/>
          <c:showVal val="0"/>
          <c:showCatName val="0"/>
          <c:showSerName val="0"/>
          <c:showPercent val="0"/>
          <c:showBubbleSize val="0"/>
        </c:dLbls>
        <c:gapWidth val="53"/>
        <c:axId val="556050416"/>
        <c:axId val="556050744"/>
      </c:barChart>
      <c:catAx>
        <c:axId val="5560504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0" i="0" u="none" strike="noStrike" kern="1200" baseline="0">
                <a:solidFill>
                  <a:schemeClr val="tx1">
                    <a:lumMod val="85000"/>
                    <a:lumOff val="15000"/>
                  </a:schemeClr>
                </a:solidFill>
                <a:latin typeface="Candara" panose="020E0502030303020204" pitchFamily="34" charset="0"/>
                <a:ea typeface="+mn-ea"/>
                <a:cs typeface="+mn-cs"/>
              </a:defRPr>
            </a:pPr>
            <a:endParaRPr lang="en-US"/>
          </a:p>
        </c:txPr>
        <c:crossAx val="556050744"/>
        <c:crosses val="autoZero"/>
        <c:auto val="1"/>
        <c:lblAlgn val="ctr"/>
        <c:lblOffset val="100"/>
        <c:noMultiLvlLbl val="0"/>
      </c:catAx>
      <c:valAx>
        <c:axId val="556050744"/>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ndara" panose="020E0502030303020204" pitchFamily="34" charset="0"/>
                <a:ea typeface="+mn-ea"/>
                <a:cs typeface="+mn-cs"/>
              </a:defRPr>
            </a:pPr>
            <a:endParaRPr lang="en-US"/>
          </a:p>
        </c:txPr>
        <c:crossAx val="556050416"/>
        <c:crosses val="max"/>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FD2D-42C3-B400-556E021A4BBB}"/>
              </c:ext>
            </c:extLst>
          </c:dPt>
          <c:dLbls>
            <c:dLbl>
              <c:idx val="0"/>
              <c:layout>
                <c:manualLayout>
                  <c:x val="2.1367517772474774E-3"/>
                  <c:y val="1.4184397163120503E-2"/>
                </c:manualLayout>
              </c:layout>
              <c:tx>
                <c:rich>
                  <a:bodyPr/>
                  <a:lstStyle/>
                  <a:p>
                    <a:r>
                      <a:rPr lang="en-US" dirty="0"/>
                      <a:t>36%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D2D-42C3-B400-556E021A4BBB}"/>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Candara" panose="020E0502030303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Sheet2!$G$6:$J$6</c:f>
              <c:numCache>
                <c:formatCode>0%</c:formatCode>
                <c:ptCount val="4"/>
                <c:pt idx="0">
                  <c:v>-0.34036793491173201</c:v>
                </c:pt>
                <c:pt idx="1">
                  <c:v>-0.11261043918227037</c:v>
                </c:pt>
                <c:pt idx="2">
                  <c:v>-0.32494113317740886</c:v>
                </c:pt>
                <c:pt idx="3">
                  <c:v>-0.56244842764032088</c:v>
                </c:pt>
              </c:numCache>
            </c:numRef>
          </c:val>
          <c:extLst>
            <c:ext xmlns:c16="http://schemas.microsoft.com/office/drawing/2014/chart" uri="{C3380CC4-5D6E-409C-BE32-E72D297353CC}">
              <c16:uniqueId val="{00000002-FD2D-42C3-B400-556E021A4BBB}"/>
            </c:ext>
          </c:extLst>
        </c:ser>
        <c:dLbls>
          <c:showLegendKey val="0"/>
          <c:showVal val="0"/>
          <c:showCatName val="0"/>
          <c:showSerName val="0"/>
          <c:showPercent val="0"/>
          <c:showBubbleSize val="0"/>
        </c:dLbls>
        <c:gapWidth val="100"/>
        <c:overlap val="-27"/>
        <c:axId val="285918400"/>
        <c:axId val="285921352"/>
      </c:barChart>
      <c:catAx>
        <c:axId val="285918400"/>
        <c:scaling>
          <c:orientation val="minMax"/>
        </c:scaling>
        <c:delete val="0"/>
        <c:axPos val="t"/>
        <c:majorTickMark val="none"/>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921352"/>
        <c:crosses val="autoZero"/>
        <c:auto val="1"/>
        <c:lblAlgn val="ctr"/>
        <c:lblOffset val="100"/>
        <c:noMultiLvlLbl val="0"/>
      </c:catAx>
      <c:valAx>
        <c:axId val="285921352"/>
        <c:scaling>
          <c:orientation val="maxMin"/>
          <c:min val="-1"/>
        </c:scaling>
        <c:delete val="1"/>
        <c:axPos val="l"/>
        <c:numFmt formatCode="0%" sourceLinked="1"/>
        <c:majorTickMark val="none"/>
        <c:minorTickMark val="none"/>
        <c:tickLblPos val="nextTo"/>
        <c:crossAx val="2859184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317209693001323E-2"/>
          <c:y val="7.1428651775761284E-2"/>
          <c:w val="0.95237767334424639"/>
          <c:h val="0.68571393218665033"/>
        </c:manualLayout>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A17B-4D8A-B563-573CF2823D09}"/>
              </c:ext>
            </c:extLst>
          </c:dPt>
          <c:dLbls>
            <c:dLbl>
              <c:idx val="0"/>
              <c:layout>
                <c:manualLayout>
                  <c:x val="0"/>
                  <c:y val="2.8571460710304544E-2"/>
                </c:manualLayout>
              </c:layout>
              <c:tx>
                <c:rich>
                  <a:bodyPr/>
                  <a:lstStyle/>
                  <a:p>
                    <a:r>
                      <a:rPr lang="en-US" dirty="0"/>
                      <a:t>36%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17B-4D8A-B563-573CF2823D09}"/>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Candara" panose="020E0502030303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Sheet2!$G$7:$J$7</c:f>
              <c:numCache>
                <c:formatCode>0%</c:formatCode>
                <c:ptCount val="4"/>
                <c:pt idx="0">
                  <c:v>-0.34979089549926801</c:v>
                </c:pt>
                <c:pt idx="1">
                  <c:v>-5.1150989369962881E-2</c:v>
                </c:pt>
                <c:pt idx="2">
                  <c:v>-0.10314340568139028</c:v>
                </c:pt>
                <c:pt idx="3">
                  <c:v>-0.84570560494864666</c:v>
                </c:pt>
              </c:numCache>
            </c:numRef>
          </c:val>
          <c:extLst>
            <c:ext xmlns:c16="http://schemas.microsoft.com/office/drawing/2014/chart" uri="{C3380CC4-5D6E-409C-BE32-E72D297353CC}">
              <c16:uniqueId val="{00000002-A17B-4D8A-B563-573CF2823D09}"/>
            </c:ext>
          </c:extLst>
        </c:ser>
        <c:dLbls>
          <c:showLegendKey val="0"/>
          <c:showVal val="0"/>
          <c:showCatName val="0"/>
          <c:showSerName val="0"/>
          <c:showPercent val="0"/>
          <c:showBubbleSize val="0"/>
        </c:dLbls>
        <c:gapWidth val="100"/>
        <c:overlap val="-27"/>
        <c:axId val="285918400"/>
        <c:axId val="285921352"/>
      </c:barChart>
      <c:catAx>
        <c:axId val="285918400"/>
        <c:scaling>
          <c:orientation val="minMax"/>
        </c:scaling>
        <c:delete val="0"/>
        <c:axPos val="t"/>
        <c:majorTickMark val="none"/>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921352"/>
        <c:crosses val="autoZero"/>
        <c:auto val="1"/>
        <c:lblAlgn val="ctr"/>
        <c:lblOffset val="100"/>
        <c:noMultiLvlLbl val="0"/>
      </c:catAx>
      <c:valAx>
        <c:axId val="285921352"/>
        <c:scaling>
          <c:orientation val="maxMin"/>
          <c:min val="-1"/>
        </c:scaling>
        <c:delete val="1"/>
        <c:axPos val="l"/>
        <c:numFmt formatCode="0%" sourceLinked="1"/>
        <c:majorTickMark val="none"/>
        <c:minorTickMark val="none"/>
        <c:tickLblPos val="nextTo"/>
        <c:crossAx val="2859184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352F-4CE8-856D-4DC82623275A}"/>
              </c:ext>
            </c:extLst>
          </c:dPt>
          <c:dLbls>
            <c:dLbl>
              <c:idx val="0"/>
              <c:tx>
                <c:rich>
                  <a:bodyPr/>
                  <a:lstStyle/>
                  <a:p>
                    <a:r>
                      <a:rPr lang="en-US"/>
                      <a:t>31%</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52F-4CE8-856D-4DC82623275A}"/>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Candara" panose="020E0502030303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Sheet2!$G$8:$J$8</c:f>
              <c:numCache>
                <c:formatCode>0%</c:formatCode>
                <c:ptCount val="4"/>
                <c:pt idx="0">
                  <c:v>-0.30041078405161359</c:v>
                </c:pt>
                <c:pt idx="1">
                  <c:v>-0.11261043918227039</c:v>
                </c:pt>
                <c:pt idx="2">
                  <c:v>-0.32494113317740891</c:v>
                </c:pt>
                <c:pt idx="3">
                  <c:v>-0.56244842764032077</c:v>
                </c:pt>
              </c:numCache>
            </c:numRef>
          </c:val>
          <c:extLst>
            <c:ext xmlns:c16="http://schemas.microsoft.com/office/drawing/2014/chart" uri="{C3380CC4-5D6E-409C-BE32-E72D297353CC}">
              <c16:uniqueId val="{00000002-352F-4CE8-856D-4DC82623275A}"/>
            </c:ext>
          </c:extLst>
        </c:ser>
        <c:dLbls>
          <c:showLegendKey val="0"/>
          <c:showVal val="0"/>
          <c:showCatName val="0"/>
          <c:showSerName val="0"/>
          <c:showPercent val="0"/>
          <c:showBubbleSize val="0"/>
        </c:dLbls>
        <c:gapWidth val="100"/>
        <c:overlap val="-27"/>
        <c:axId val="285918400"/>
        <c:axId val="285921352"/>
      </c:barChart>
      <c:catAx>
        <c:axId val="285918400"/>
        <c:scaling>
          <c:orientation val="minMax"/>
        </c:scaling>
        <c:delete val="0"/>
        <c:axPos val="t"/>
        <c:majorTickMark val="none"/>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921352"/>
        <c:crosses val="autoZero"/>
        <c:auto val="1"/>
        <c:lblAlgn val="ctr"/>
        <c:lblOffset val="100"/>
        <c:noMultiLvlLbl val="0"/>
      </c:catAx>
      <c:valAx>
        <c:axId val="285921352"/>
        <c:scaling>
          <c:orientation val="maxMin"/>
          <c:min val="-1"/>
        </c:scaling>
        <c:delete val="1"/>
        <c:axPos val="l"/>
        <c:numFmt formatCode="0%" sourceLinked="1"/>
        <c:majorTickMark val="none"/>
        <c:minorTickMark val="none"/>
        <c:tickLblPos val="nextTo"/>
        <c:crossAx val="2859184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6CF5-4298-97AD-E89A97E5BD1D}"/>
              </c:ext>
            </c:extLst>
          </c:dPt>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Candara" panose="020E0502030303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Sheet2!$G$9:$J$9</c:f>
              <c:numCache>
                <c:formatCode>0%</c:formatCode>
                <c:ptCount val="4"/>
                <c:pt idx="0">
                  <c:v>-0.5993975903614458</c:v>
                </c:pt>
                <c:pt idx="1">
                  <c:v>-0.25539428864586922</c:v>
                </c:pt>
                <c:pt idx="2">
                  <c:v>-9.3707727883493505E-2</c:v>
                </c:pt>
                <c:pt idx="3">
                  <c:v>-0.6508979834706371</c:v>
                </c:pt>
              </c:numCache>
            </c:numRef>
          </c:val>
          <c:extLst>
            <c:ext xmlns:c16="http://schemas.microsoft.com/office/drawing/2014/chart" uri="{C3380CC4-5D6E-409C-BE32-E72D297353CC}">
              <c16:uniqueId val="{00000002-6CF5-4298-97AD-E89A97E5BD1D}"/>
            </c:ext>
          </c:extLst>
        </c:ser>
        <c:dLbls>
          <c:showLegendKey val="0"/>
          <c:showVal val="0"/>
          <c:showCatName val="0"/>
          <c:showSerName val="0"/>
          <c:showPercent val="0"/>
          <c:showBubbleSize val="0"/>
        </c:dLbls>
        <c:gapWidth val="100"/>
        <c:overlap val="-27"/>
        <c:axId val="285918400"/>
        <c:axId val="285921352"/>
      </c:barChart>
      <c:catAx>
        <c:axId val="285918400"/>
        <c:scaling>
          <c:orientation val="minMax"/>
        </c:scaling>
        <c:delete val="0"/>
        <c:axPos val="t"/>
        <c:majorTickMark val="none"/>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921352"/>
        <c:crosses val="autoZero"/>
        <c:auto val="1"/>
        <c:lblAlgn val="ctr"/>
        <c:lblOffset val="100"/>
        <c:noMultiLvlLbl val="0"/>
      </c:catAx>
      <c:valAx>
        <c:axId val="285921352"/>
        <c:scaling>
          <c:orientation val="maxMin"/>
          <c:min val="-1"/>
        </c:scaling>
        <c:delete val="1"/>
        <c:axPos val="l"/>
        <c:numFmt formatCode="0%" sourceLinked="1"/>
        <c:majorTickMark val="none"/>
        <c:minorTickMark val="none"/>
        <c:tickLblPos val="nextTo"/>
        <c:crossAx val="2859184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tx1"/>
              </a:solidFill>
              <a:ln>
                <a:noFill/>
              </a:ln>
              <a:effectLst/>
            </c:spPr>
            <c:extLst>
              <c:ext xmlns:c16="http://schemas.microsoft.com/office/drawing/2014/chart" uri="{C3380CC4-5D6E-409C-BE32-E72D297353CC}">
                <c16:uniqueId val="{00000001-BC81-4DD6-B6C4-CE3D0B344050}"/>
              </c:ext>
            </c:extLst>
          </c:dPt>
          <c:dLbls>
            <c:dLbl>
              <c:idx val="0"/>
              <c:tx>
                <c:rich>
                  <a:bodyPr/>
                  <a:lstStyle/>
                  <a:p>
                    <a:r>
                      <a:rPr lang="en-US"/>
                      <a:t>33%</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C81-4DD6-B6C4-CE3D0B344050}"/>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Candara" panose="020E0502030303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Sheet2!$G$10:$J$10</c:f>
              <c:numCache>
                <c:formatCode>0%</c:formatCode>
                <c:ptCount val="4"/>
                <c:pt idx="0">
                  <c:v>-0.30455644894488287</c:v>
                </c:pt>
                <c:pt idx="1">
                  <c:v>-0.56813414113312366</c:v>
                </c:pt>
                <c:pt idx="2">
                  <c:v>-0.51477955221565719</c:v>
                </c:pt>
                <c:pt idx="3">
                  <c:v>8.2913693348780973E-2</c:v>
                </c:pt>
              </c:numCache>
            </c:numRef>
          </c:val>
          <c:extLst>
            <c:ext xmlns:c16="http://schemas.microsoft.com/office/drawing/2014/chart" uri="{C3380CC4-5D6E-409C-BE32-E72D297353CC}">
              <c16:uniqueId val="{00000002-BC81-4DD6-B6C4-CE3D0B344050}"/>
            </c:ext>
          </c:extLst>
        </c:ser>
        <c:dLbls>
          <c:showLegendKey val="0"/>
          <c:showVal val="0"/>
          <c:showCatName val="0"/>
          <c:showSerName val="0"/>
          <c:showPercent val="0"/>
          <c:showBubbleSize val="0"/>
        </c:dLbls>
        <c:gapWidth val="100"/>
        <c:overlap val="-27"/>
        <c:axId val="285918400"/>
        <c:axId val="285921352"/>
      </c:barChart>
      <c:catAx>
        <c:axId val="285918400"/>
        <c:scaling>
          <c:orientation val="minMax"/>
        </c:scaling>
        <c:delete val="0"/>
        <c:axPos val="t"/>
        <c:majorTickMark val="none"/>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5921352"/>
        <c:crosses val="autoZero"/>
        <c:auto val="1"/>
        <c:lblAlgn val="ctr"/>
        <c:lblOffset val="100"/>
        <c:noMultiLvlLbl val="0"/>
      </c:catAx>
      <c:valAx>
        <c:axId val="285921352"/>
        <c:scaling>
          <c:orientation val="maxMin"/>
          <c:min val="-1"/>
        </c:scaling>
        <c:delete val="1"/>
        <c:axPos val="l"/>
        <c:numFmt formatCode="0%" sourceLinked="1"/>
        <c:majorTickMark val="none"/>
        <c:minorTickMark val="none"/>
        <c:tickLblPos val="nextTo"/>
        <c:crossAx val="2859184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633074385442165E-2"/>
          <c:y val="3.465971683117075E-2"/>
          <c:w val="0.86405803270547343"/>
          <c:h val="0.94241765553953638"/>
        </c:manualLayout>
      </c:layout>
      <c:areaChart>
        <c:grouping val="standard"/>
        <c:varyColors val="0"/>
        <c:ser>
          <c:idx val="3"/>
          <c:order val="3"/>
          <c:spPr>
            <a:solidFill>
              <a:schemeClr val="bg2">
                <a:lumMod val="90000"/>
              </a:schemeClr>
            </a:solidFill>
            <a:ln>
              <a:noFill/>
            </a:ln>
            <a:effectLst/>
          </c:spPr>
          <c:cat>
            <c:numRef>
              <c:f>'Export coal'!$C$1:$T$1</c:f>
              <c:numCache>
                <c:formatCode>General</c:formatCode>
                <c:ptCount val="18"/>
                <c:pt idx="0">
                  <c:v>2018</c:v>
                </c:pt>
                <c:pt idx="2">
                  <c:v>2020</c:v>
                </c:pt>
                <c:pt idx="7">
                  <c:v>2025</c:v>
                </c:pt>
                <c:pt idx="12">
                  <c:v>2030</c:v>
                </c:pt>
                <c:pt idx="17">
                  <c:v>2035</c:v>
                </c:pt>
              </c:numCache>
            </c:numRef>
          </c:cat>
          <c:val>
            <c:numRef>
              <c:f>'Export coal'!$C$13:$T$13</c:f>
              <c:numCache>
                <c:formatCode>_-* #,##0_-;\-* #,##0_-;_-* "-"??_-;_-@_-</c:formatCode>
                <c:ptCount val="18"/>
                <c:pt idx="0">
                  <c:v>2545.2151910807861</c:v>
                </c:pt>
                <c:pt idx="1">
                  <c:v>2861.0052966767189</c:v>
                </c:pt>
                <c:pt idx="2">
                  <c:v>3129.2252276333461</c:v>
                </c:pt>
                <c:pt idx="3">
                  <c:v>3363.005400799279</c:v>
                </c:pt>
                <c:pt idx="4">
                  <c:v>4074.3849165355236</c:v>
                </c:pt>
                <c:pt idx="5">
                  <c:v>4628.2476771149704</c:v>
                </c:pt>
                <c:pt idx="6">
                  <c:v>5249.8843916261567</c:v>
                </c:pt>
                <c:pt idx="7">
                  <c:v>5745.6843595056707</c:v>
                </c:pt>
                <c:pt idx="8">
                  <c:v>5906.9203538140864</c:v>
                </c:pt>
                <c:pt idx="9">
                  <c:v>5933.9357422614439</c:v>
                </c:pt>
                <c:pt idx="10">
                  <c:v>6276.1234120127983</c:v>
                </c:pt>
                <c:pt idx="11">
                  <c:v>6626.2963186848228</c:v>
                </c:pt>
                <c:pt idx="12">
                  <c:v>6803.1575041059232</c:v>
                </c:pt>
                <c:pt idx="13">
                  <c:v>6884.9425456776644</c:v>
                </c:pt>
                <c:pt idx="14">
                  <c:v>6910.0325777168973</c:v>
                </c:pt>
                <c:pt idx="15">
                  <c:v>6830.524775285613</c:v>
                </c:pt>
                <c:pt idx="16">
                  <c:v>6671.5763071061428</c:v>
                </c:pt>
                <c:pt idx="17">
                  <c:v>6560.5280375377015</c:v>
                </c:pt>
              </c:numCache>
            </c:numRef>
          </c:val>
          <c:extLst>
            <c:ext xmlns:c16="http://schemas.microsoft.com/office/drawing/2014/chart" uri="{C3380CC4-5D6E-409C-BE32-E72D297353CC}">
              <c16:uniqueId val="{00000000-73CE-4BA8-B02D-82D9F998B6BA}"/>
            </c:ext>
          </c:extLst>
        </c:ser>
        <c:ser>
          <c:idx val="4"/>
          <c:order val="4"/>
          <c:spPr>
            <a:solidFill>
              <a:schemeClr val="bg2">
                <a:lumMod val="75000"/>
              </a:schemeClr>
            </a:solidFill>
            <a:ln>
              <a:noFill/>
            </a:ln>
            <a:effectLst/>
          </c:spPr>
          <c:cat>
            <c:numRef>
              <c:f>'Export coal'!$C$1:$T$1</c:f>
              <c:numCache>
                <c:formatCode>General</c:formatCode>
                <c:ptCount val="18"/>
                <c:pt idx="0">
                  <c:v>2018</c:v>
                </c:pt>
                <c:pt idx="2">
                  <c:v>2020</c:v>
                </c:pt>
                <c:pt idx="7">
                  <c:v>2025</c:v>
                </c:pt>
                <c:pt idx="12">
                  <c:v>2030</c:v>
                </c:pt>
                <c:pt idx="17">
                  <c:v>2035</c:v>
                </c:pt>
              </c:numCache>
            </c:numRef>
          </c:cat>
          <c:val>
            <c:numRef>
              <c:f>'Export coal'!$C$14:$T$14</c:f>
              <c:numCache>
                <c:formatCode>_-* #,##0_-;\-* #,##0_-;_-* "-"??_-;_-@_-</c:formatCode>
                <c:ptCount val="18"/>
                <c:pt idx="0">
                  <c:v>2417.8520378462135</c:v>
                </c:pt>
                <c:pt idx="1">
                  <c:v>2153.9848031572328</c:v>
                </c:pt>
                <c:pt idx="2">
                  <c:v>1979.1925625189874</c:v>
                </c:pt>
                <c:pt idx="3">
                  <c:v>2346.5724012272026</c:v>
                </c:pt>
                <c:pt idx="4">
                  <c:v>2275.6247767871205</c:v>
                </c:pt>
                <c:pt idx="5">
                  <c:v>2267.9057787884099</c:v>
                </c:pt>
                <c:pt idx="6">
                  <c:v>2231.8794676862685</c:v>
                </c:pt>
                <c:pt idx="7">
                  <c:v>1941.7216978935794</c:v>
                </c:pt>
                <c:pt idx="8">
                  <c:v>1850.4025924211439</c:v>
                </c:pt>
                <c:pt idx="9">
                  <c:v>1833.6549434121516</c:v>
                </c:pt>
                <c:pt idx="10">
                  <c:v>1831.2727773246115</c:v>
                </c:pt>
                <c:pt idx="11">
                  <c:v>1777.6907985402202</c:v>
                </c:pt>
                <c:pt idx="12">
                  <c:v>1922.7169003742254</c:v>
                </c:pt>
                <c:pt idx="13">
                  <c:v>1982.481741122969</c:v>
                </c:pt>
                <c:pt idx="14">
                  <c:v>1837.7513578127257</c:v>
                </c:pt>
                <c:pt idx="15">
                  <c:v>1356.5862992608149</c:v>
                </c:pt>
                <c:pt idx="16">
                  <c:v>1152.0787162282079</c:v>
                </c:pt>
                <c:pt idx="17">
                  <c:v>990.20338484774197</c:v>
                </c:pt>
              </c:numCache>
            </c:numRef>
          </c:val>
          <c:extLst>
            <c:ext xmlns:c16="http://schemas.microsoft.com/office/drawing/2014/chart" uri="{C3380CC4-5D6E-409C-BE32-E72D297353CC}">
              <c16:uniqueId val="{00000001-73CE-4BA8-B02D-82D9F998B6BA}"/>
            </c:ext>
          </c:extLst>
        </c:ser>
        <c:ser>
          <c:idx val="5"/>
          <c:order val="5"/>
          <c:spPr>
            <a:solidFill>
              <a:schemeClr val="accent4">
                <a:lumMod val="60000"/>
                <a:lumOff val="40000"/>
              </a:schemeClr>
            </a:solidFill>
            <a:ln>
              <a:noFill/>
            </a:ln>
            <a:effectLst/>
          </c:spPr>
          <c:cat>
            <c:numRef>
              <c:f>'Export coal'!$C$1:$T$1</c:f>
              <c:numCache>
                <c:formatCode>General</c:formatCode>
                <c:ptCount val="18"/>
                <c:pt idx="0">
                  <c:v>2018</c:v>
                </c:pt>
                <c:pt idx="2">
                  <c:v>2020</c:v>
                </c:pt>
                <c:pt idx="7">
                  <c:v>2025</c:v>
                </c:pt>
                <c:pt idx="12">
                  <c:v>2030</c:v>
                </c:pt>
                <c:pt idx="17">
                  <c:v>2035</c:v>
                </c:pt>
              </c:numCache>
            </c:numRef>
          </c:cat>
          <c:val>
            <c:numRef>
              <c:f>'Export coal'!$C$15:$T$15</c:f>
              <c:numCache>
                <c:formatCode>_-* #,##0_-;\-* #,##0_-;_-* "-"??_-;_-@_-</c:formatCode>
                <c:ptCount val="18"/>
                <c:pt idx="0">
                  <c:v>2417.8520378462135</c:v>
                </c:pt>
                <c:pt idx="1">
                  <c:v>1951.852291431622</c:v>
                </c:pt>
                <c:pt idx="2">
                  <c:v>1816.5422323325909</c:v>
                </c:pt>
                <c:pt idx="3">
                  <c:v>1786.8944735668947</c:v>
                </c:pt>
                <c:pt idx="4">
                  <c:v>1512.1898119418038</c:v>
                </c:pt>
                <c:pt idx="5">
                  <c:v>1369.3027752428814</c:v>
                </c:pt>
                <c:pt idx="6">
                  <c:v>959.69470503946604</c:v>
                </c:pt>
                <c:pt idx="7">
                  <c:v>406.1135899633731</c:v>
                </c:pt>
                <c:pt idx="8">
                  <c:v>281.70894856273611</c:v>
                </c:pt>
                <c:pt idx="9">
                  <c:v>171.72702181255096</c:v>
                </c:pt>
                <c:pt idx="10">
                  <c:v>203.14711110243974</c:v>
                </c:pt>
                <c:pt idx="11">
                  <c:v>195.52509947523023</c:v>
                </c:pt>
                <c:pt idx="12">
                  <c:v>176.76752820593754</c:v>
                </c:pt>
                <c:pt idx="13">
                  <c:v>118.10037196632271</c:v>
                </c:pt>
                <c:pt idx="14">
                  <c:v>111.56691659858367</c:v>
                </c:pt>
                <c:pt idx="15">
                  <c:v>-3.2872064830159129</c:v>
                </c:pt>
                <c:pt idx="16">
                  <c:v>-14.73280441146912</c:v>
                </c:pt>
                <c:pt idx="17">
                  <c:v>-16.179733832195517</c:v>
                </c:pt>
              </c:numCache>
            </c:numRef>
          </c:val>
          <c:extLst>
            <c:ext xmlns:c16="http://schemas.microsoft.com/office/drawing/2014/chart" uri="{C3380CC4-5D6E-409C-BE32-E72D297353CC}">
              <c16:uniqueId val="{00000002-73CE-4BA8-B02D-82D9F998B6BA}"/>
            </c:ext>
          </c:extLst>
        </c:ser>
        <c:dLbls>
          <c:showLegendKey val="0"/>
          <c:showVal val="0"/>
          <c:showCatName val="0"/>
          <c:showSerName val="0"/>
          <c:showPercent val="0"/>
          <c:showBubbleSize val="0"/>
        </c:dLbls>
        <c:axId val="949620480"/>
        <c:axId val="949614248"/>
      </c:areaChart>
      <c:lineChart>
        <c:grouping val="standard"/>
        <c:varyColors val="0"/>
        <c:ser>
          <c:idx val="0"/>
          <c:order val="0"/>
          <c:spPr>
            <a:ln w="28575" cap="rnd">
              <a:solidFill>
                <a:schemeClr val="accent2"/>
              </a:solidFill>
              <a:prstDash val="sysDash"/>
              <a:round/>
            </a:ln>
            <a:effectLst/>
          </c:spPr>
          <c:marker>
            <c:symbol val="none"/>
          </c:marker>
          <c:cat>
            <c:numRef>
              <c:f>'Export coal'!$C$1:$T$1</c:f>
              <c:numCache>
                <c:formatCode>General</c:formatCode>
                <c:ptCount val="18"/>
                <c:pt idx="0">
                  <c:v>2018</c:v>
                </c:pt>
                <c:pt idx="2">
                  <c:v>2020</c:v>
                </c:pt>
                <c:pt idx="7">
                  <c:v>2025</c:v>
                </c:pt>
                <c:pt idx="12">
                  <c:v>2030</c:v>
                </c:pt>
                <c:pt idx="17">
                  <c:v>2035</c:v>
                </c:pt>
              </c:numCache>
            </c:numRef>
          </c:cat>
          <c:val>
            <c:numRef>
              <c:f>'Export coal'!$C$13:$T$13</c:f>
              <c:numCache>
                <c:formatCode>_-* #,##0_-;\-* #,##0_-;_-* "-"??_-;_-@_-</c:formatCode>
                <c:ptCount val="18"/>
                <c:pt idx="0">
                  <c:v>2545.2151910807861</c:v>
                </c:pt>
                <c:pt idx="1">
                  <c:v>2861.0052966767189</c:v>
                </c:pt>
                <c:pt idx="2">
                  <c:v>3129.2252276333461</c:v>
                </c:pt>
                <c:pt idx="3">
                  <c:v>3363.005400799279</c:v>
                </c:pt>
                <c:pt idx="4">
                  <c:v>4074.3849165355236</c:v>
                </c:pt>
                <c:pt idx="5">
                  <c:v>4628.2476771149704</c:v>
                </c:pt>
                <c:pt idx="6">
                  <c:v>5249.8843916261567</c:v>
                </c:pt>
                <c:pt idx="7">
                  <c:v>5745.6843595056707</c:v>
                </c:pt>
                <c:pt idx="8">
                  <c:v>5906.9203538140864</c:v>
                </c:pt>
                <c:pt idx="9">
                  <c:v>5933.9357422614439</c:v>
                </c:pt>
                <c:pt idx="10">
                  <c:v>6276.1234120127983</c:v>
                </c:pt>
                <c:pt idx="11">
                  <c:v>6626.2963186848228</c:v>
                </c:pt>
                <c:pt idx="12">
                  <c:v>6803.1575041059232</c:v>
                </c:pt>
                <c:pt idx="13">
                  <c:v>6884.9425456776644</c:v>
                </c:pt>
                <c:pt idx="14">
                  <c:v>6910.0325777168973</c:v>
                </c:pt>
                <c:pt idx="15">
                  <c:v>6830.524775285613</c:v>
                </c:pt>
                <c:pt idx="16">
                  <c:v>6671.5763071061428</c:v>
                </c:pt>
                <c:pt idx="17">
                  <c:v>6560.5280375377015</c:v>
                </c:pt>
              </c:numCache>
            </c:numRef>
          </c:val>
          <c:smooth val="0"/>
          <c:extLst>
            <c:ext xmlns:c16="http://schemas.microsoft.com/office/drawing/2014/chart" uri="{C3380CC4-5D6E-409C-BE32-E72D297353CC}">
              <c16:uniqueId val="{00000003-73CE-4BA8-B02D-82D9F998B6BA}"/>
            </c:ext>
          </c:extLst>
        </c:ser>
        <c:ser>
          <c:idx val="1"/>
          <c:order val="1"/>
          <c:spPr>
            <a:ln w="28575" cap="rnd">
              <a:solidFill>
                <a:schemeClr val="accent2"/>
              </a:solidFill>
              <a:round/>
            </a:ln>
            <a:effectLst/>
          </c:spPr>
          <c:marker>
            <c:symbol val="none"/>
          </c:marker>
          <c:cat>
            <c:numRef>
              <c:f>'Export coal'!$C$1:$T$1</c:f>
              <c:numCache>
                <c:formatCode>General</c:formatCode>
                <c:ptCount val="18"/>
                <c:pt idx="0">
                  <c:v>2018</c:v>
                </c:pt>
                <c:pt idx="2">
                  <c:v>2020</c:v>
                </c:pt>
                <c:pt idx="7">
                  <c:v>2025</c:v>
                </c:pt>
                <c:pt idx="12">
                  <c:v>2030</c:v>
                </c:pt>
                <c:pt idx="17">
                  <c:v>2035</c:v>
                </c:pt>
              </c:numCache>
            </c:numRef>
          </c:cat>
          <c:val>
            <c:numRef>
              <c:f>'Export coal'!$C$14:$T$14</c:f>
              <c:numCache>
                <c:formatCode>_-* #,##0_-;\-* #,##0_-;_-* "-"??_-;_-@_-</c:formatCode>
                <c:ptCount val="18"/>
                <c:pt idx="0">
                  <c:v>2417.8520378462135</c:v>
                </c:pt>
                <c:pt idx="1">
                  <c:v>2153.9848031572328</c:v>
                </c:pt>
                <c:pt idx="2">
                  <c:v>1979.1925625189874</c:v>
                </c:pt>
                <c:pt idx="3">
                  <c:v>2346.5724012272026</c:v>
                </c:pt>
                <c:pt idx="4">
                  <c:v>2275.6247767871205</c:v>
                </c:pt>
                <c:pt idx="5">
                  <c:v>2267.9057787884099</c:v>
                </c:pt>
                <c:pt idx="6">
                  <c:v>2231.8794676862685</c:v>
                </c:pt>
                <c:pt idx="7">
                  <c:v>1941.7216978935794</c:v>
                </c:pt>
                <c:pt idx="8">
                  <c:v>1850.4025924211439</c:v>
                </c:pt>
                <c:pt idx="9">
                  <c:v>1833.6549434121516</c:v>
                </c:pt>
                <c:pt idx="10">
                  <c:v>1831.2727773246115</c:v>
                </c:pt>
                <c:pt idx="11">
                  <c:v>1777.6907985402202</c:v>
                </c:pt>
                <c:pt idx="12">
                  <c:v>1922.7169003742254</c:v>
                </c:pt>
                <c:pt idx="13">
                  <c:v>1982.481741122969</c:v>
                </c:pt>
                <c:pt idx="14">
                  <c:v>1837.7513578127257</c:v>
                </c:pt>
                <c:pt idx="15">
                  <c:v>1356.5862992608149</c:v>
                </c:pt>
                <c:pt idx="16">
                  <c:v>1152.0787162282079</c:v>
                </c:pt>
                <c:pt idx="17">
                  <c:v>990.20338484774197</c:v>
                </c:pt>
              </c:numCache>
            </c:numRef>
          </c:val>
          <c:smooth val="0"/>
          <c:extLst>
            <c:ext xmlns:c16="http://schemas.microsoft.com/office/drawing/2014/chart" uri="{C3380CC4-5D6E-409C-BE32-E72D297353CC}">
              <c16:uniqueId val="{00000004-73CE-4BA8-B02D-82D9F998B6BA}"/>
            </c:ext>
          </c:extLst>
        </c:ser>
        <c:ser>
          <c:idx val="2"/>
          <c:order val="2"/>
          <c:spPr>
            <a:ln w="28575" cap="rnd">
              <a:solidFill>
                <a:schemeClr val="tx2"/>
              </a:solidFill>
              <a:round/>
            </a:ln>
            <a:effectLst/>
          </c:spPr>
          <c:marker>
            <c:symbol val="none"/>
          </c:marker>
          <c:cat>
            <c:numRef>
              <c:f>'Export coal'!$C$1:$T$1</c:f>
              <c:numCache>
                <c:formatCode>General</c:formatCode>
                <c:ptCount val="18"/>
                <c:pt idx="0">
                  <c:v>2018</c:v>
                </c:pt>
                <c:pt idx="2">
                  <c:v>2020</c:v>
                </c:pt>
                <c:pt idx="7">
                  <c:v>2025</c:v>
                </c:pt>
                <c:pt idx="12">
                  <c:v>2030</c:v>
                </c:pt>
                <c:pt idx="17">
                  <c:v>2035</c:v>
                </c:pt>
              </c:numCache>
            </c:numRef>
          </c:cat>
          <c:val>
            <c:numRef>
              <c:f>'Export coal'!$C$15:$T$15</c:f>
              <c:numCache>
                <c:formatCode>_-* #,##0_-;\-* #,##0_-;_-* "-"??_-;_-@_-</c:formatCode>
                <c:ptCount val="18"/>
                <c:pt idx="0">
                  <c:v>2417.8520378462135</c:v>
                </c:pt>
                <c:pt idx="1">
                  <c:v>1951.852291431622</c:v>
                </c:pt>
                <c:pt idx="2">
                  <c:v>1816.5422323325909</c:v>
                </c:pt>
                <c:pt idx="3">
                  <c:v>1786.8944735668947</c:v>
                </c:pt>
                <c:pt idx="4">
                  <c:v>1512.1898119418038</c:v>
                </c:pt>
                <c:pt idx="5">
                  <c:v>1369.3027752428814</c:v>
                </c:pt>
                <c:pt idx="6">
                  <c:v>959.69470503946604</c:v>
                </c:pt>
                <c:pt idx="7">
                  <c:v>406.1135899633731</c:v>
                </c:pt>
                <c:pt idx="8">
                  <c:v>281.70894856273611</c:v>
                </c:pt>
                <c:pt idx="9">
                  <c:v>171.72702181255096</c:v>
                </c:pt>
                <c:pt idx="10">
                  <c:v>203.14711110243974</c:v>
                </c:pt>
                <c:pt idx="11">
                  <c:v>195.52509947523023</c:v>
                </c:pt>
                <c:pt idx="12">
                  <c:v>176.76752820593754</c:v>
                </c:pt>
                <c:pt idx="13">
                  <c:v>118.10037196632271</c:v>
                </c:pt>
                <c:pt idx="14">
                  <c:v>111.56691659858367</c:v>
                </c:pt>
                <c:pt idx="15">
                  <c:v>-3.2872064830159129</c:v>
                </c:pt>
                <c:pt idx="16">
                  <c:v>-14.73280441146912</c:v>
                </c:pt>
                <c:pt idx="17">
                  <c:v>-16.179733832195517</c:v>
                </c:pt>
              </c:numCache>
            </c:numRef>
          </c:val>
          <c:smooth val="0"/>
          <c:extLst>
            <c:ext xmlns:c16="http://schemas.microsoft.com/office/drawing/2014/chart" uri="{C3380CC4-5D6E-409C-BE32-E72D297353CC}">
              <c16:uniqueId val="{00000005-73CE-4BA8-B02D-82D9F998B6BA}"/>
            </c:ext>
          </c:extLst>
        </c:ser>
        <c:dLbls>
          <c:showLegendKey val="0"/>
          <c:showVal val="0"/>
          <c:showCatName val="0"/>
          <c:showSerName val="0"/>
          <c:showPercent val="0"/>
          <c:showBubbleSize val="0"/>
        </c:dLbls>
        <c:marker val="1"/>
        <c:smooth val="0"/>
        <c:axId val="949620480"/>
        <c:axId val="949614248"/>
      </c:lineChart>
      <c:catAx>
        <c:axId val="949620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949614248"/>
        <c:crosses val="autoZero"/>
        <c:auto val="1"/>
        <c:lblAlgn val="ctr"/>
        <c:lblOffset val="100"/>
        <c:noMultiLvlLbl val="0"/>
      </c:catAx>
      <c:valAx>
        <c:axId val="949614248"/>
        <c:scaling>
          <c:orientation val="minMax"/>
        </c:scaling>
        <c:delete val="0"/>
        <c:axPos val="l"/>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949620480"/>
        <c:crosses val="autoZero"/>
        <c:crossBetween val="between"/>
        <c:dispUnits>
          <c:builtInUnit val="thousands"/>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3"/>
          <c:order val="3"/>
          <c:spPr>
            <a:solidFill>
              <a:schemeClr val="bg2">
                <a:lumMod val="90000"/>
              </a:schemeClr>
            </a:solidFill>
            <a:ln>
              <a:noFill/>
            </a:ln>
            <a:effectLst/>
          </c:spPr>
          <c:cat>
            <c:numRef>
              <c:f>'Export coal'!$C$1:$T$1</c:f>
              <c:numCache>
                <c:formatCode>General</c:formatCode>
                <c:ptCount val="18"/>
                <c:pt idx="0">
                  <c:v>2018</c:v>
                </c:pt>
                <c:pt idx="2">
                  <c:v>2020</c:v>
                </c:pt>
                <c:pt idx="7">
                  <c:v>2025</c:v>
                </c:pt>
                <c:pt idx="12">
                  <c:v>2030</c:v>
                </c:pt>
                <c:pt idx="17">
                  <c:v>2035</c:v>
                </c:pt>
              </c:numCache>
            </c:numRef>
          </c:cat>
          <c:val>
            <c:numRef>
              <c:f>'Export coal'!$C$3:$T$3</c:f>
              <c:numCache>
                <c:formatCode>_(* #,##0.00_);_(* \(#,##0.00\);_(* "-"??_);_(@_)</c:formatCode>
                <c:ptCount val="18"/>
                <c:pt idx="0">
                  <c:v>88.991666666666674</c:v>
                </c:pt>
                <c:pt idx="1">
                  <c:v>94.355000000000004</c:v>
                </c:pt>
                <c:pt idx="2">
                  <c:v>97.398496726258756</c:v>
                </c:pt>
                <c:pt idx="3">
                  <c:v>99.60878463823407</c:v>
                </c:pt>
                <c:pt idx="4">
                  <c:v>110.91907255020939</c:v>
                </c:pt>
                <c:pt idx="5">
                  <c:v>124.85211046218468</c:v>
                </c:pt>
                <c:pt idx="6">
                  <c:v>142.88739837416</c:v>
                </c:pt>
                <c:pt idx="7">
                  <c:v>160.94268628613534</c:v>
                </c:pt>
                <c:pt idx="8">
                  <c:v>174.33963544886154</c:v>
                </c:pt>
                <c:pt idx="9">
                  <c:v>184.04433461158777</c:v>
                </c:pt>
                <c:pt idx="10">
                  <c:v>193.85103377431403</c:v>
                </c:pt>
                <c:pt idx="11">
                  <c:v>204.75373293704024</c:v>
                </c:pt>
                <c:pt idx="12">
                  <c:v>214.15843209976649</c:v>
                </c:pt>
                <c:pt idx="13">
                  <c:v>224.56742233277586</c:v>
                </c:pt>
                <c:pt idx="14">
                  <c:v>234.97641256578524</c:v>
                </c:pt>
                <c:pt idx="15">
                  <c:v>245.38540279879462</c:v>
                </c:pt>
                <c:pt idx="16">
                  <c:v>255.79439303180399</c:v>
                </c:pt>
                <c:pt idx="17">
                  <c:v>266.20338326481328</c:v>
                </c:pt>
              </c:numCache>
            </c:numRef>
          </c:val>
          <c:extLst>
            <c:ext xmlns:c16="http://schemas.microsoft.com/office/drawing/2014/chart" uri="{C3380CC4-5D6E-409C-BE32-E72D297353CC}">
              <c16:uniqueId val="{00000000-3911-475E-916C-76726AE51C35}"/>
            </c:ext>
          </c:extLst>
        </c:ser>
        <c:ser>
          <c:idx val="4"/>
          <c:order val="4"/>
          <c:spPr>
            <a:solidFill>
              <a:schemeClr val="bg2">
                <a:lumMod val="75000"/>
              </a:schemeClr>
            </a:solidFill>
            <a:ln w="25400">
              <a:noFill/>
            </a:ln>
            <a:effectLst/>
          </c:spPr>
          <c:cat>
            <c:numRef>
              <c:f>'Export coal'!$C$1:$T$1</c:f>
              <c:numCache>
                <c:formatCode>General</c:formatCode>
                <c:ptCount val="18"/>
                <c:pt idx="0">
                  <c:v>2018</c:v>
                </c:pt>
                <c:pt idx="2">
                  <c:v>2020</c:v>
                </c:pt>
                <c:pt idx="7">
                  <c:v>2025</c:v>
                </c:pt>
                <c:pt idx="12">
                  <c:v>2030</c:v>
                </c:pt>
                <c:pt idx="17">
                  <c:v>2035</c:v>
                </c:pt>
              </c:numCache>
            </c:numRef>
          </c:cat>
          <c:val>
            <c:numRef>
              <c:f>'Export coal'!$C$4:$T$4</c:f>
              <c:numCache>
                <c:formatCode>#,##0.00</c:formatCode>
                <c:ptCount val="18"/>
                <c:pt idx="0">
                  <c:v>72.900000000000006</c:v>
                </c:pt>
                <c:pt idx="1">
                  <c:v>74.100000000000009</c:v>
                </c:pt>
                <c:pt idx="2">
                  <c:v>75.399090000000001</c:v>
                </c:pt>
                <c:pt idx="3">
                  <c:v>78.748180000000019</c:v>
                </c:pt>
                <c:pt idx="4">
                  <c:v>81.484730000000013</c:v>
                </c:pt>
                <c:pt idx="5">
                  <c:v>83.03473000000001</c:v>
                </c:pt>
                <c:pt idx="6">
                  <c:v>84.384730000000019</c:v>
                </c:pt>
                <c:pt idx="7">
                  <c:v>80.084730000000022</c:v>
                </c:pt>
                <c:pt idx="8">
                  <c:v>78.884730000000005</c:v>
                </c:pt>
                <c:pt idx="9">
                  <c:v>79.722730000000013</c:v>
                </c:pt>
                <c:pt idx="10">
                  <c:v>78.972729999999999</c:v>
                </c:pt>
                <c:pt idx="11">
                  <c:v>76.77273000000001</c:v>
                </c:pt>
                <c:pt idx="12">
                  <c:v>82.988330000000005</c:v>
                </c:pt>
                <c:pt idx="13">
                  <c:v>88.564729999999997</c:v>
                </c:pt>
                <c:pt idx="14">
                  <c:v>86.164730000000006</c:v>
                </c:pt>
                <c:pt idx="15">
                  <c:v>70.86472999999998</c:v>
                </c:pt>
                <c:pt idx="16">
                  <c:v>68.964729999999989</c:v>
                </c:pt>
                <c:pt idx="17">
                  <c:v>68.664729999999992</c:v>
                </c:pt>
              </c:numCache>
            </c:numRef>
          </c:val>
          <c:extLst>
            <c:ext xmlns:c16="http://schemas.microsoft.com/office/drawing/2014/chart" uri="{C3380CC4-5D6E-409C-BE32-E72D297353CC}">
              <c16:uniqueId val="{00000001-3911-475E-916C-76726AE51C35}"/>
            </c:ext>
          </c:extLst>
        </c:ser>
        <c:ser>
          <c:idx val="5"/>
          <c:order val="5"/>
          <c:spPr>
            <a:solidFill>
              <a:schemeClr val="accent4">
                <a:lumMod val="60000"/>
                <a:lumOff val="40000"/>
              </a:schemeClr>
            </a:solidFill>
            <a:ln w="25400">
              <a:noFill/>
            </a:ln>
            <a:effectLst/>
          </c:spPr>
          <c:cat>
            <c:numRef>
              <c:f>'Export coal'!$C$1:$T$1</c:f>
              <c:numCache>
                <c:formatCode>General</c:formatCode>
                <c:ptCount val="18"/>
                <c:pt idx="0">
                  <c:v>2018</c:v>
                </c:pt>
                <c:pt idx="2">
                  <c:v>2020</c:v>
                </c:pt>
                <c:pt idx="7">
                  <c:v>2025</c:v>
                </c:pt>
                <c:pt idx="12">
                  <c:v>2030</c:v>
                </c:pt>
                <c:pt idx="17">
                  <c:v>2035</c:v>
                </c:pt>
              </c:numCache>
            </c:numRef>
          </c:cat>
          <c:val>
            <c:numRef>
              <c:f>'Export coal'!$C$5:$T$5</c:f>
              <c:numCache>
                <c:formatCode>#,##0.00</c:formatCode>
                <c:ptCount val="18"/>
                <c:pt idx="0">
                  <c:v>72.900000000000006</c:v>
                </c:pt>
                <c:pt idx="1">
                  <c:v>70.7</c:v>
                </c:pt>
                <c:pt idx="2">
                  <c:v>68.400000000000006</c:v>
                </c:pt>
                <c:pt idx="3">
                  <c:v>65.098180000000013</c:v>
                </c:pt>
                <c:pt idx="4">
                  <c:v>74.172730000000016</c:v>
                </c:pt>
                <c:pt idx="5">
                  <c:v>66.772729999999996</c:v>
                </c:pt>
                <c:pt idx="6">
                  <c:v>58.222729999999999</c:v>
                </c:pt>
                <c:pt idx="7">
                  <c:v>37.35</c:v>
                </c:pt>
                <c:pt idx="8">
                  <c:v>37.35</c:v>
                </c:pt>
                <c:pt idx="9">
                  <c:v>37.35</c:v>
                </c:pt>
                <c:pt idx="10">
                  <c:v>40.6</c:v>
                </c:pt>
                <c:pt idx="11">
                  <c:v>40.6</c:v>
                </c:pt>
                <c:pt idx="12">
                  <c:v>40.6</c:v>
                </c:pt>
                <c:pt idx="13">
                  <c:v>35.199999999999996</c:v>
                </c:pt>
                <c:pt idx="14">
                  <c:v>37.200000000000003</c:v>
                </c:pt>
                <c:pt idx="15">
                  <c:v>26.1</c:v>
                </c:pt>
                <c:pt idx="16">
                  <c:v>24.4</c:v>
                </c:pt>
                <c:pt idx="17">
                  <c:v>24.4</c:v>
                </c:pt>
              </c:numCache>
            </c:numRef>
          </c:val>
          <c:extLst>
            <c:ext xmlns:c16="http://schemas.microsoft.com/office/drawing/2014/chart" uri="{C3380CC4-5D6E-409C-BE32-E72D297353CC}">
              <c16:uniqueId val="{00000002-3911-475E-916C-76726AE51C35}"/>
            </c:ext>
          </c:extLst>
        </c:ser>
        <c:dLbls>
          <c:showLegendKey val="0"/>
          <c:showVal val="0"/>
          <c:showCatName val="0"/>
          <c:showSerName val="0"/>
          <c:showPercent val="0"/>
          <c:showBubbleSize val="0"/>
        </c:dLbls>
        <c:axId val="949620480"/>
        <c:axId val="949614248"/>
      </c:areaChart>
      <c:lineChart>
        <c:grouping val="standard"/>
        <c:varyColors val="0"/>
        <c:ser>
          <c:idx val="0"/>
          <c:order val="0"/>
          <c:spPr>
            <a:ln w="28575" cap="rnd">
              <a:solidFill>
                <a:schemeClr val="accent2"/>
              </a:solidFill>
              <a:prstDash val="sysDash"/>
              <a:round/>
            </a:ln>
            <a:effectLst/>
          </c:spPr>
          <c:marker>
            <c:symbol val="none"/>
          </c:marker>
          <c:cat>
            <c:numRef>
              <c:f>'Export coal'!$C$1:$T$1</c:f>
              <c:numCache>
                <c:formatCode>General</c:formatCode>
                <c:ptCount val="18"/>
                <c:pt idx="0">
                  <c:v>2018</c:v>
                </c:pt>
                <c:pt idx="2">
                  <c:v>2020</c:v>
                </c:pt>
                <c:pt idx="7">
                  <c:v>2025</c:v>
                </c:pt>
                <c:pt idx="12">
                  <c:v>2030</c:v>
                </c:pt>
                <c:pt idx="17">
                  <c:v>2035</c:v>
                </c:pt>
              </c:numCache>
            </c:numRef>
          </c:cat>
          <c:val>
            <c:numRef>
              <c:f>'Export coal'!$C$3:$T$3</c:f>
              <c:numCache>
                <c:formatCode>_(* #,##0.00_);_(* \(#,##0.00\);_(* "-"??_);_(@_)</c:formatCode>
                <c:ptCount val="18"/>
                <c:pt idx="0">
                  <c:v>88.991666666666674</c:v>
                </c:pt>
                <c:pt idx="1">
                  <c:v>94.355000000000004</c:v>
                </c:pt>
                <c:pt idx="2">
                  <c:v>97.398496726258756</c:v>
                </c:pt>
                <c:pt idx="3">
                  <c:v>99.60878463823407</c:v>
                </c:pt>
                <c:pt idx="4">
                  <c:v>110.91907255020939</c:v>
                </c:pt>
                <c:pt idx="5">
                  <c:v>124.85211046218468</c:v>
                </c:pt>
                <c:pt idx="6">
                  <c:v>142.88739837416</c:v>
                </c:pt>
                <c:pt idx="7">
                  <c:v>160.94268628613534</c:v>
                </c:pt>
                <c:pt idx="8">
                  <c:v>174.33963544886154</c:v>
                </c:pt>
                <c:pt idx="9">
                  <c:v>184.04433461158777</c:v>
                </c:pt>
                <c:pt idx="10">
                  <c:v>193.85103377431403</c:v>
                </c:pt>
                <c:pt idx="11">
                  <c:v>204.75373293704024</c:v>
                </c:pt>
                <c:pt idx="12">
                  <c:v>214.15843209976649</c:v>
                </c:pt>
                <c:pt idx="13">
                  <c:v>224.56742233277586</c:v>
                </c:pt>
                <c:pt idx="14">
                  <c:v>234.97641256578524</c:v>
                </c:pt>
                <c:pt idx="15">
                  <c:v>245.38540279879462</c:v>
                </c:pt>
                <c:pt idx="16">
                  <c:v>255.79439303180399</c:v>
                </c:pt>
                <c:pt idx="17">
                  <c:v>266.20338326481328</c:v>
                </c:pt>
              </c:numCache>
            </c:numRef>
          </c:val>
          <c:smooth val="0"/>
          <c:extLst>
            <c:ext xmlns:c16="http://schemas.microsoft.com/office/drawing/2014/chart" uri="{C3380CC4-5D6E-409C-BE32-E72D297353CC}">
              <c16:uniqueId val="{00000003-3911-475E-916C-76726AE51C35}"/>
            </c:ext>
          </c:extLst>
        </c:ser>
        <c:ser>
          <c:idx val="1"/>
          <c:order val="1"/>
          <c:spPr>
            <a:ln w="28575" cap="rnd">
              <a:solidFill>
                <a:schemeClr val="accent2"/>
              </a:solidFill>
              <a:round/>
            </a:ln>
            <a:effectLst/>
          </c:spPr>
          <c:marker>
            <c:symbol val="none"/>
          </c:marker>
          <c:cat>
            <c:numRef>
              <c:f>'Export coal'!$C$1:$T$1</c:f>
              <c:numCache>
                <c:formatCode>General</c:formatCode>
                <c:ptCount val="18"/>
                <c:pt idx="0">
                  <c:v>2018</c:v>
                </c:pt>
                <c:pt idx="2">
                  <c:v>2020</c:v>
                </c:pt>
                <c:pt idx="7">
                  <c:v>2025</c:v>
                </c:pt>
                <c:pt idx="12">
                  <c:v>2030</c:v>
                </c:pt>
                <c:pt idx="17">
                  <c:v>2035</c:v>
                </c:pt>
              </c:numCache>
            </c:numRef>
          </c:cat>
          <c:val>
            <c:numRef>
              <c:f>'Export coal'!$C$4:$T$4</c:f>
              <c:numCache>
                <c:formatCode>#,##0.00</c:formatCode>
                <c:ptCount val="18"/>
                <c:pt idx="0">
                  <c:v>72.900000000000006</c:v>
                </c:pt>
                <c:pt idx="1">
                  <c:v>74.100000000000009</c:v>
                </c:pt>
                <c:pt idx="2">
                  <c:v>75.399090000000001</c:v>
                </c:pt>
                <c:pt idx="3">
                  <c:v>78.748180000000019</c:v>
                </c:pt>
                <c:pt idx="4">
                  <c:v>81.484730000000013</c:v>
                </c:pt>
                <c:pt idx="5">
                  <c:v>83.03473000000001</c:v>
                </c:pt>
                <c:pt idx="6">
                  <c:v>84.384730000000019</c:v>
                </c:pt>
                <c:pt idx="7">
                  <c:v>80.084730000000022</c:v>
                </c:pt>
                <c:pt idx="8">
                  <c:v>78.884730000000005</c:v>
                </c:pt>
                <c:pt idx="9">
                  <c:v>79.722730000000013</c:v>
                </c:pt>
                <c:pt idx="10">
                  <c:v>78.972729999999999</c:v>
                </c:pt>
                <c:pt idx="11">
                  <c:v>76.77273000000001</c:v>
                </c:pt>
                <c:pt idx="12">
                  <c:v>82.988330000000005</c:v>
                </c:pt>
                <c:pt idx="13">
                  <c:v>88.564729999999997</c:v>
                </c:pt>
                <c:pt idx="14">
                  <c:v>86.164730000000006</c:v>
                </c:pt>
                <c:pt idx="15">
                  <c:v>70.86472999999998</c:v>
                </c:pt>
                <c:pt idx="16">
                  <c:v>68.964729999999989</c:v>
                </c:pt>
                <c:pt idx="17">
                  <c:v>68.664729999999992</c:v>
                </c:pt>
              </c:numCache>
            </c:numRef>
          </c:val>
          <c:smooth val="0"/>
          <c:extLst>
            <c:ext xmlns:c16="http://schemas.microsoft.com/office/drawing/2014/chart" uri="{C3380CC4-5D6E-409C-BE32-E72D297353CC}">
              <c16:uniqueId val="{00000004-3911-475E-916C-76726AE51C35}"/>
            </c:ext>
          </c:extLst>
        </c:ser>
        <c:ser>
          <c:idx val="2"/>
          <c:order val="2"/>
          <c:spPr>
            <a:ln w="28575" cap="rnd">
              <a:solidFill>
                <a:schemeClr val="tx2"/>
              </a:solidFill>
              <a:round/>
            </a:ln>
            <a:effectLst/>
          </c:spPr>
          <c:marker>
            <c:symbol val="none"/>
          </c:marker>
          <c:cat>
            <c:numRef>
              <c:f>'Export coal'!$C$1:$T$1</c:f>
              <c:numCache>
                <c:formatCode>General</c:formatCode>
                <c:ptCount val="18"/>
                <c:pt idx="0">
                  <c:v>2018</c:v>
                </c:pt>
                <c:pt idx="2">
                  <c:v>2020</c:v>
                </c:pt>
                <c:pt idx="7">
                  <c:v>2025</c:v>
                </c:pt>
                <c:pt idx="12">
                  <c:v>2030</c:v>
                </c:pt>
                <c:pt idx="17">
                  <c:v>2035</c:v>
                </c:pt>
              </c:numCache>
            </c:numRef>
          </c:cat>
          <c:val>
            <c:numRef>
              <c:f>'Export coal'!$C$5:$T$5</c:f>
              <c:numCache>
                <c:formatCode>#,##0.00</c:formatCode>
                <c:ptCount val="18"/>
                <c:pt idx="0">
                  <c:v>72.900000000000006</c:v>
                </c:pt>
                <c:pt idx="1">
                  <c:v>70.7</c:v>
                </c:pt>
                <c:pt idx="2">
                  <c:v>68.400000000000006</c:v>
                </c:pt>
                <c:pt idx="3">
                  <c:v>65.098180000000013</c:v>
                </c:pt>
                <c:pt idx="4">
                  <c:v>74.172730000000016</c:v>
                </c:pt>
                <c:pt idx="5">
                  <c:v>66.772729999999996</c:v>
                </c:pt>
                <c:pt idx="6">
                  <c:v>58.222729999999999</c:v>
                </c:pt>
                <c:pt idx="7">
                  <c:v>37.35</c:v>
                </c:pt>
                <c:pt idx="8">
                  <c:v>37.35</c:v>
                </c:pt>
                <c:pt idx="9">
                  <c:v>37.35</c:v>
                </c:pt>
                <c:pt idx="10">
                  <c:v>40.6</c:v>
                </c:pt>
                <c:pt idx="11">
                  <c:v>40.6</c:v>
                </c:pt>
                <c:pt idx="12">
                  <c:v>40.6</c:v>
                </c:pt>
                <c:pt idx="13">
                  <c:v>35.199999999999996</c:v>
                </c:pt>
                <c:pt idx="14">
                  <c:v>37.200000000000003</c:v>
                </c:pt>
                <c:pt idx="15">
                  <c:v>26.1</c:v>
                </c:pt>
                <c:pt idx="16">
                  <c:v>24.4</c:v>
                </c:pt>
                <c:pt idx="17">
                  <c:v>24.4</c:v>
                </c:pt>
              </c:numCache>
            </c:numRef>
          </c:val>
          <c:smooth val="0"/>
          <c:extLst>
            <c:ext xmlns:c16="http://schemas.microsoft.com/office/drawing/2014/chart" uri="{C3380CC4-5D6E-409C-BE32-E72D297353CC}">
              <c16:uniqueId val="{00000005-3911-475E-916C-76726AE51C35}"/>
            </c:ext>
          </c:extLst>
        </c:ser>
        <c:dLbls>
          <c:showLegendKey val="0"/>
          <c:showVal val="0"/>
          <c:showCatName val="0"/>
          <c:showSerName val="0"/>
          <c:showPercent val="0"/>
          <c:showBubbleSize val="0"/>
        </c:dLbls>
        <c:marker val="1"/>
        <c:smooth val="0"/>
        <c:axId val="949620480"/>
        <c:axId val="949614248"/>
      </c:lineChart>
      <c:catAx>
        <c:axId val="949620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949614248"/>
        <c:crosses val="autoZero"/>
        <c:auto val="1"/>
        <c:lblAlgn val="ctr"/>
        <c:lblOffset val="100"/>
        <c:noMultiLvlLbl val="0"/>
      </c:catAx>
      <c:valAx>
        <c:axId val="949614248"/>
        <c:scaling>
          <c:orientation val="minMax"/>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94962048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400" b="0" i="1" dirty="0"/>
              <a:t>The cost of meeting fuel demand currently served by Secunda CTL (2018-2035)</a:t>
            </a:r>
          </a:p>
        </c:rich>
      </c:tx>
      <c:layout>
        <c:manualLayout>
          <c:xMode val="edge"/>
          <c:yMode val="edge"/>
          <c:x val="0.19847828087612737"/>
          <c:y val="5.6444444444444443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US"/>
        </a:p>
      </c:txPr>
    </c:title>
    <c:autoTitleDeleted val="0"/>
    <c:plotArea>
      <c:layout/>
      <c:barChart>
        <c:barDir val="col"/>
        <c:grouping val="stacked"/>
        <c:varyColors val="0"/>
        <c:ser>
          <c:idx val="0"/>
          <c:order val="0"/>
          <c:tx>
            <c:strRef>
              <c:f>'CTL &amp; power scenarios'!$A$2</c:f>
              <c:strCache>
                <c:ptCount val="1"/>
                <c:pt idx="0">
                  <c:v>Opex</c:v>
                </c:pt>
              </c:strCache>
            </c:strRef>
          </c:tx>
          <c:spPr>
            <a:solidFill>
              <a:schemeClr val="bg1">
                <a:lumMod val="75000"/>
              </a:schemeClr>
            </a:solidFill>
            <a:ln>
              <a:noFill/>
            </a:ln>
            <a:effectLst/>
          </c:spPr>
          <c:invertIfNegative val="0"/>
          <c:cat>
            <c:strRef>
              <c:f>'CTL &amp; power scenarios'!$B$1:$E$1</c:f>
              <c:strCache>
                <c:ptCount val="4"/>
                <c:pt idx="0">
                  <c:v>Continue operating the CTL</c:v>
                </c:pt>
                <c:pt idx="1">
                  <c:v>Add CCS</c:v>
                </c:pt>
                <c:pt idx="2">
                  <c:v>Replace with new refinery</c:v>
                </c:pt>
                <c:pt idx="3">
                  <c:v>Replace with imports</c:v>
                </c:pt>
              </c:strCache>
            </c:strRef>
          </c:cat>
          <c:val>
            <c:numRef>
              <c:f>'CTL &amp; power scenarios'!$B$2:$E$2</c:f>
              <c:numCache>
                <c:formatCode>#,##0.00</c:formatCode>
                <c:ptCount val="4"/>
                <c:pt idx="0">
                  <c:v>12.776910729590103</c:v>
                </c:pt>
                <c:pt idx="1">
                  <c:v>13.13851662012495</c:v>
                </c:pt>
                <c:pt idx="2">
                  <c:v>5.9574699183801467</c:v>
                </c:pt>
                <c:pt idx="3">
                  <c:v>3.1395605411546805</c:v>
                </c:pt>
              </c:numCache>
            </c:numRef>
          </c:val>
          <c:extLst>
            <c:ext xmlns:c16="http://schemas.microsoft.com/office/drawing/2014/chart" uri="{C3380CC4-5D6E-409C-BE32-E72D297353CC}">
              <c16:uniqueId val="{00000000-2E45-459C-8604-AE9C314E285D}"/>
            </c:ext>
          </c:extLst>
        </c:ser>
        <c:ser>
          <c:idx val="1"/>
          <c:order val="1"/>
          <c:tx>
            <c:strRef>
              <c:f>'CTL &amp; power scenarios'!$A$3</c:f>
              <c:strCache>
                <c:ptCount val="1"/>
                <c:pt idx="0">
                  <c:v>Commodity</c:v>
                </c:pt>
              </c:strCache>
            </c:strRef>
          </c:tx>
          <c:spPr>
            <a:solidFill>
              <a:schemeClr val="accent2"/>
            </a:solidFill>
            <a:ln>
              <a:noFill/>
            </a:ln>
            <a:effectLst/>
          </c:spPr>
          <c:invertIfNegative val="0"/>
          <c:cat>
            <c:strRef>
              <c:f>'CTL &amp; power scenarios'!$B$1:$E$1</c:f>
              <c:strCache>
                <c:ptCount val="4"/>
                <c:pt idx="0">
                  <c:v>Continue operating the CTL</c:v>
                </c:pt>
                <c:pt idx="1">
                  <c:v>Add CCS</c:v>
                </c:pt>
                <c:pt idx="2">
                  <c:v>Replace with new refinery</c:v>
                </c:pt>
                <c:pt idx="3">
                  <c:v>Replace with imports</c:v>
                </c:pt>
              </c:strCache>
            </c:strRef>
          </c:cat>
          <c:val>
            <c:numRef>
              <c:f>'CTL &amp; power scenarios'!$B$3:$E$3</c:f>
              <c:numCache>
                <c:formatCode>#,##0.00</c:formatCode>
                <c:ptCount val="4"/>
                <c:pt idx="0">
                  <c:v>3.2346818240500252</c:v>
                </c:pt>
                <c:pt idx="1">
                  <c:v>3.2346818240500252</c:v>
                </c:pt>
                <c:pt idx="2">
                  <c:v>25.202545949223541</c:v>
                </c:pt>
                <c:pt idx="3">
                  <c:v>34.188837834380514</c:v>
                </c:pt>
              </c:numCache>
            </c:numRef>
          </c:val>
          <c:extLst>
            <c:ext xmlns:c16="http://schemas.microsoft.com/office/drawing/2014/chart" uri="{C3380CC4-5D6E-409C-BE32-E72D297353CC}">
              <c16:uniqueId val="{00000001-2E45-459C-8604-AE9C314E285D}"/>
            </c:ext>
          </c:extLst>
        </c:ser>
        <c:ser>
          <c:idx val="2"/>
          <c:order val="2"/>
          <c:tx>
            <c:strRef>
              <c:f>'CTL &amp; power scenarios'!$A$4</c:f>
              <c:strCache>
                <c:ptCount val="1"/>
                <c:pt idx="0">
                  <c:v>New capex</c:v>
                </c:pt>
              </c:strCache>
            </c:strRef>
          </c:tx>
          <c:spPr>
            <a:solidFill>
              <a:schemeClr val="bg2">
                <a:lumMod val="75000"/>
              </a:schemeClr>
            </a:solidFill>
            <a:ln>
              <a:noFill/>
            </a:ln>
            <a:effectLst/>
          </c:spPr>
          <c:invertIfNegative val="0"/>
          <c:cat>
            <c:strRef>
              <c:f>'CTL &amp; power scenarios'!$B$1:$E$1</c:f>
              <c:strCache>
                <c:ptCount val="4"/>
                <c:pt idx="0">
                  <c:v>Continue operating the CTL</c:v>
                </c:pt>
                <c:pt idx="1">
                  <c:v>Add CCS</c:v>
                </c:pt>
                <c:pt idx="2">
                  <c:v>Replace with new refinery</c:v>
                </c:pt>
                <c:pt idx="3">
                  <c:v>Replace with imports</c:v>
                </c:pt>
              </c:strCache>
            </c:strRef>
          </c:cat>
          <c:val>
            <c:numRef>
              <c:f>'CTL &amp; power scenarios'!$B$4:$E$4</c:f>
              <c:numCache>
                <c:formatCode>#,##0.00</c:formatCode>
                <c:ptCount val="4"/>
                <c:pt idx="0" formatCode="General">
                  <c:v>0</c:v>
                </c:pt>
                <c:pt idx="1">
                  <c:v>17.487719936227027</c:v>
                </c:pt>
                <c:pt idx="2">
                  <c:v>1.4805595569753409</c:v>
                </c:pt>
                <c:pt idx="3" formatCode="General">
                  <c:v>0</c:v>
                </c:pt>
              </c:numCache>
            </c:numRef>
          </c:val>
          <c:extLst>
            <c:ext xmlns:c16="http://schemas.microsoft.com/office/drawing/2014/chart" uri="{C3380CC4-5D6E-409C-BE32-E72D297353CC}">
              <c16:uniqueId val="{00000002-2E45-459C-8604-AE9C314E285D}"/>
            </c:ext>
          </c:extLst>
        </c:ser>
        <c:ser>
          <c:idx val="3"/>
          <c:order val="3"/>
          <c:tx>
            <c:strRef>
              <c:f>'CTL &amp; power scenarios'!$A$5</c:f>
              <c:strCache>
                <c:ptCount val="1"/>
                <c:pt idx="0">
                  <c:v>Demolition</c:v>
                </c:pt>
              </c:strCache>
            </c:strRef>
          </c:tx>
          <c:spPr>
            <a:solidFill>
              <a:schemeClr val="bg2">
                <a:lumMod val="25000"/>
              </a:schemeClr>
            </a:solidFill>
            <a:ln>
              <a:noFill/>
            </a:ln>
            <a:effectLst/>
          </c:spPr>
          <c:invertIfNegative val="0"/>
          <c:cat>
            <c:strRef>
              <c:f>'CTL &amp; power scenarios'!$B$1:$E$1</c:f>
              <c:strCache>
                <c:ptCount val="4"/>
                <c:pt idx="0">
                  <c:v>Continue operating the CTL</c:v>
                </c:pt>
                <c:pt idx="1">
                  <c:v>Add CCS</c:v>
                </c:pt>
                <c:pt idx="2">
                  <c:v>Replace with new refinery</c:v>
                </c:pt>
                <c:pt idx="3">
                  <c:v>Replace with imports</c:v>
                </c:pt>
              </c:strCache>
            </c:strRef>
          </c:cat>
          <c:val>
            <c:numRef>
              <c:f>'CTL &amp; power scenarios'!$B$5:$E$5</c:f>
              <c:numCache>
                <c:formatCode>General</c:formatCode>
                <c:ptCount val="4"/>
                <c:pt idx="0">
                  <c:v>0</c:v>
                </c:pt>
                <c:pt idx="1">
                  <c:v>0</c:v>
                </c:pt>
                <c:pt idx="2" formatCode="#,##0.00">
                  <c:v>1.6331902626665353</c:v>
                </c:pt>
                <c:pt idx="3" formatCode="#,##0.00">
                  <c:v>1.6331902626665353</c:v>
                </c:pt>
              </c:numCache>
            </c:numRef>
          </c:val>
          <c:extLst>
            <c:ext xmlns:c16="http://schemas.microsoft.com/office/drawing/2014/chart" uri="{C3380CC4-5D6E-409C-BE32-E72D297353CC}">
              <c16:uniqueId val="{00000003-2E45-459C-8604-AE9C314E285D}"/>
            </c:ext>
          </c:extLst>
        </c:ser>
        <c:ser>
          <c:idx val="4"/>
          <c:order val="4"/>
          <c:tx>
            <c:strRef>
              <c:f>'CTL &amp; power scenarios'!$A$6</c:f>
              <c:strCache>
                <c:ptCount val="1"/>
                <c:pt idx="0">
                  <c:v>Stranded asset</c:v>
                </c:pt>
              </c:strCache>
            </c:strRef>
          </c:tx>
          <c:spPr>
            <a:solidFill>
              <a:srgbClr val="00306C">
                <a:alpha val="60000"/>
              </a:srgbClr>
            </a:solidFill>
            <a:ln>
              <a:noFill/>
            </a:ln>
            <a:effectLst/>
          </c:spPr>
          <c:invertIfNegative val="0"/>
          <c:cat>
            <c:strRef>
              <c:f>'CTL &amp; power scenarios'!$B$1:$E$1</c:f>
              <c:strCache>
                <c:ptCount val="4"/>
                <c:pt idx="0">
                  <c:v>Continue operating the CTL</c:v>
                </c:pt>
                <c:pt idx="1">
                  <c:v>Add CCS</c:v>
                </c:pt>
                <c:pt idx="2">
                  <c:v>Replace with new refinery</c:v>
                </c:pt>
                <c:pt idx="3">
                  <c:v>Replace with imports</c:v>
                </c:pt>
              </c:strCache>
            </c:strRef>
          </c:cat>
          <c:val>
            <c:numRef>
              <c:f>'CTL &amp; power scenarios'!$B$6:$E$6</c:f>
              <c:numCache>
                <c:formatCode>General</c:formatCode>
                <c:ptCount val="4"/>
                <c:pt idx="0">
                  <c:v>0</c:v>
                </c:pt>
                <c:pt idx="1">
                  <c:v>0</c:v>
                </c:pt>
                <c:pt idx="2" formatCode="#,##0.00">
                  <c:v>4.4443129817376423</c:v>
                </c:pt>
                <c:pt idx="3" formatCode="#,##0.00">
                  <c:v>4.4443129817376423</c:v>
                </c:pt>
              </c:numCache>
            </c:numRef>
          </c:val>
          <c:extLst>
            <c:ext xmlns:c16="http://schemas.microsoft.com/office/drawing/2014/chart" uri="{C3380CC4-5D6E-409C-BE32-E72D297353CC}">
              <c16:uniqueId val="{00000004-2E45-459C-8604-AE9C314E285D}"/>
            </c:ext>
          </c:extLst>
        </c:ser>
        <c:dLbls>
          <c:showLegendKey val="0"/>
          <c:showVal val="0"/>
          <c:showCatName val="0"/>
          <c:showSerName val="0"/>
          <c:showPercent val="0"/>
          <c:showBubbleSize val="0"/>
        </c:dLbls>
        <c:gapWidth val="100"/>
        <c:overlap val="100"/>
        <c:axId val="889871376"/>
        <c:axId val="889869080"/>
      </c:barChart>
      <c:catAx>
        <c:axId val="889871376"/>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889869080"/>
        <c:crosses val="autoZero"/>
        <c:auto val="1"/>
        <c:lblAlgn val="ctr"/>
        <c:lblOffset val="100"/>
        <c:noMultiLvlLbl val="0"/>
      </c:catAx>
      <c:valAx>
        <c:axId val="889869080"/>
        <c:scaling>
          <c:orientation val="minMax"/>
        </c:scaling>
        <c:delete val="0"/>
        <c:axPos val="l"/>
        <c:title>
          <c:tx>
            <c:rich>
              <a:bodyPr rot="0" spcFirstLastPara="1" vertOverflow="ellipsis" wrap="square" anchor="ctr" anchorCtr="1"/>
              <a:lstStyle/>
              <a:p>
                <a:pPr>
                  <a:defRPr sz="1000" b="0" i="0" u="none" strike="noStrike" kern="1200" baseline="0">
                    <a:solidFill>
                      <a:schemeClr val="tx1"/>
                    </a:solidFill>
                    <a:latin typeface="+mn-lt"/>
                    <a:ea typeface="+mn-ea"/>
                    <a:cs typeface="+mn-cs"/>
                  </a:defRPr>
                </a:pPr>
                <a:r>
                  <a:rPr lang="en-GB" sz="1600" b="1" baseline="0" dirty="0"/>
                  <a:t>$Bn</a:t>
                </a:r>
              </a:p>
              <a:p>
                <a:pPr>
                  <a:defRPr/>
                </a:pPr>
                <a:r>
                  <a:rPr lang="en-GB" sz="1400" b="0" baseline="0" dirty="0"/>
                  <a:t>(NPV to </a:t>
                </a:r>
              </a:p>
              <a:p>
                <a:pPr>
                  <a:defRPr/>
                </a:pPr>
                <a:r>
                  <a:rPr lang="en-GB" sz="1400" b="0" baseline="0" dirty="0"/>
                  <a:t>2017)</a:t>
                </a:r>
              </a:p>
            </c:rich>
          </c:tx>
          <c:layout>
            <c:manualLayout>
              <c:xMode val="edge"/>
              <c:yMode val="edge"/>
              <c:x val="3.8584422357199825E-2"/>
              <c:y val="2.7924629629629626E-2"/>
            </c:manualLayout>
          </c:layout>
          <c:overlay val="0"/>
          <c:spPr>
            <a:noFill/>
            <a:ln>
              <a:noFill/>
            </a:ln>
            <a:effectLst/>
          </c:spPr>
          <c:txPr>
            <a:bodyPr rot="0" spcFirstLastPara="1" vertOverflow="ellipsis"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8898713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41400745959388"/>
          <c:y val="0.1068460459645313"/>
          <c:w val="0.85551581710180968"/>
          <c:h val="0.82118598443720592"/>
        </c:manualLayout>
      </c:layout>
      <c:lineChart>
        <c:grouping val="standard"/>
        <c:varyColors val="0"/>
        <c:ser>
          <c:idx val="0"/>
          <c:order val="0"/>
          <c:tx>
            <c:strRef>
              <c:f>'Margins per barrel'!$A$41</c:f>
              <c:strCache>
                <c:ptCount val="1"/>
                <c:pt idx="0">
                  <c:v>450 crude refinery margins</c:v>
                </c:pt>
              </c:strCache>
            </c:strRef>
          </c:tx>
          <c:spPr>
            <a:ln w="28575" cap="rnd">
              <a:solidFill>
                <a:schemeClr val="accent1"/>
              </a:solidFill>
              <a:round/>
            </a:ln>
            <a:effectLst/>
          </c:spPr>
          <c:marker>
            <c:symbol val="none"/>
          </c:marker>
          <c:cat>
            <c:numRef>
              <c:f>'Margins per barrel'!$B$40:$S$40</c:f>
              <c:numCache>
                <c:formatCode>General</c:formatCode>
                <c:ptCount val="18"/>
                <c:pt idx="0">
                  <c:v>2018</c:v>
                </c:pt>
                <c:pt idx="2">
                  <c:v>2020</c:v>
                </c:pt>
                <c:pt idx="7">
                  <c:v>2025</c:v>
                </c:pt>
                <c:pt idx="12">
                  <c:v>2030</c:v>
                </c:pt>
                <c:pt idx="17">
                  <c:v>2035</c:v>
                </c:pt>
              </c:numCache>
            </c:numRef>
          </c:cat>
          <c:val>
            <c:numRef>
              <c:f>'Margins per barrel'!$B$41:$S$41</c:f>
              <c:numCache>
                <c:formatCode>#,##0.0</c:formatCode>
                <c:ptCount val="18"/>
                <c:pt idx="0">
                  <c:v>4.8012811726140399</c:v>
                </c:pt>
                <c:pt idx="1">
                  <c:v>5.2541576681530699</c:v>
                </c:pt>
                <c:pt idx="2">
                  <c:v>5.7070341636921</c:v>
                </c:pt>
                <c:pt idx="3">
                  <c:v>5.5814984134354404</c:v>
                </c:pt>
                <c:pt idx="4">
                  <c:v>5.4559626631787808</c:v>
                </c:pt>
                <c:pt idx="5">
                  <c:v>5.3304269129221211</c:v>
                </c:pt>
                <c:pt idx="6">
                  <c:v>5.2048911626654615</c:v>
                </c:pt>
                <c:pt idx="7">
                  <c:v>5.0793554124088018</c:v>
                </c:pt>
                <c:pt idx="8">
                  <c:v>4.926571992661005</c:v>
                </c:pt>
                <c:pt idx="9">
                  <c:v>4.7737885729132081</c:v>
                </c:pt>
                <c:pt idx="10">
                  <c:v>4.6210051531654113</c:v>
                </c:pt>
                <c:pt idx="11">
                  <c:v>4.4682217334176144</c:v>
                </c:pt>
                <c:pt idx="12">
                  <c:v>4.3154383136698158</c:v>
                </c:pt>
                <c:pt idx="13">
                  <c:v>4.1238592921639938</c:v>
                </c:pt>
                <c:pt idx="14">
                  <c:v>3.9322802706581714</c:v>
                </c:pt>
                <c:pt idx="15">
                  <c:v>3.740701249152349</c:v>
                </c:pt>
                <c:pt idx="16">
                  <c:v>3.5491222276465266</c:v>
                </c:pt>
                <c:pt idx="17">
                  <c:v>3.3575432061407042</c:v>
                </c:pt>
              </c:numCache>
            </c:numRef>
          </c:val>
          <c:smooth val="0"/>
          <c:extLst>
            <c:ext xmlns:c16="http://schemas.microsoft.com/office/drawing/2014/chart" uri="{C3380CC4-5D6E-409C-BE32-E72D297353CC}">
              <c16:uniqueId val="{00000000-4B96-4D79-8E20-E3A90D1CE887}"/>
            </c:ext>
          </c:extLst>
        </c:ser>
        <c:ser>
          <c:idx val="1"/>
          <c:order val="1"/>
          <c:tx>
            <c:strRef>
              <c:f>'Margins per barrel'!$A$42</c:f>
              <c:strCache>
                <c:ptCount val="1"/>
                <c:pt idx="0">
                  <c:v>450 CTL margins</c:v>
                </c:pt>
              </c:strCache>
            </c:strRef>
          </c:tx>
          <c:spPr>
            <a:ln w="28575" cap="rnd">
              <a:solidFill>
                <a:schemeClr val="accent2"/>
              </a:solidFill>
              <a:round/>
            </a:ln>
            <a:effectLst/>
          </c:spPr>
          <c:marker>
            <c:symbol val="none"/>
          </c:marker>
          <c:cat>
            <c:numRef>
              <c:f>'Margins per barrel'!$B$40:$S$40</c:f>
              <c:numCache>
                <c:formatCode>General</c:formatCode>
                <c:ptCount val="18"/>
                <c:pt idx="0">
                  <c:v>2018</c:v>
                </c:pt>
                <c:pt idx="2">
                  <c:v>2020</c:v>
                </c:pt>
                <c:pt idx="7">
                  <c:v>2025</c:v>
                </c:pt>
                <c:pt idx="12">
                  <c:v>2030</c:v>
                </c:pt>
                <c:pt idx="17">
                  <c:v>2035</c:v>
                </c:pt>
              </c:numCache>
            </c:numRef>
          </c:cat>
          <c:val>
            <c:numRef>
              <c:f>'Margins per barrel'!$B$42:$S$42</c:f>
              <c:numCache>
                <c:formatCode>#,##0.0</c:formatCode>
                <c:ptCount val="18"/>
                <c:pt idx="0">
                  <c:v>37.61057657916114</c:v>
                </c:pt>
                <c:pt idx="1">
                  <c:v>37.436192329181338</c:v>
                </c:pt>
                <c:pt idx="2">
                  <c:v>37.261808079201529</c:v>
                </c:pt>
                <c:pt idx="3">
                  <c:v>39.326351631984984</c:v>
                </c:pt>
                <c:pt idx="4">
                  <c:v>41.390895184768439</c:v>
                </c:pt>
                <c:pt idx="5">
                  <c:v>43.455438737551894</c:v>
                </c:pt>
                <c:pt idx="6">
                  <c:v>45.519982290335349</c:v>
                </c:pt>
                <c:pt idx="7">
                  <c:v>47.58452584311879</c:v>
                </c:pt>
                <c:pt idx="8">
                  <c:v>47.209240409306446</c:v>
                </c:pt>
                <c:pt idx="9">
                  <c:v>46.833954975494102</c:v>
                </c:pt>
                <c:pt idx="10">
                  <c:v>46.458669541681758</c:v>
                </c:pt>
                <c:pt idx="11">
                  <c:v>46.083384107869414</c:v>
                </c:pt>
                <c:pt idx="12">
                  <c:v>45.708098674057069</c:v>
                </c:pt>
                <c:pt idx="13">
                  <c:v>44.219367188402217</c:v>
                </c:pt>
                <c:pt idx="14">
                  <c:v>42.730635702747364</c:v>
                </c:pt>
                <c:pt idx="15">
                  <c:v>41.241904217092511</c:v>
                </c:pt>
                <c:pt idx="16">
                  <c:v>39.753172731437658</c:v>
                </c:pt>
                <c:pt idx="17">
                  <c:v>38.26444124578282</c:v>
                </c:pt>
              </c:numCache>
            </c:numRef>
          </c:val>
          <c:smooth val="0"/>
          <c:extLst>
            <c:ext xmlns:c16="http://schemas.microsoft.com/office/drawing/2014/chart" uri="{C3380CC4-5D6E-409C-BE32-E72D297353CC}">
              <c16:uniqueId val="{00000001-4B96-4D79-8E20-E3A90D1CE887}"/>
            </c:ext>
          </c:extLst>
        </c:ser>
        <c:ser>
          <c:idx val="3"/>
          <c:order val="2"/>
          <c:tx>
            <c:strRef>
              <c:f>'Margins per barrel'!$A$44</c:f>
              <c:strCache>
                <c:ptCount val="1"/>
                <c:pt idx="0">
                  <c:v>BAU CTL margins</c:v>
                </c:pt>
              </c:strCache>
            </c:strRef>
          </c:tx>
          <c:spPr>
            <a:ln w="28575" cap="rnd">
              <a:solidFill>
                <a:schemeClr val="accent4"/>
              </a:solidFill>
              <a:round/>
            </a:ln>
            <a:effectLst/>
          </c:spPr>
          <c:marker>
            <c:symbol val="none"/>
          </c:marker>
          <c:cat>
            <c:numRef>
              <c:f>'Margins per barrel'!$B$40:$S$40</c:f>
              <c:numCache>
                <c:formatCode>General</c:formatCode>
                <c:ptCount val="18"/>
                <c:pt idx="0">
                  <c:v>2018</c:v>
                </c:pt>
                <c:pt idx="2">
                  <c:v>2020</c:v>
                </c:pt>
                <c:pt idx="7">
                  <c:v>2025</c:v>
                </c:pt>
                <c:pt idx="12">
                  <c:v>2030</c:v>
                </c:pt>
                <c:pt idx="17">
                  <c:v>2035</c:v>
                </c:pt>
              </c:numCache>
            </c:numRef>
          </c:cat>
          <c:val>
            <c:numRef>
              <c:f>'Margins per barrel'!$B$44:$S$44</c:f>
              <c:numCache>
                <c:formatCode>#,##0.0</c:formatCode>
                <c:ptCount val="18"/>
                <c:pt idx="0">
                  <c:v>37.61057657916114</c:v>
                </c:pt>
                <c:pt idx="1">
                  <c:v>48.473190865096853</c:v>
                </c:pt>
                <c:pt idx="2">
                  <c:v>59.335805151032574</c:v>
                </c:pt>
                <c:pt idx="3">
                  <c:v>61.498832947255721</c:v>
                </c:pt>
                <c:pt idx="4">
                  <c:v>63.661860743478869</c:v>
                </c:pt>
                <c:pt idx="5">
                  <c:v>65.824888539702016</c:v>
                </c:pt>
                <c:pt idx="6">
                  <c:v>67.987916335925163</c:v>
                </c:pt>
                <c:pt idx="7">
                  <c:v>70.150944132148311</c:v>
                </c:pt>
                <c:pt idx="8">
                  <c:v>71.430993289679733</c:v>
                </c:pt>
                <c:pt idx="9">
                  <c:v>72.711042447211156</c:v>
                </c:pt>
                <c:pt idx="10">
                  <c:v>73.991091604742579</c:v>
                </c:pt>
                <c:pt idx="11">
                  <c:v>75.271140762274001</c:v>
                </c:pt>
                <c:pt idx="12">
                  <c:v>76.551189919805395</c:v>
                </c:pt>
                <c:pt idx="13">
                  <c:v>79.487261678352141</c:v>
                </c:pt>
                <c:pt idx="14">
                  <c:v>82.423333436898886</c:v>
                </c:pt>
                <c:pt idx="15">
                  <c:v>85.359405195445632</c:v>
                </c:pt>
                <c:pt idx="16">
                  <c:v>88.295476953992377</c:v>
                </c:pt>
                <c:pt idx="17">
                  <c:v>91.231548712539123</c:v>
                </c:pt>
              </c:numCache>
            </c:numRef>
          </c:val>
          <c:smooth val="0"/>
          <c:extLst>
            <c:ext xmlns:c16="http://schemas.microsoft.com/office/drawing/2014/chart" uri="{C3380CC4-5D6E-409C-BE32-E72D297353CC}">
              <c16:uniqueId val="{00000002-4B96-4D79-8E20-E3A90D1CE887}"/>
            </c:ext>
          </c:extLst>
        </c:ser>
        <c:dLbls>
          <c:showLegendKey val="0"/>
          <c:showVal val="0"/>
          <c:showCatName val="0"/>
          <c:showSerName val="0"/>
          <c:showPercent val="0"/>
          <c:showBubbleSize val="0"/>
        </c:dLbls>
        <c:smooth val="0"/>
        <c:axId val="646590048"/>
        <c:axId val="646600872"/>
      </c:lineChart>
      <c:catAx>
        <c:axId val="64659004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646600872"/>
        <c:crosses val="autoZero"/>
        <c:auto val="1"/>
        <c:lblAlgn val="ctr"/>
        <c:lblOffset val="100"/>
        <c:noMultiLvlLbl val="0"/>
      </c:catAx>
      <c:valAx>
        <c:axId val="646600872"/>
        <c:scaling>
          <c:orientation val="minMax"/>
        </c:scaling>
        <c:delete val="0"/>
        <c:axPos val="l"/>
        <c:title>
          <c:tx>
            <c:rich>
              <a:bodyPr rot="0" spcFirstLastPara="1" vertOverflow="ellipsis" wrap="square" anchor="ctr" anchorCtr="1"/>
              <a:lstStyle/>
              <a:p>
                <a:pPr>
                  <a:defRPr sz="1400" b="1" i="0" u="none" strike="noStrike" kern="1200" baseline="0">
                    <a:solidFill>
                      <a:schemeClr val="tx1"/>
                    </a:solidFill>
                    <a:latin typeface="+mn-lt"/>
                    <a:ea typeface="+mn-ea"/>
                    <a:cs typeface="+mn-cs"/>
                  </a:defRPr>
                </a:pPr>
                <a:r>
                  <a:rPr lang="en-GB" sz="1400" b="1"/>
                  <a:t>$/bbl</a:t>
                </a:r>
              </a:p>
            </c:rich>
          </c:tx>
          <c:layout>
            <c:manualLayout>
              <c:xMode val="edge"/>
              <c:yMode val="edge"/>
              <c:x val="1.6665685580636381E-3"/>
              <c:y val="3.6697882736156345E-2"/>
            </c:manualLayout>
          </c:layout>
          <c:overlay val="0"/>
          <c:spPr>
            <a:noFill/>
            <a:ln>
              <a:noFill/>
            </a:ln>
            <a:effectLst/>
          </c:spPr>
          <c:txPr>
            <a:bodyPr rot="0" spcFirstLastPara="1" vertOverflow="ellipsis" wrap="square" anchor="ctr" anchorCtr="1"/>
            <a:lstStyle/>
            <a:p>
              <a:pPr>
                <a:defRPr sz="1400" b="1"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465900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Mpumalanga power stations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8.8858705161854762E-2"/>
          <c:y val="0.17171296296296296"/>
          <c:w val="0.88058573928258954"/>
          <c:h val="0.72088764946048411"/>
        </c:manualLayout>
      </c:layout>
      <c:areaChart>
        <c:grouping val="standard"/>
        <c:varyColors val="0"/>
        <c:ser>
          <c:idx val="3"/>
          <c:order val="2"/>
          <c:spPr>
            <a:solidFill>
              <a:schemeClr val="accent2">
                <a:lumMod val="20000"/>
                <a:lumOff val="80000"/>
              </a:schemeClr>
            </a:solidFill>
            <a:ln>
              <a:noFill/>
            </a:ln>
            <a:effectLst/>
          </c:spPr>
          <c:cat>
            <c:numRef>
              <c:f>Graphs!$C$1:$T$1</c:f>
              <c:numCache>
                <c:formatCode>General</c:formatCode>
                <c:ptCount val="18"/>
                <c:pt idx="2">
                  <c:v>2020</c:v>
                </c:pt>
                <c:pt idx="7">
                  <c:v>2025</c:v>
                </c:pt>
                <c:pt idx="12">
                  <c:v>2030</c:v>
                </c:pt>
                <c:pt idx="17">
                  <c:v>2035</c:v>
                </c:pt>
              </c:numCache>
            </c:numRef>
          </c:cat>
          <c:val>
            <c:numRef>
              <c:f>Graphs!$C$3:$T$3</c:f>
              <c:numCache>
                <c:formatCode>#,##0.00</c:formatCode>
                <c:ptCount val="18"/>
                <c:pt idx="0">
                  <c:v>2.5011243521833704</c:v>
                </c:pt>
                <c:pt idx="1">
                  <c:v>3.1574188913399062</c:v>
                </c:pt>
                <c:pt idx="2">
                  <c:v>3.290136895235114</c:v>
                </c:pt>
                <c:pt idx="3">
                  <c:v>3.3851197021503943</c:v>
                </c:pt>
                <c:pt idx="4">
                  <c:v>3.4122615483182361</c:v>
                </c:pt>
                <c:pt idx="5">
                  <c:v>3.4543165405419773</c:v>
                </c:pt>
                <c:pt idx="6">
                  <c:v>3.8553692669356239</c:v>
                </c:pt>
                <c:pt idx="7">
                  <c:v>3.8518771482680041</c:v>
                </c:pt>
                <c:pt idx="8">
                  <c:v>3.7080911536040593</c:v>
                </c:pt>
                <c:pt idx="9">
                  <c:v>3.7414192646660043</c:v>
                </c:pt>
                <c:pt idx="10">
                  <c:v>3.9287286682203653</c:v>
                </c:pt>
                <c:pt idx="11">
                  <c:v>3.5082729661017305</c:v>
                </c:pt>
                <c:pt idx="12">
                  <c:v>3.9554962563716307</c:v>
                </c:pt>
                <c:pt idx="13">
                  <c:v>4.6266492375382615</c:v>
                </c:pt>
                <c:pt idx="14">
                  <c:v>4.6175111735238596</c:v>
                </c:pt>
                <c:pt idx="15">
                  <c:v>4.4322690995266969</c:v>
                </c:pt>
                <c:pt idx="16">
                  <c:v>4.4014764448866783</c:v>
                </c:pt>
                <c:pt idx="17">
                  <c:v>4.1392391501760386</c:v>
                </c:pt>
              </c:numCache>
            </c:numRef>
          </c:val>
          <c:extLst>
            <c:ext xmlns:c16="http://schemas.microsoft.com/office/drawing/2014/chart" uri="{C3380CC4-5D6E-409C-BE32-E72D297353CC}">
              <c16:uniqueId val="{00000000-FAB5-4300-8159-7C4FF7E61523}"/>
            </c:ext>
          </c:extLst>
        </c:ser>
        <c:ser>
          <c:idx val="4"/>
          <c:order val="3"/>
          <c:spPr>
            <a:solidFill>
              <a:schemeClr val="tx2">
                <a:lumMod val="20000"/>
                <a:lumOff val="80000"/>
              </a:schemeClr>
            </a:solidFill>
            <a:ln>
              <a:noFill/>
            </a:ln>
            <a:effectLst/>
          </c:spPr>
          <c:cat>
            <c:numRef>
              <c:f>Graphs!$C$1:$T$1</c:f>
              <c:numCache>
                <c:formatCode>General</c:formatCode>
                <c:ptCount val="18"/>
                <c:pt idx="2">
                  <c:v>2020</c:v>
                </c:pt>
                <c:pt idx="7">
                  <c:v>2025</c:v>
                </c:pt>
                <c:pt idx="12">
                  <c:v>2030</c:v>
                </c:pt>
                <c:pt idx="17">
                  <c:v>2035</c:v>
                </c:pt>
              </c:numCache>
            </c:numRef>
          </c:cat>
          <c:val>
            <c:numRef>
              <c:f>Graphs!$C$5:$T$5</c:f>
              <c:numCache>
                <c:formatCode>#,##0.00</c:formatCode>
                <c:ptCount val="18"/>
                <c:pt idx="0">
                  <c:v>2.5011243521833704</c:v>
                </c:pt>
                <c:pt idx="1">
                  <c:v>3.129427555799102</c:v>
                </c:pt>
                <c:pt idx="2">
                  <c:v>3.2865786277228546</c:v>
                </c:pt>
                <c:pt idx="3">
                  <c:v>3.3771394489811</c:v>
                </c:pt>
                <c:pt idx="4">
                  <c:v>3.409225504651074</c:v>
                </c:pt>
                <c:pt idx="5">
                  <c:v>3.4543165405419773</c:v>
                </c:pt>
                <c:pt idx="6">
                  <c:v>3.943077002586278</c:v>
                </c:pt>
                <c:pt idx="7">
                  <c:v>3.7625544943603368</c:v>
                </c:pt>
                <c:pt idx="8">
                  <c:v>3.5531690966421303</c:v>
                </c:pt>
                <c:pt idx="9">
                  <c:v>3.5876333107444167</c:v>
                </c:pt>
                <c:pt idx="10">
                  <c:v>3.6026431480378038</c:v>
                </c:pt>
                <c:pt idx="11">
                  <c:v>3.495476585037153</c:v>
                </c:pt>
                <c:pt idx="12">
                  <c:v>3.5507261775500885</c:v>
                </c:pt>
                <c:pt idx="13">
                  <c:v>4.059578397980502</c:v>
                </c:pt>
                <c:pt idx="14">
                  <c:v>4.9397303141576607</c:v>
                </c:pt>
                <c:pt idx="15">
                  <c:v>4.4385691600853585</c:v>
                </c:pt>
                <c:pt idx="16">
                  <c:v>4.702250731389336</c:v>
                </c:pt>
                <c:pt idx="17">
                  <c:v>4.5924331716675724</c:v>
                </c:pt>
              </c:numCache>
            </c:numRef>
          </c:val>
          <c:extLst>
            <c:ext xmlns:c16="http://schemas.microsoft.com/office/drawing/2014/chart" uri="{C3380CC4-5D6E-409C-BE32-E72D297353CC}">
              <c16:uniqueId val="{00000001-FAB5-4300-8159-7C4FF7E61523}"/>
            </c:ext>
          </c:extLst>
        </c:ser>
        <c:ser>
          <c:idx val="2"/>
          <c:order val="4"/>
          <c:spPr>
            <a:solidFill>
              <a:schemeClr val="bg1"/>
            </a:solidFill>
            <a:ln>
              <a:noFill/>
            </a:ln>
            <a:effectLst/>
          </c:spPr>
          <c:cat>
            <c:numRef>
              <c:f>Graphs!$C$1:$T$1</c:f>
              <c:numCache>
                <c:formatCode>General</c:formatCode>
                <c:ptCount val="18"/>
                <c:pt idx="2">
                  <c:v>2020</c:v>
                </c:pt>
                <c:pt idx="7">
                  <c:v>2025</c:v>
                </c:pt>
                <c:pt idx="12">
                  <c:v>2030</c:v>
                </c:pt>
                <c:pt idx="17">
                  <c:v>2035</c:v>
                </c:pt>
              </c:numCache>
            </c:numRef>
          </c:cat>
          <c:val>
            <c:numRef>
              <c:f>Graphs!$C$22:$T$22</c:f>
              <c:numCache>
                <c:formatCode>#,##0.00</c:formatCode>
                <c:ptCount val="18"/>
                <c:pt idx="0">
                  <c:v>2.5011243521833704</c:v>
                </c:pt>
                <c:pt idx="1">
                  <c:v>3.129427555799102</c:v>
                </c:pt>
                <c:pt idx="2">
                  <c:v>3.2865786277228546</c:v>
                </c:pt>
                <c:pt idx="3">
                  <c:v>3.3771394489811</c:v>
                </c:pt>
                <c:pt idx="4">
                  <c:v>3.409225504651074</c:v>
                </c:pt>
                <c:pt idx="5">
                  <c:v>3.4543165405419773</c:v>
                </c:pt>
                <c:pt idx="6">
                  <c:v>3.8553692669356239</c:v>
                </c:pt>
                <c:pt idx="7">
                  <c:v>3.7625544943603368</c:v>
                </c:pt>
                <c:pt idx="8">
                  <c:v>3.5531690966421303</c:v>
                </c:pt>
                <c:pt idx="9">
                  <c:v>3.5876333107444167</c:v>
                </c:pt>
                <c:pt idx="10">
                  <c:v>3.6026431480378038</c:v>
                </c:pt>
                <c:pt idx="11">
                  <c:v>3.495476585037153</c:v>
                </c:pt>
                <c:pt idx="12">
                  <c:v>3.5507261775500885</c:v>
                </c:pt>
                <c:pt idx="13">
                  <c:v>4.059578397980502</c:v>
                </c:pt>
                <c:pt idx="14">
                  <c:v>4.6175111735238596</c:v>
                </c:pt>
                <c:pt idx="15">
                  <c:v>4.4322690995266969</c:v>
                </c:pt>
                <c:pt idx="16">
                  <c:v>4.4014764448866783</c:v>
                </c:pt>
                <c:pt idx="17">
                  <c:v>4.1392391501760386</c:v>
                </c:pt>
              </c:numCache>
            </c:numRef>
          </c:val>
          <c:extLst>
            <c:ext xmlns:c16="http://schemas.microsoft.com/office/drawing/2014/chart" uri="{C3380CC4-5D6E-409C-BE32-E72D297353CC}">
              <c16:uniqueId val="{00000002-FAB5-4300-8159-7C4FF7E61523}"/>
            </c:ext>
          </c:extLst>
        </c:ser>
        <c:dLbls>
          <c:showLegendKey val="0"/>
          <c:showVal val="0"/>
          <c:showCatName val="0"/>
          <c:showSerName val="0"/>
          <c:showPercent val="0"/>
          <c:showBubbleSize val="0"/>
        </c:dLbls>
        <c:axId val="646429000"/>
        <c:axId val="646429656"/>
      </c:areaChart>
      <c:lineChart>
        <c:grouping val="standard"/>
        <c:varyColors val="0"/>
        <c:ser>
          <c:idx val="0"/>
          <c:order val="0"/>
          <c:tx>
            <c:strRef>
              <c:f>Graphs!$A$3:$B$3</c:f>
              <c:strCache>
                <c:ptCount val="2"/>
                <c:pt idx="0">
                  <c:v>BAU</c:v>
                </c:pt>
                <c:pt idx="1">
                  <c:v>Mpumalanga</c:v>
                </c:pt>
              </c:strCache>
            </c:strRef>
          </c:tx>
          <c:spPr>
            <a:ln w="28575" cap="rnd">
              <a:solidFill>
                <a:schemeClr val="tx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Graphs!$C$3:$T$3</c:f>
              <c:numCache>
                <c:formatCode>#,##0.00</c:formatCode>
                <c:ptCount val="18"/>
                <c:pt idx="0">
                  <c:v>2.5011243521833704</c:v>
                </c:pt>
                <c:pt idx="1">
                  <c:v>3.1574188913399062</c:v>
                </c:pt>
                <c:pt idx="2">
                  <c:v>3.290136895235114</c:v>
                </c:pt>
                <c:pt idx="3">
                  <c:v>3.3851197021503943</c:v>
                </c:pt>
                <c:pt idx="4">
                  <c:v>3.4122615483182361</c:v>
                </c:pt>
                <c:pt idx="5">
                  <c:v>3.4543165405419773</c:v>
                </c:pt>
                <c:pt idx="6">
                  <c:v>3.8553692669356239</c:v>
                </c:pt>
                <c:pt idx="7">
                  <c:v>3.8518771482680041</c:v>
                </c:pt>
                <c:pt idx="8">
                  <c:v>3.7080911536040593</c:v>
                </c:pt>
                <c:pt idx="9">
                  <c:v>3.7414192646660043</c:v>
                </c:pt>
                <c:pt idx="10">
                  <c:v>3.9287286682203653</c:v>
                </c:pt>
                <c:pt idx="11">
                  <c:v>3.5082729661017305</c:v>
                </c:pt>
                <c:pt idx="12">
                  <c:v>3.9554962563716307</c:v>
                </c:pt>
                <c:pt idx="13">
                  <c:v>4.6266492375382615</c:v>
                </c:pt>
                <c:pt idx="14">
                  <c:v>4.6175111735238596</c:v>
                </c:pt>
                <c:pt idx="15">
                  <c:v>4.4322690995266969</c:v>
                </c:pt>
                <c:pt idx="16">
                  <c:v>4.4014764448866783</c:v>
                </c:pt>
                <c:pt idx="17">
                  <c:v>4.1392391501760386</c:v>
                </c:pt>
              </c:numCache>
            </c:numRef>
          </c:val>
          <c:smooth val="0"/>
          <c:extLst>
            <c:ext xmlns:c16="http://schemas.microsoft.com/office/drawing/2014/chart" uri="{C3380CC4-5D6E-409C-BE32-E72D297353CC}">
              <c16:uniqueId val="{00000003-FAB5-4300-8159-7C4FF7E61523}"/>
            </c:ext>
          </c:extLst>
        </c:ser>
        <c:ser>
          <c:idx val="1"/>
          <c:order val="1"/>
          <c:tx>
            <c:strRef>
              <c:f>Graphs!$A$5:$B$5</c:f>
              <c:strCache>
                <c:ptCount val="2"/>
                <c:pt idx="0">
                  <c:v>450</c:v>
                </c:pt>
                <c:pt idx="1">
                  <c:v>Mpumalanga</c:v>
                </c:pt>
              </c:strCache>
            </c:strRef>
          </c:tx>
          <c:spPr>
            <a:ln w="28575" cap="rnd">
              <a:solidFill>
                <a:schemeClr val="accent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Graphs!$C$5:$T$5</c:f>
              <c:numCache>
                <c:formatCode>#,##0.00</c:formatCode>
                <c:ptCount val="18"/>
                <c:pt idx="0">
                  <c:v>2.5011243521833704</c:v>
                </c:pt>
                <c:pt idx="1">
                  <c:v>3.129427555799102</c:v>
                </c:pt>
                <c:pt idx="2">
                  <c:v>3.2865786277228546</c:v>
                </c:pt>
                <c:pt idx="3">
                  <c:v>3.3771394489811</c:v>
                </c:pt>
                <c:pt idx="4">
                  <c:v>3.409225504651074</c:v>
                </c:pt>
                <c:pt idx="5">
                  <c:v>3.4543165405419773</c:v>
                </c:pt>
                <c:pt idx="6">
                  <c:v>3.943077002586278</c:v>
                </c:pt>
                <c:pt idx="7">
                  <c:v>3.7625544943603368</c:v>
                </c:pt>
                <c:pt idx="8">
                  <c:v>3.5531690966421303</c:v>
                </c:pt>
                <c:pt idx="9">
                  <c:v>3.5876333107444167</c:v>
                </c:pt>
                <c:pt idx="10">
                  <c:v>3.6026431480378038</c:v>
                </c:pt>
                <c:pt idx="11">
                  <c:v>3.495476585037153</c:v>
                </c:pt>
                <c:pt idx="12">
                  <c:v>3.5507261775500885</c:v>
                </c:pt>
                <c:pt idx="13">
                  <c:v>4.059578397980502</c:v>
                </c:pt>
                <c:pt idx="14">
                  <c:v>4.9397303141576607</c:v>
                </c:pt>
                <c:pt idx="15">
                  <c:v>4.4385691600853585</c:v>
                </c:pt>
                <c:pt idx="16">
                  <c:v>4.702250731389336</c:v>
                </c:pt>
                <c:pt idx="17">
                  <c:v>4.5924331716675724</c:v>
                </c:pt>
              </c:numCache>
            </c:numRef>
          </c:val>
          <c:smooth val="0"/>
          <c:extLst>
            <c:ext xmlns:c16="http://schemas.microsoft.com/office/drawing/2014/chart" uri="{C3380CC4-5D6E-409C-BE32-E72D297353CC}">
              <c16:uniqueId val="{00000004-FAB5-4300-8159-7C4FF7E61523}"/>
            </c:ext>
          </c:extLst>
        </c:ser>
        <c:dLbls>
          <c:showLegendKey val="0"/>
          <c:showVal val="0"/>
          <c:showCatName val="0"/>
          <c:showSerName val="0"/>
          <c:showPercent val="0"/>
          <c:showBubbleSize val="0"/>
        </c:dLbls>
        <c:marker val="1"/>
        <c:smooth val="0"/>
        <c:axId val="646429000"/>
        <c:axId val="646429656"/>
      </c:lineChart>
      <c:catAx>
        <c:axId val="64642900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646429656"/>
        <c:crosses val="autoZero"/>
        <c:auto val="1"/>
        <c:lblAlgn val="ctr"/>
        <c:lblOffset val="100"/>
        <c:noMultiLvlLbl val="0"/>
      </c:catAx>
      <c:valAx>
        <c:axId val="646429656"/>
        <c:scaling>
          <c:orientation val="minMax"/>
        </c:scaling>
        <c:delete val="0"/>
        <c:axPos val="l"/>
        <c:title>
          <c:tx>
            <c:rich>
              <a:bodyPr rot="0" spcFirstLastPara="1" vertOverflow="ellipsis" wrap="square" anchor="ctr" anchorCtr="1"/>
              <a:lstStyle/>
              <a:p>
                <a:pPr>
                  <a:defRPr sz="1400" b="1" i="0" u="none" strike="noStrike" kern="1200" baseline="0">
                    <a:solidFill>
                      <a:schemeClr val="tx1"/>
                    </a:solidFill>
                    <a:latin typeface="+mn-lt"/>
                    <a:ea typeface="+mn-ea"/>
                    <a:cs typeface="+mn-cs"/>
                  </a:defRPr>
                </a:pPr>
                <a:r>
                  <a:rPr lang="en-GB" sz="1400" b="1"/>
                  <a:t>$bn</a:t>
                </a:r>
              </a:p>
            </c:rich>
          </c:tx>
          <c:layout>
            <c:manualLayout>
              <c:xMode val="edge"/>
              <c:yMode val="edge"/>
              <c:x val="2.7777777777777779E-3"/>
              <c:y val="2.9159011373578302E-2"/>
            </c:manualLayout>
          </c:layout>
          <c:overlay val="0"/>
          <c:spPr>
            <a:noFill/>
            <a:ln>
              <a:noFill/>
            </a:ln>
            <a:effectLst/>
          </c:spPr>
          <c:txPr>
            <a:bodyPr rot="0" spcFirstLastPara="1" vertOverflow="ellipsis" wrap="square" anchor="ctr" anchorCtr="1"/>
            <a:lstStyle/>
            <a:p>
              <a:pPr>
                <a:defRPr sz="14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6464290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Limpopo power stations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8.8858705161854762E-2"/>
          <c:y val="0.17171296296296296"/>
          <c:w val="0.88058573928258954"/>
          <c:h val="0.72088764946048411"/>
        </c:manualLayout>
      </c:layout>
      <c:areaChart>
        <c:grouping val="standard"/>
        <c:varyColors val="0"/>
        <c:ser>
          <c:idx val="3"/>
          <c:order val="2"/>
          <c:spPr>
            <a:solidFill>
              <a:schemeClr val="tx2">
                <a:lumMod val="20000"/>
                <a:lumOff val="80000"/>
              </a:schemeClr>
            </a:solidFill>
            <a:ln>
              <a:noFill/>
            </a:ln>
            <a:effectLst/>
          </c:spPr>
          <c:cat>
            <c:numRef>
              <c:f>Graphs!$C$1:$T$1</c:f>
              <c:numCache>
                <c:formatCode>General</c:formatCode>
                <c:ptCount val="18"/>
                <c:pt idx="2">
                  <c:v>2020</c:v>
                </c:pt>
                <c:pt idx="7">
                  <c:v>2025</c:v>
                </c:pt>
                <c:pt idx="12">
                  <c:v>2030</c:v>
                </c:pt>
                <c:pt idx="17">
                  <c:v>2035</c:v>
                </c:pt>
              </c:numCache>
            </c:numRef>
          </c:cat>
          <c:val>
            <c:numRef>
              <c:f>Graphs!$C$6:$T$6</c:f>
              <c:numCache>
                <c:formatCode>#,##0.00</c:formatCode>
                <c:ptCount val="18"/>
                <c:pt idx="0">
                  <c:v>0.52551133309824782</c:v>
                </c:pt>
                <c:pt idx="1">
                  <c:v>0.64585556309897507</c:v>
                </c:pt>
                <c:pt idx="2">
                  <c:v>0.84180803462739451</c:v>
                </c:pt>
                <c:pt idx="3">
                  <c:v>0.99846017942235532</c:v>
                </c:pt>
                <c:pt idx="4">
                  <c:v>1.4170654264336355</c:v>
                </c:pt>
                <c:pt idx="5">
                  <c:v>1.4432226501529812</c:v>
                </c:pt>
                <c:pt idx="6">
                  <c:v>1.5045679463719712</c:v>
                </c:pt>
                <c:pt idx="7">
                  <c:v>1.5397785175427117</c:v>
                </c:pt>
                <c:pt idx="8">
                  <c:v>1.2200550287896288</c:v>
                </c:pt>
                <c:pt idx="9">
                  <c:v>1.2492933872096295</c:v>
                </c:pt>
                <c:pt idx="10">
                  <c:v>1.2791109172377402</c:v>
                </c:pt>
                <c:pt idx="11">
                  <c:v>1.3095302403490474</c:v>
                </c:pt>
                <c:pt idx="12">
                  <c:v>1.3419539353465084</c:v>
                </c:pt>
                <c:pt idx="13">
                  <c:v>1.373224084721967</c:v>
                </c:pt>
                <c:pt idx="14">
                  <c:v>1.4051828418342036</c:v>
                </c:pt>
                <c:pt idx="15">
                  <c:v>1.3881658061914501</c:v>
                </c:pt>
                <c:pt idx="16">
                  <c:v>1.4196094387570484</c:v>
                </c:pt>
                <c:pt idx="17">
                  <c:v>1.4553159494660524</c:v>
                </c:pt>
              </c:numCache>
            </c:numRef>
          </c:val>
          <c:extLst>
            <c:ext xmlns:c16="http://schemas.microsoft.com/office/drawing/2014/chart" uri="{C3380CC4-5D6E-409C-BE32-E72D297353CC}">
              <c16:uniqueId val="{00000000-0201-4397-8776-36C53FB35ACA}"/>
            </c:ext>
          </c:extLst>
        </c:ser>
        <c:ser>
          <c:idx val="2"/>
          <c:order val="3"/>
          <c:spPr>
            <a:solidFill>
              <a:schemeClr val="bg1"/>
            </a:solidFill>
            <a:ln>
              <a:noFill/>
            </a:ln>
            <a:effectLst/>
          </c:spPr>
          <c:cat>
            <c:numRef>
              <c:f>Graphs!$C$1:$T$1</c:f>
              <c:numCache>
                <c:formatCode>General</c:formatCode>
                <c:ptCount val="18"/>
                <c:pt idx="2">
                  <c:v>2020</c:v>
                </c:pt>
                <c:pt idx="7">
                  <c:v>2025</c:v>
                </c:pt>
                <c:pt idx="12">
                  <c:v>2030</c:v>
                </c:pt>
                <c:pt idx="17">
                  <c:v>2035</c:v>
                </c:pt>
              </c:numCache>
            </c:numRef>
          </c:cat>
          <c:val>
            <c:numRef>
              <c:f>Graphs!$C$4:$T$4</c:f>
              <c:numCache>
                <c:formatCode>#,##0.00</c:formatCode>
                <c:ptCount val="18"/>
                <c:pt idx="0">
                  <c:v>0.52551133309824782</c:v>
                </c:pt>
                <c:pt idx="1">
                  <c:v>0.64585556309897507</c:v>
                </c:pt>
                <c:pt idx="2">
                  <c:v>0.76991942701927096</c:v>
                </c:pt>
                <c:pt idx="3">
                  <c:v>0.99627579954798651</c:v>
                </c:pt>
                <c:pt idx="4">
                  <c:v>1.0485181654967064</c:v>
                </c:pt>
                <c:pt idx="5">
                  <c:v>1.0673043018214765</c:v>
                </c:pt>
                <c:pt idx="6">
                  <c:v>1.0892554873306912</c:v>
                </c:pt>
                <c:pt idx="7">
                  <c:v>1.1161598093206055</c:v>
                </c:pt>
                <c:pt idx="8">
                  <c:v>1.1446117857166309</c:v>
                </c:pt>
                <c:pt idx="9">
                  <c:v>1.1229511806815193</c:v>
                </c:pt>
                <c:pt idx="10">
                  <c:v>1.1457731917386713</c:v>
                </c:pt>
                <c:pt idx="11">
                  <c:v>1.1676311703286397</c:v>
                </c:pt>
                <c:pt idx="12">
                  <c:v>1.1961965583789669</c:v>
                </c:pt>
                <c:pt idx="13">
                  <c:v>1.2254112846320997</c:v>
                </c:pt>
                <c:pt idx="14">
                  <c:v>1.2553594456734323</c:v>
                </c:pt>
                <c:pt idx="15">
                  <c:v>1.2453030738746462</c:v>
                </c:pt>
                <c:pt idx="16">
                  <c:v>1.2743119870036328</c:v>
                </c:pt>
                <c:pt idx="17">
                  <c:v>1.3074250763407533</c:v>
                </c:pt>
              </c:numCache>
            </c:numRef>
          </c:val>
          <c:extLst>
            <c:ext xmlns:c16="http://schemas.microsoft.com/office/drawing/2014/chart" uri="{C3380CC4-5D6E-409C-BE32-E72D297353CC}">
              <c16:uniqueId val="{00000001-0201-4397-8776-36C53FB35ACA}"/>
            </c:ext>
          </c:extLst>
        </c:ser>
        <c:dLbls>
          <c:showLegendKey val="0"/>
          <c:showVal val="0"/>
          <c:showCatName val="0"/>
          <c:showSerName val="0"/>
          <c:showPercent val="0"/>
          <c:showBubbleSize val="0"/>
        </c:dLbls>
        <c:axId val="646429000"/>
        <c:axId val="646429656"/>
      </c:areaChart>
      <c:lineChart>
        <c:grouping val="standard"/>
        <c:varyColors val="0"/>
        <c:ser>
          <c:idx val="0"/>
          <c:order val="0"/>
          <c:tx>
            <c:strRef>
              <c:f>Graphs!$A$4:$B$4</c:f>
              <c:strCache>
                <c:ptCount val="2"/>
                <c:pt idx="0">
                  <c:v>BAU</c:v>
                </c:pt>
                <c:pt idx="1">
                  <c:v>Limpopo</c:v>
                </c:pt>
              </c:strCache>
            </c:strRef>
          </c:tx>
          <c:spPr>
            <a:ln w="28575" cap="rnd">
              <a:solidFill>
                <a:schemeClr val="tx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Graphs!$C$4:$T$4</c:f>
              <c:numCache>
                <c:formatCode>#,##0.00</c:formatCode>
                <c:ptCount val="18"/>
                <c:pt idx="0">
                  <c:v>0.52551133309824782</c:v>
                </c:pt>
                <c:pt idx="1">
                  <c:v>0.64585556309897507</c:v>
                </c:pt>
                <c:pt idx="2">
                  <c:v>0.76991942701927096</c:v>
                </c:pt>
                <c:pt idx="3">
                  <c:v>0.99627579954798651</c:v>
                </c:pt>
                <c:pt idx="4">
                  <c:v>1.0485181654967064</c:v>
                </c:pt>
                <c:pt idx="5">
                  <c:v>1.0673043018214765</c:v>
                </c:pt>
                <c:pt idx="6">
                  <c:v>1.0892554873306912</c:v>
                </c:pt>
                <c:pt idx="7">
                  <c:v>1.1161598093206055</c:v>
                </c:pt>
                <c:pt idx="8">
                  <c:v>1.1446117857166309</c:v>
                </c:pt>
                <c:pt idx="9">
                  <c:v>1.1229511806815193</c:v>
                </c:pt>
                <c:pt idx="10">
                  <c:v>1.1457731917386713</c:v>
                </c:pt>
                <c:pt idx="11">
                  <c:v>1.1676311703286397</c:v>
                </c:pt>
                <c:pt idx="12">
                  <c:v>1.1961965583789669</c:v>
                </c:pt>
                <c:pt idx="13">
                  <c:v>1.2254112846320997</c:v>
                </c:pt>
                <c:pt idx="14">
                  <c:v>1.2553594456734323</c:v>
                </c:pt>
                <c:pt idx="15">
                  <c:v>1.2453030738746462</c:v>
                </c:pt>
                <c:pt idx="16">
                  <c:v>1.2743119870036328</c:v>
                </c:pt>
                <c:pt idx="17">
                  <c:v>1.3074250763407533</c:v>
                </c:pt>
              </c:numCache>
            </c:numRef>
          </c:val>
          <c:smooth val="0"/>
          <c:extLst>
            <c:ext xmlns:c16="http://schemas.microsoft.com/office/drawing/2014/chart" uri="{C3380CC4-5D6E-409C-BE32-E72D297353CC}">
              <c16:uniqueId val="{00000002-0201-4397-8776-36C53FB35ACA}"/>
            </c:ext>
          </c:extLst>
        </c:ser>
        <c:ser>
          <c:idx val="1"/>
          <c:order val="1"/>
          <c:tx>
            <c:strRef>
              <c:f>Graphs!$A$6:$B$6</c:f>
              <c:strCache>
                <c:ptCount val="2"/>
                <c:pt idx="0">
                  <c:v>450</c:v>
                </c:pt>
                <c:pt idx="1">
                  <c:v>Limpopo</c:v>
                </c:pt>
              </c:strCache>
            </c:strRef>
          </c:tx>
          <c:spPr>
            <a:ln w="28575" cap="rnd">
              <a:solidFill>
                <a:schemeClr val="accent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Graphs!$C$6:$T$6</c:f>
              <c:numCache>
                <c:formatCode>#,##0.00</c:formatCode>
                <c:ptCount val="18"/>
                <c:pt idx="0">
                  <c:v>0.52551133309824782</c:v>
                </c:pt>
                <c:pt idx="1">
                  <c:v>0.64585556309897507</c:v>
                </c:pt>
                <c:pt idx="2">
                  <c:v>0.84180803462739451</c:v>
                </c:pt>
                <c:pt idx="3">
                  <c:v>0.99846017942235532</c:v>
                </c:pt>
                <c:pt idx="4">
                  <c:v>1.4170654264336355</c:v>
                </c:pt>
                <c:pt idx="5">
                  <c:v>1.4432226501529812</c:v>
                </c:pt>
                <c:pt idx="6">
                  <c:v>1.5045679463719712</c:v>
                </c:pt>
                <c:pt idx="7">
                  <c:v>1.5397785175427117</c:v>
                </c:pt>
                <c:pt idx="8">
                  <c:v>1.2200550287896288</c:v>
                </c:pt>
                <c:pt idx="9">
                  <c:v>1.2492933872096295</c:v>
                </c:pt>
                <c:pt idx="10">
                  <c:v>1.2791109172377402</c:v>
                </c:pt>
                <c:pt idx="11">
                  <c:v>1.3095302403490474</c:v>
                </c:pt>
                <c:pt idx="12">
                  <c:v>1.3419539353465084</c:v>
                </c:pt>
                <c:pt idx="13">
                  <c:v>1.373224084721967</c:v>
                </c:pt>
                <c:pt idx="14">
                  <c:v>1.4051828418342036</c:v>
                </c:pt>
                <c:pt idx="15">
                  <c:v>1.3881658061914501</c:v>
                </c:pt>
                <c:pt idx="16">
                  <c:v>1.4196094387570484</c:v>
                </c:pt>
                <c:pt idx="17">
                  <c:v>1.4553159494660524</c:v>
                </c:pt>
              </c:numCache>
            </c:numRef>
          </c:val>
          <c:smooth val="0"/>
          <c:extLst>
            <c:ext xmlns:c16="http://schemas.microsoft.com/office/drawing/2014/chart" uri="{C3380CC4-5D6E-409C-BE32-E72D297353CC}">
              <c16:uniqueId val="{00000003-0201-4397-8776-36C53FB35ACA}"/>
            </c:ext>
          </c:extLst>
        </c:ser>
        <c:dLbls>
          <c:showLegendKey val="0"/>
          <c:showVal val="0"/>
          <c:showCatName val="0"/>
          <c:showSerName val="0"/>
          <c:showPercent val="0"/>
          <c:showBubbleSize val="0"/>
        </c:dLbls>
        <c:marker val="1"/>
        <c:smooth val="0"/>
        <c:axId val="646429000"/>
        <c:axId val="646429656"/>
      </c:lineChart>
      <c:catAx>
        <c:axId val="64642900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646429656"/>
        <c:crosses val="autoZero"/>
        <c:auto val="1"/>
        <c:lblAlgn val="ctr"/>
        <c:lblOffset val="100"/>
        <c:noMultiLvlLbl val="0"/>
      </c:catAx>
      <c:valAx>
        <c:axId val="646429656"/>
        <c:scaling>
          <c:orientation val="minMax"/>
        </c:scaling>
        <c:delete val="0"/>
        <c:axPos val="l"/>
        <c:title>
          <c:tx>
            <c:rich>
              <a:bodyPr rot="0" spcFirstLastPara="1" vertOverflow="ellipsis" wrap="square" anchor="ctr" anchorCtr="1"/>
              <a:lstStyle/>
              <a:p>
                <a:pPr>
                  <a:defRPr sz="1400" b="1" i="0" u="none" strike="noStrike" kern="1200" baseline="0">
                    <a:solidFill>
                      <a:schemeClr val="tx1"/>
                    </a:solidFill>
                    <a:latin typeface="+mn-lt"/>
                    <a:ea typeface="+mn-ea"/>
                    <a:cs typeface="+mn-cs"/>
                  </a:defRPr>
                </a:pPr>
                <a:r>
                  <a:rPr lang="en-GB" sz="1400" b="1"/>
                  <a:t>$bn</a:t>
                </a:r>
              </a:p>
            </c:rich>
          </c:tx>
          <c:layout>
            <c:manualLayout>
              <c:xMode val="edge"/>
              <c:yMode val="edge"/>
              <c:x val="0"/>
              <c:y val="3.3788641003207935E-2"/>
            </c:manualLayout>
          </c:layout>
          <c:overlay val="0"/>
          <c:spPr>
            <a:noFill/>
            <a:ln>
              <a:noFill/>
            </a:ln>
            <a:effectLst/>
          </c:spPr>
          <c:txPr>
            <a:bodyPr rot="0" spcFirstLastPara="1" vertOverflow="ellipsis" wrap="square" anchor="ctr" anchorCtr="1"/>
            <a:lstStyle/>
            <a:p>
              <a:pPr>
                <a:defRPr sz="14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6464290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r>
              <a:rPr lang="en-GB" sz="1600" b="1" dirty="0"/>
              <a:t>Total coal cost to Eskom</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8.8858705161854762E-2"/>
          <c:y val="0.17171296296296296"/>
          <c:w val="0.88058573928258954"/>
          <c:h val="0.72088764946048411"/>
        </c:manualLayout>
      </c:layout>
      <c:areaChart>
        <c:grouping val="standard"/>
        <c:varyColors val="0"/>
        <c:ser>
          <c:idx val="3"/>
          <c:order val="2"/>
          <c:spPr>
            <a:solidFill>
              <a:schemeClr val="accent2">
                <a:lumMod val="20000"/>
                <a:lumOff val="80000"/>
              </a:schemeClr>
            </a:solidFill>
            <a:ln>
              <a:noFill/>
            </a:ln>
            <a:effectLst/>
          </c:spPr>
          <c:cat>
            <c:numRef>
              <c:f>Graphs!$C$1:$T$1</c:f>
              <c:numCache>
                <c:formatCode>General</c:formatCode>
                <c:ptCount val="18"/>
                <c:pt idx="2">
                  <c:v>2020</c:v>
                </c:pt>
                <c:pt idx="7">
                  <c:v>2025</c:v>
                </c:pt>
                <c:pt idx="12">
                  <c:v>2030</c:v>
                </c:pt>
                <c:pt idx="17">
                  <c:v>2035</c:v>
                </c:pt>
              </c:numCache>
            </c:numRef>
          </c:cat>
          <c:val>
            <c:numRef>
              <c:f>Graphs!$C$11:$T$11</c:f>
              <c:numCache>
                <c:formatCode>#,##0.00</c:formatCode>
                <c:ptCount val="18"/>
                <c:pt idx="0">
                  <c:v>3.0266356852816183</c:v>
                </c:pt>
                <c:pt idx="1">
                  <c:v>3.8032744544388812</c:v>
                </c:pt>
                <c:pt idx="2">
                  <c:v>4.0600563222543853</c:v>
                </c:pt>
                <c:pt idx="3">
                  <c:v>4.381395501698381</c:v>
                </c:pt>
                <c:pt idx="4">
                  <c:v>4.4607797138149428</c:v>
                </c:pt>
                <c:pt idx="5">
                  <c:v>4.5216208423634541</c:v>
                </c:pt>
                <c:pt idx="6">
                  <c:v>4.9446247542663153</c:v>
                </c:pt>
                <c:pt idx="7">
                  <c:v>4.9680369575886099</c:v>
                </c:pt>
                <c:pt idx="8">
                  <c:v>4.8527029393206904</c:v>
                </c:pt>
                <c:pt idx="9">
                  <c:v>4.8643704453475234</c:v>
                </c:pt>
                <c:pt idx="10">
                  <c:v>5.074501859959037</c:v>
                </c:pt>
                <c:pt idx="11">
                  <c:v>4.6759041364303702</c:v>
                </c:pt>
                <c:pt idx="12">
                  <c:v>5.1516928147505974</c:v>
                </c:pt>
                <c:pt idx="13">
                  <c:v>5.852060522170361</c:v>
                </c:pt>
                <c:pt idx="14">
                  <c:v>5.8728706191972915</c:v>
                </c:pt>
                <c:pt idx="15">
                  <c:v>5.6775721734013427</c:v>
                </c:pt>
                <c:pt idx="16">
                  <c:v>5.6757884318903109</c:v>
                </c:pt>
                <c:pt idx="17">
                  <c:v>5.4466642265167922</c:v>
                </c:pt>
              </c:numCache>
            </c:numRef>
          </c:val>
          <c:extLst>
            <c:ext xmlns:c16="http://schemas.microsoft.com/office/drawing/2014/chart" uri="{C3380CC4-5D6E-409C-BE32-E72D297353CC}">
              <c16:uniqueId val="{00000000-865B-4F92-85F5-BA987AFD0B1C}"/>
            </c:ext>
          </c:extLst>
        </c:ser>
        <c:ser>
          <c:idx val="4"/>
          <c:order val="3"/>
          <c:spPr>
            <a:solidFill>
              <a:schemeClr val="tx2">
                <a:lumMod val="20000"/>
                <a:lumOff val="80000"/>
              </a:schemeClr>
            </a:solidFill>
            <a:ln>
              <a:noFill/>
            </a:ln>
            <a:effectLst/>
          </c:spPr>
          <c:cat>
            <c:numRef>
              <c:f>Graphs!$C$1:$T$1</c:f>
              <c:numCache>
                <c:formatCode>General</c:formatCode>
                <c:ptCount val="18"/>
                <c:pt idx="2">
                  <c:v>2020</c:v>
                </c:pt>
                <c:pt idx="7">
                  <c:v>2025</c:v>
                </c:pt>
                <c:pt idx="12">
                  <c:v>2030</c:v>
                </c:pt>
                <c:pt idx="17">
                  <c:v>2035</c:v>
                </c:pt>
              </c:numCache>
            </c:numRef>
          </c:cat>
          <c:val>
            <c:numRef>
              <c:f>Graphs!$C$12:$T$12</c:f>
              <c:numCache>
                <c:formatCode>#,##0.00</c:formatCode>
                <c:ptCount val="18"/>
                <c:pt idx="0">
                  <c:v>3.0266356852816183</c:v>
                </c:pt>
                <c:pt idx="1">
                  <c:v>3.7752831188980771</c:v>
                </c:pt>
                <c:pt idx="2">
                  <c:v>4.1283866623502492</c:v>
                </c:pt>
                <c:pt idx="3">
                  <c:v>4.3755996284034548</c:v>
                </c:pt>
                <c:pt idx="4">
                  <c:v>4.82629093108471</c:v>
                </c:pt>
                <c:pt idx="5">
                  <c:v>4.8975391906949586</c:v>
                </c:pt>
                <c:pt idx="6">
                  <c:v>5.4476449489582492</c:v>
                </c:pt>
                <c:pt idx="7">
                  <c:v>5.3023330119030483</c:v>
                </c:pt>
                <c:pt idx="8">
                  <c:v>4.7732241254317591</c:v>
                </c:pt>
                <c:pt idx="9">
                  <c:v>4.8369266979540466</c:v>
                </c:pt>
                <c:pt idx="10">
                  <c:v>4.881754065275544</c:v>
                </c:pt>
                <c:pt idx="11">
                  <c:v>4.8050068253862008</c:v>
                </c:pt>
                <c:pt idx="12">
                  <c:v>4.8926801128965973</c:v>
                </c:pt>
                <c:pt idx="13">
                  <c:v>5.4328024827024688</c:v>
                </c:pt>
                <c:pt idx="14">
                  <c:v>6.3449131559918648</c:v>
                </c:pt>
                <c:pt idx="15">
                  <c:v>5.8267349662768089</c:v>
                </c:pt>
                <c:pt idx="16">
                  <c:v>6.121860170146384</c:v>
                </c:pt>
                <c:pt idx="17">
                  <c:v>6.0477491211336245</c:v>
                </c:pt>
              </c:numCache>
            </c:numRef>
          </c:val>
          <c:extLst>
            <c:ext xmlns:c16="http://schemas.microsoft.com/office/drawing/2014/chart" uri="{C3380CC4-5D6E-409C-BE32-E72D297353CC}">
              <c16:uniqueId val="{00000001-865B-4F92-85F5-BA987AFD0B1C}"/>
            </c:ext>
          </c:extLst>
        </c:ser>
        <c:ser>
          <c:idx val="2"/>
          <c:order val="4"/>
          <c:spPr>
            <a:solidFill>
              <a:schemeClr val="bg1"/>
            </a:solidFill>
            <a:ln>
              <a:noFill/>
            </a:ln>
            <a:effectLst/>
          </c:spPr>
          <c:cat>
            <c:numRef>
              <c:f>Graphs!$C$1:$T$1</c:f>
              <c:numCache>
                <c:formatCode>General</c:formatCode>
                <c:ptCount val="18"/>
                <c:pt idx="2">
                  <c:v>2020</c:v>
                </c:pt>
                <c:pt idx="7">
                  <c:v>2025</c:v>
                </c:pt>
                <c:pt idx="12">
                  <c:v>2030</c:v>
                </c:pt>
                <c:pt idx="17">
                  <c:v>2035</c:v>
                </c:pt>
              </c:numCache>
            </c:numRef>
          </c:cat>
          <c:val>
            <c:numRef>
              <c:f>Graphs!$C$23:$T$23</c:f>
              <c:numCache>
                <c:formatCode>#,##0.00</c:formatCode>
                <c:ptCount val="18"/>
                <c:pt idx="0">
                  <c:v>3.0266356852816183</c:v>
                </c:pt>
                <c:pt idx="1">
                  <c:v>3.7752831188980771</c:v>
                </c:pt>
                <c:pt idx="2">
                  <c:v>4.0600563222543853</c:v>
                </c:pt>
                <c:pt idx="3">
                  <c:v>4.3755996284034548</c:v>
                </c:pt>
                <c:pt idx="4">
                  <c:v>4.4607797138149428</c:v>
                </c:pt>
                <c:pt idx="5">
                  <c:v>4.5216208423634541</c:v>
                </c:pt>
                <c:pt idx="6">
                  <c:v>4.9446247542663153</c:v>
                </c:pt>
                <c:pt idx="7">
                  <c:v>4.9680369575886099</c:v>
                </c:pt>
                <c:pt idx="8">
                  <c:v>4.7732241254317591</c:v>
                </c:pt>
                <c:pt idx="9">
                  <c:v>4.8369266979540466</c:v>
                </c:pt>
                <c:pt idx="10">
                  <c:v>4.881754065275544</c:v>
                </c:pt>
                <c:pt idx="11">
                  <c:v>4.6759041364303702</c:v>
                </c:pt>
                <c:pt idx="12">
                  <c:v>4.8926801128965973</c:v>
                </c:pt>
                <c:pt idx="13">
                  <c:v>5.4328024827024688</c:v>
                </c:pt>
                <c:pt idx="14">
                  <c:v>5.8728706191972915</c:v>
                </c:pt>
                <c:pt idx="15">
                  <c:v>5.6775721734013427</c:v>
                </c:pt>
                <c:pt idx="16">
                  <c:v>5.6757884318903109</c:v>
                </c:pt>
                <c:pt idx="17">
                  <c:v>5.4466642265167922</c:v>
                </c:pt>
              </c:numCache>
            </c:numRef>
          </c:val>
          <c:extLst>
            <c:ext xmlns:c16="http://schemas.microsoft.com/office/drawing/2014/chart" uri="{C3380CC4-5D6E-409C-BE32-E72D297353CC}">
              <c16:uniqueId val="{00000002-865B-4F92-85F5-BA987AFD0B1C}"/>
            </c:ext>
          </c:extLst>
        </c:ser>
        <c:dLbls>
          <c:showLegendKey val="0"/>
          <c:showVal val="0"/>
          <c:showCatName val="0"/>
          <c:showSerName val="0"/>
          <c:showPercent val="0"/>
          <c:showBubbleSize val="0"/>
        </c:dLbls>
        <c:axId val="646429000"/>
        <c:axId val="646429656"/>
      </c:areaChart>
      <c:lineChart>
        <c:grouping val="standard"/>
        <c:varyColors val="0"/>
        <c:ser>
          <c:idx val="0"/>
          <c:order val="0"/>
          <c:tx>
            <c:strRef>
              <c:f>Graphs!$A$11</c:f>
              <c:strCache>
                <c:ptCount val="1"/>
                <c:pt idx="0">
                  <c:v>Total BAU</c:v>
                </c:pt>
              </c:strCache>
            </c:strRef>
          </c:tx>
          <c:spPr>
            <a:ln w="28575" cap="rnd">
              <a:solidFill>
                <a:schemeClr val="tx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Graphs!$C$11:$T$11</c:f>
              <c:numCache>
                <c:formatCode>#,##0.00</c:formatCode>
                <c:ptCount val="18"/>
                <c:pt idx="0">
                  <c:v>3.0266356852816183</c:v>
                </c:pt>
                <c:pt idx="1">
                  <c:v>3.8032744544388812</c:v>
                </c:pt>
                <c:pt idx="2">
                  <c:v>4.0600563222543853</c:v>
                </c:pt>
                <c:pt idx="3">
                  <c:v>4.381395501698381</c:v>
                </c:pt>
                <c:pt idx="4">
                  <c:v>4.4607797138149428</c:v>
                </c:pt>
                <c:pt idx="5">
                  <c:v>4.5216208423634541</c:v>
                </c:pt>
                <c:pt idx="6">
                  <c:v>4.9446247542663153</c:v>
                </c:pt>
                <c:pt idx="7">
                  <c:v>4.9680369575886099</c:v>
                </c:pt>
                <c:pt idx="8">
                  <c:v>4.8527029393206904</c:v>
                </c:pt>
                <c:pt idx="9">
                  <c:v>4.8643704453475234</c:v>
                </c:pt>
                <c:pt idx="10">
                  <c:v>5.074501859959037</c:v>
                </c:pt>
                <c:pt idx="11">
                  <c:v>4.6759041364303702</c:v>
                </c:pt>
                <c:pt idx="12">
                  <c:v>5.1516928147505974</c:v>
                </c:pt>
                <c:pt idx="13">
                  <c:v>5.852060522170361</c:v>
                </c:pt>
                <c:pt idx="14">
                  <c:v>5.8728706191972915</c:v>
                </c:pt>
                <c:pt idx="15">
                  <c:v>5.6775721734013427</c:v>
                </c:pt>
                <c:pt idx="16">
                  <c:v>5.6757884318903109</c:v>
                </c:pt>
                <c:pt idx="17">
                  <c:v>5.4466642265167922</c:v>
                </c:pt>
              </c:numCache>
            </c:numRef>
          </c:val>
          <c:smooth val="0"/>
          <c:extLst>
            <c:ext xmlns:c16="http://schemas.microsoft.com/office/drawing/2014/chart" uri="{C3380CC4-5D6E-409C-BE32-E72D297353CC}">
              <c16:uniqueId val="{00000003-865B-4F92-85F5-BA987AFD0B1C}"/>
            </c:ext>
          </c:extLst>
        </c:ser>
        <c:ser>
          <c:idx val="1"/>
          <c:order val="1"/>
          <c:tx>
            <c:strRef>
              <c:f>Graphs!$A$12:$B$12</c:f>
              <c:strCache>
                <c:ptCount val="2"/>
                <c:pt idx="0">
                  <c:v>Total 450</c:v>
                </c:pt>
              </c:strCache>
            </c:strRef>
          </c:tx>
          <c:spPr>
            <a:ln w="28575" cap="rnd">
              <a:solidFill>
                <a:schemeClr val="accent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Graphs!$C$12:$T$12</c:f>
              <c:numCache>
                <c:formatCode>#,##0.00</c:formatCode>
                <c:ptCount val="18"/>
                <c:pt idx="0">
                  <c:v>3.0266356852816183</c:v>
                </c:pt>
                <c:pt idx="1">
                  <c:v>3.7752831188980771</c:v>
                </c:pt>
                <c:pt idx="2">
                  <c:v>4.1283866623502492</c:v>
                </c:pt>
                <c:pt idx="3">
                  <c:v>4.3755996284034548</c:v>
                </c:pt>
                <c:pt idx="4">
                  <c:v>4.82629093108471</c:v>
                </c:pt>
                <c:pt idx="5">
                  <c:v>4.8975391906949586</c:v>
                </c:pt>
                <c:pt idx="6">
                  <c:v>5.4476449489582492</c:v>
                </c:pt>
                <c:pt idx="7">
                  <c:v>5.3023330119030483</c:v>
                </c:pt>
                <c:pt idx="8">
                  <c:v>4.7732241254317591</c:v>
                </c:pt>
                <c:pt idx="9">
                  <c:v>4.8369266979540466</c:v>
                </c:pt>
                <c:pt idx="10">
                  <c:v>4.881754065275544</c:v>
                </c:pt>
                <c:pt idx="11">
                  <c:v>4.8050068253862008</c:v>
                </c:pt>
                <c:pt idx="12">
                  <c:v>4.8926801128965973</c:v>
                </c:pt>
                <c:pt idx="13">
                  <c:v>5.4328024827024688</c:v>
                </c:pt>
                <c:pt idx="14">
                  <c:v>6.3449131559918648</c:v>
                </c:pt>
                <c:pt idx="15">
                  <c:v>5.8267349662768089</c:v>
                </c:pt>
                <c:pt idx="16">
                  <c:v>6.121860170146384</c:v>
                </c:pt>
                <c:pt idx="17">
                  <c:v>6.0477491211336245</c:v>
                </c:pt>
              </c:numCache>
            </c:numRef>
          </c:val>
          <c:smooth val="0"/>
          <c:extLst>
            <c:ext xmlns:c16="http://schemas.microsoft.com/office/drawing/2014/chart" uri="{C3380CC4-5D6E-409C-BE32-E72D297353CC}">
              <c16:uniqueId val="{00000004-865B-4F92-85F5-BA987AFD0B1C}"/>
            </c:ext>
          </c:extLst>
        </c:ser>
        <c:dLbls>
          <c:showLegendKey val="0"/>
          <c:showVal val="0"/>
          <c:showCatName val="0"/>
          <c:showSerName val="0"/>
          <c:showPercent val="0"/>
          <c:showBubbleSize val="0"/>
        </c:dLbls>
        <c:marker val="1"/>
        <c:smooth val="0"/>
        <c:axId val="646429000"/>
        <c:axId val="646429656"/>
      </c:lineChart>
      <c:catAx>
        <c:axId val="64642900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646429656"/>
        <c:crosses val="autoZero"/>
        <c:auto val="1"/>
        <c:lblAlgn val="ctr"/>
        <c:lblOffset val="100"/>
        <c:noMultiLvlLbl val="0"/>
      </c:catAx>
      <c:valAx>
        <c:axId val="646429656"/>
        <c:scaling>
          <c:orientation val="minMax"/>
        </c:scaling>
        <c:delete val="0"/>
        <c:axPos val="l"/>
        <c:title>
          <c:tx>
            <c:rich>
              <a:bodyPr rot="0" spcFirstLastPara="1" vertOverflow="ellipsis" wrap="square" anchor="ctr" anchorCtr="1"/>
              <a:lstStyle/>
              <a:p>
                <a:pPr>
                  <a:defRPr sz="1400" b="1" i="0" u="none" strike="noStrike" kern="1200" baseline="0">
                    <a:solidFill>
                      <a:schemeClr val="tx1"/>
                    </a:solidFill>
                    <a:latin typeface="+mn-lt"/>
                    <a:ea typeface="+mn-ea"/>
                    <a:cs typeface="+mn-cs"/>
                  </a:defRPr>
                </a:pPr>
                <a:r>
                  <a:rPr lang="en-GB" sz="1400" b="1" dirty="0"/>
                  <a:t>$bn</a:t>
                </a:r>
              </a:p>
            </c:rich>
          </c:tx>
          <c:layout>
            <c:manualLayout>
              <c:xMode val="edge"/>
              <c:yMode val="edge"/>
              <c:x val="0"/>
              <c:y val="5.2307159521726453E-2"/>
            </c:manualLayout>
          </c:layout>
          <c:overlay val="0"/>
          <c:spPr>
            <a:noFill/>
            <a:ln>
              <a:noFill/>
            </a:ln>
            <a:effectLst/>
          </c:spPr>
          <c:txPr>
            <a:bodyPr rot="0" spcFirstLastPara="1" vertOverflow="ellipsis" wrap="square" anchor="ctr" anchorCtr="1"/>
            <a:lstStyle/>
            <a:p>
              <a:pPr>
                <a:defRPr sz="1400" b="1"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6464290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858705161854762E-2"/>
          <c:y val="0.15319444444444447"/>
          <c:w val="1.1141294838145232E-2"/>
          <c:h val="1.7183945756780318E-2"/>
        </c:manualLayout>
      </c:layout>
      <c:areaChart>
        <c:grouping val="standard"/>
        <c:varyColors val="0"/>
        <c:ser>
          <c:idx val="3"/>
          <c:order val="2"/>
          <c:tx>
            <c:v>Fall in costs in 2DS</c:v>
          </c:tx>
          <c:spPr>
            <a:solidFill>
              <a:schemeClr val="accent2">
                <a:lumMod val="20000"/>
                <a:lumOff val="80000"/>
              </a:schemeClr>
            </a:solidFill>
            <a:ln>
              <a:noFill/>
            </a:ln>
            <a:effectLst/>
          </c:spPr>
          <c:cat>
            <c:numRef>
              <c:f>Graphs!$C$1:$T$1</c:f>
              <c:numCache>
                <c:formatCode>General</c:formatCode>
                <c:ptCount val="18"/>
                <c:pt idx="2">
                  <c:v>2020</c:v>
                </c:pt>
                <c:pt idx="7">
                  <c:v>2025</c:v>
                </c:pt>
                <c:pt idx="12">
                  <c:v>2030</c:v>
                </c:pt>
                <c:pt idx="17">
                  <c:v>2035</c:v>
                </c:pt>
              </c:numCache>
            </c:numRef>
          </c:cat>
          <c:val>
            <c:numRef>
              <c:f>Graphs!$C$11:$T$11</c:f>
              <c:numCache>
                <c:formatCode>#,##0.00</c:formatCode>
                <c:ptCount val="18"/>
                <c:pt idx="0">
                  <c:v>3.0266356852816183</c:v>
                </c:pt>
                <c:pt idx="1">
                  <c:v>3.8032744544388812</c:v>
                </c:pt>
                <c:pt idx="2">
                  <c:v>4.0600563222543853</c:v>
                </c:pt>
                <c:pt idx="3">
                  <c:v>4.381395501698381</c:v>
                </c:pt>
                <c:pt idx="4">
                  <c:v>4.4607797138149428</c:v>
                </c:pt>
                <c:pt idx="5">
                  <c:v>4.5216208423634541</c:v>
                </c:pt>
                <c:pt idx="6">
                  <c:v>4.9446247542663153</c:v>
                </c:pt>
                <c:pt idx="7">
                  <c:v>4.9680369575886099</c:v>
                </c:pt>
                <c:pt idx="8">
                  <c:v>4.8527029393206904</c:v>
                </c:pt>
                <c:pt idx="9">
                  <c:v>4.8643704453475234</c:v>
                </c:pt>
                <c:pt idx="10">
                  <c:v>5.074501859959037</c:v>
                </c:pt>
                <c:pt idx="11">
                  <c:v>4.6759041364303702</c:v>
                </c:pt>
                <c:pt idx="12">
                  <c:v>5.1516928147505974</c:v>
                </c:pt>
                <c:pt idx="13">
                  <c:v>5.852060522170361</c:v>
                </c:pt>
                <c:pt idx="14">
                  <c:v>5.8728706191972915</c:v>
                </c:pt>
                <c:pt idx="15">
                  <c:v>5.6775721734013427</c:v>
                </c:pt>
                <c:pt idx="16">
                  <c:v>5.6757884318903109</c:v>
                </c:pt>
                <c:pt idx="17">
                  <c:v>5.4466642265167922</c:v>
                </c:pt>
              </c:numCache>
            </c:numRef>
          </c:val>
          <c:extLst>
            <c:ext xmlns:c16="http://schemas.microsoft.com/office/drawing/2014/chart" uri="{C3380CC4-5D6E-409C-BE32-E72D297353CC}">
              <c16:uniqueId val="{00000000-77AF-4DDA-828B-8C2BA5227798}"/>
            </c:ext>
          </c:extLst>
        </c:ser>
        <c:ser>
          <c:idx val="4"/>
          <c:order val="3"/>
          <c:tx>
            <c:v>Increase in costs in 2DS</c:v>
          </c:tx>
          <c:spPr>
            <a:solidFill>
              <a:schemeClr val="tx2">
                <a:lumMod val="20000"/>
                <a:lumOff val="80000"/>
              </a:schemeClr>
            </a:solidFill>
            <a:ln>
              <a:noFill/>
            </a:ln>
            <a:effectLst/>
          </c:spPr>
          <c:cat>
            <c:numRef>
              <c:f>Graphs!$C$1:$T$1</c:f>
              <c:numCache>
                <c:formatCode>General</c:formatCode>
                <c:ptCount val="18"/>
                <c:pt idx="2">
                  <c:v>2020</c:v>
                </c:pt>
                <c:pt idx="7">
                  <c:v>2025</c:v>
                </c:pt>
                <c:pt idx="12">
                  <c:v>2030</c:v>
                </c:pt>
                <c:pt idx="17">
                  <c:v>2035</c:v>
                </c:pt>
              </c:numCache>
            </c:numRef>
          </c:cat>
          <c:val>
            <c:numRef>
              <c:f>Graphs!$C$12:$T$12</c:f>
              <c:numCache>
                <c:formatCode>#,##0.00</c:formatCode>
                <c:ptCount val="18"/>
                <c:pt idx="0">
                  <c:v>3.0266356852816183</c:v>
                </c:pt>
                <c:pt idx="1">
                  <c:v>3.7752831188980771</c:v>
                </c:pt>
                <c:pt idx="2">
                  <c:v>4.1283866623502492</c:v>
                </c:pt>
                <c:pt idx="3">
                  <c:v>4.3755996284034548</c:v>
                </c:pt>
                <c:pt idx="4">
                  <c:v>4.82629093108471</c:v>
                </c:pt>
                <c:pt idx="5">
                  <c:v>4.8975391906949586</c:v>
                </c:pt>
                <c:pt idx="6">
                  <c:v>5.4476449489582492</c:v>
                </c:pt>
                <c:pt idx="7">
                  <c:v>5.3023330119030483</c:v>
                </c:pt>
                <c:pt idx="8">
                  <c:v>4.7732241254317591</c:v>
                </c:pt>
                <c:pt idx="9">
                  <c:v>4.8369266979540466</c:v>
                </c:pt>
                <c:pt idx="10">
                  <c:v>4.881754065275544</c:v>
                </c:pt>
                <c:pt idx="11">
                  <c:v>4.8050068253862008</c:v>
                </c:pt>
                <c:pt idx="12">
                  <c:v>4.8926801128965973</c:v>
                </c:pt>
                <c:pt idx="13">
                  <c:v>5.4328024827024688</c:v>
                </c:pt>
                <c:pt idx="14">
                  <c:v>6.3449131559918648</c:v>
                </c:pt>
                <c:pt idx="15">
                  <c:v>5.8267349662768089</c:v>
                </c:pt>
                <c:pt idx="16">
                  <c:v>6.121860170146384</c:v>
                </c:pt>
                <c:pt idx="17">
                  <c:v>6.0477491211336245</c:v>
                </c:pt>
              </c:numCache>
            </c:numRef>
          </c:val>
          <c:extLst>
            <c:ext xmlns:c16="http://schemas.microsoft.com/office/drawing/2014/chart" uri="{C3380CC4-5D6E-409C-BE32-E72D297353CC}">
              <c16:uniqueId val="{00000001-77AF-4DDA-828B-8C2BA5227798}"/>
            </c:ext>
          </c:extLst>
        </c:ser>
        <c:dLbls>
          <c:showLegendKey val="0"/>
          <c:showVal val="0"/>
          <c:showCatName val="0"/>
          <c:showSerName val="0"/>
          <c:showPercent val="0"/>
          <c:showBubbleSize val="0"/>
        </c:dLbls>
        <c:axId val="646429000"/>
        <c:axId val="646429656"/>
      </c:areaChart>
      <c:lineChart>
        <c:grouping val="standard"/>
        <c:varyColors val="0"/>
        <c:ser>
          <c:idx val="0"/>
          <c:order val="0"/>
          <c:tx>
            <c:v>BAU coal costs to eskom</c:v>
          </c:tx>
          <c:spPr>
            <a:ln w="28575" cap="rnd">
              <a:solidFill>
                <a:schemeClr val="tx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Graphs!$C$11:$T$11</c:f>
              <c:numCache>
                <c:formatCode>#,##0.00</c:formatCode>
                <c:ptCount val="18"/>
                <c:pt idx="0">
                  <c:v>3.0266356852816183</c:v>
                </c:pt>
                <c:pt idx="1">
                  <c:v>3.8032744544388812</c:v>
                </c:pt>
                <c:pt idx="2">
                  <c:v>4.0600563222543853</c:v>
                </c:pt>
                <c:pt idx="3">
                  <c:v>4.381395501698381</c:v>
                </c:pt>
                <c:pt idx="4">
                  <c:v>4.4607797138149428</c:v>
                </c:pt>
                <c:pt idx="5">
                  <c:v>4.5216208423634541</c:v>
                </c:pt>
                <c:pt idx="6">
                  <c:v>4.9446247542663153</c:v>
                </c:pt>
                <c:pt idx="7">
                  <c:v>4.9680369575886099</c:v>
                </c:pt>
                <c:pt idx="8">
                  <c:v>4.8527029393206904</c:v>
                </c:pt>
                <c:pt idx="9">
                  <c:v>4.8643704453475234</c:v>
                </c:pt>
                <c:pt idx="10">
                  <c:v>5.074501859959037</c:v>
                </c:pt>
                <c:pt idx="11">
                  <c:v>4.6759041364303702</c:v>
                </c:pt>
                <c:pt idx="12">
                  <c:v>5.1516928147505974</c:v>
                </c:pt>
                <c:pt idx="13">
                  <c:v>5.852060522170361</c:v>
                </c:pt>
                <c:pt idx="14">
                  <c:v>5.8728706191972915</c:v>
                </c:pt>
                <c:pt idx="15">
                  <c:v>5.6775721734013427</c:v>
                </c:pt>
                <c:pt idx="16">
                  <c:v>5.6757884318903109</c:v>
                </c:pt>
                <c:pt idx="17">
                  <c:v>5.4466642265167922</c:v>
                </c:pt>
              </c:numCache>
            </c:numRef>
          </c:val>
          <c:smooth val="0"/>
          <c:extLst>
            <c:ext xmlns:c16="http://schemas.microsoft.com/office/drawing/2014/chart" uri="{C3380CC4-5D6E-409C-BE32-E72D297353CC}">
              <c16:uniqueId val="{00000002-77AF-4DDA-828B-8C2BA5227798}"/>
            </c:ext>
          </c:extLst>
        </c:ser>
        <c:ser>
          <c:idx val="1"/>
          <c:order val="1"/>
          <c:tx>
            <c:v>2DS coal costs to Eskom</c:v>
          </c:tx>
          <c:spPr>
            <a:ln w="28575" cap="rnd">
              <a:solidFill>
                <a:schemeClr val="accent2"/>
              </a:solidFill>
              <a:round/>
            </a:ln>
            <a:effectLst/>
          </c:spPr>
          <c:marker>
            <c:symbol val="none"/>
          </c:marker>
          <c:cat>
            <c:numRef>
              <c:f>Graphs!$C$1:$T$1</c:f>
              <c:numCache>
                <c:formatCode>General</c:formatCode>
                <c:ptCount val="18"/>
                <c:pt idx="2">
                  <c:v>2020</c:v>
                </c:pt>
                <c:pt idx="7">
                  <c:v>2025</c:v>
                </c:pt>
                <c:pt idx="12">
                  <c:v>2030</c:v>
                </c:pt>
                <c:pt idx="17">
                  <c:v>2035</c:v>
                </c:pt>
              </c:numCache>
            </c:numRef>
          </c:cat>
          <c:val>
            <c:numRef>
              <c:f>Graphs!$C$12:$T$12</c:f>
              <c:numCache>
                <c:formatCode>#,##0.00</c:formatCode>
                <c:ptCount val="18"/>
                <c:pt idx="0">
                  <c:v>3.0266356852816183</c:v>
                </c:pt>
                <c:pt idx="1">
                  <c:v>3.7752831188980771</c:v>
                </c:pt>
                <c:pt idx="2">
                  <c:v>4.1283866623502492</c:v>
                </c:pt>
                <c:pt idx="3">
                  <c:v>4.3755996284034548</c:v>
                </c:pt>
                <c:pt idx="4">
                  <c:v>4.82629093108471</c:v>
                </c:pt>
                <c:pt idx="5">
                  <c:v>4.8975391906949586</c:v>
                </c:pt>
                <c:pt idx="6">
                  <c:v>5.4476449489582492</c:v>
                </c:pt>
                <c:pt idx="7">
                  <c:v>5.3023330119030483</c:v>
                </c:pt>
                <c:pt idx="8">
                  <c:v>4.7732241254317591</c:v>
                </c:pt>
                <c:pt idx="9">
                  <c:v>4.8369266979540466</c:v>
                </c:pt>
                <c:pt idx="10">
                  <c:v>4.881754065275544</c:v>
                </c:pt>
                <c:pt idx="11">
                  <c:v>4.8050068253862008</c:v>
                </c:pt>
                <c:pt idx="12">
                  <c:v>4.8926801128965973</c:v>
                </c:pt>
                <c:pt idx="13">
                  <c:v>5.4328024827024688</c:v>
                </c:pt>
                <c:pt idx="14">
                  <c:v>6.3449131559918648</c:v>
                </c:pt>
                <c:pt idx="15">
                  <c:v>5.8267349662768089</c:v>
                </c:pt>
                <c:pt idx="16">
                  <c:v>6.121860170146384</c:v>
                </c:pt>
                <c:pt idx="17">
                  <c:v>6.0477491211336245</c:v>
                </c:pt>
              </c:numCache>
            </c:numRef>
          </c:val>
          <c:smooth val="0"/>
          <c:extLst>
            <c:ext xmlns:c16="http://schemas.microsoft.com/office/drawing/2014/chart" uri="{C3380CC4-5D6E-409C-BE32-E72D297353CC}">
              <c16:uniqueId val="{00000003-77AF-4DDA-828B-8C2BA5227798}"/>
            </c:ext>
          </c:extLst>
        </c:ser>
        <c:dLbls>
          <c:showLegendKey val="0"/>
          <c:showVal val="0"/>
          <c:showCatName val="0"/>
          <c:showSerName val="0"/>
          <c:showPercent val="0"/>
          <c:showBubbleSize val="0"/>
        </c:dLbls>
        <c:marker val="1"/>
        <c:smooth val="0"/>
        <c:axId val="646429000"/>
        <c:axId val="646429656"/>
      </c:lineChart>
      <c:catAx>
        <c:axId val="646429000"/>
        <c:scaling>
          <c:orientation val="minMax"/>
        </c:scaling>
        <c:delete val="1"/>
        <c:axPos val="b"/>
        <c:numFmt formatCode="General" sourceLinked="1"/>
        <c:majorTickMark val="none"/>
        <c:minorTickMark val="none"/>
        <c:tickLblPos val="nextTo"/>
        <c:crossAx val="646429656"/>
        <c:crosses val="autoZero"/>
        <c:auto val="1"/>
        <c:lblAlgn val="ctr"/>
        <c:lblOffset val="100"/>
        <c:noMultiLvlLbl val="0"/>
      </c:catAx>
      <c:valAx>
        <c:axId val="646429656"/>
        <c:scaling>
          <c:orientation val="minMax"/>
        </c:scaling>
        <c:delete val="1"/>
        <c:axPos val="l"/>
        <c:numFmt formatCode="#,##0.0" sourceLinked="0"/>
        <c:majorTickMark val="none"/>
        <c:minorTickMark val="none"/>
        <c:tickLblPos val="nextTo"/>
        <c:crossAx val="646429000"/>
        <c:crosses val="autoZero"/>
        <c:crossBetween val="between"/>
      </c:valAx>
      <c:spPr>
        <a:noFill/>
        <a:ln>
          <a:noFill/>
        </a:ln>
        <a:effectLst/>
      </c:spPr>
    </c:plotArea>
    <c:legend>
      <c:legendPos val="l"/>
      <c:layout>
        <c:manualLayout>
          <c:xMode val="edge"/>
          <c:yMode val="edge"/>
          <c:x val="1.8115942028985508E-2"/>
          <c:y val="6.2524185904415733E-2"/>
          <c:w val="0.95583253312848104"/>
          <c:h val="0.89823369301059586"/>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0.41875</cdr:x>
      <cdr:y>0.52857</cdr:y>
    </cdr:from>
    <cdr:to>
      <cdr:x>0.63827</cdr:x>
      <cdr:y>0.64286</cdr:y>
    </cdr:to>
    <cdr:sp macro="" textlink="">
      <cdr:nvSpPr>
        <cdr:cNvPr id="2" name="TextBox 1">
          <a:extLst xmlns:a="http://schemas.openxmlformats.org/drawingml/2006/main">
            <a:ext uri="{FF2B5EF4-FFF2-40B4-BE49-F238E27FC236}">
              <a16:creationId xmlns:a16="http://schemas.microsoft.com/office/drawing/2014/main" id="{48BCD879-B665-4D63-B2CB-5717140FE124}"/>
            </a:ext>
          </a:extLst>
        </cdr:cNvPr>
        <cdr:cNvSpPr txBox="1"/>
      </cdr:nvSpPr>
      <cdr:spPr>
        <a:xfrm xmlns:a="http://schemas.openxmlformats.org/drawingml/2006/main">
          <a:off x="2436092" y="2819400"/>
          <a:ext cx="1277007" cy="609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600" b="1" dirty="0">
              <a:solidFill>
                <a:schemeClr val="bg1"/>
              </a:solidFill>
              <a:latin typeface="Candara" panose="020E0502030303020204" pitchFamily="34" charset="0"/>
            </a:rPr>
            <a:t>Electricity</a:t>
          </a:r>
        </a:p>
        <a:p xmlns:a="http://schemas.openxmlformats.org/drawingml/2006/main">
          <a:pPr algn="ctr"/>
          <a:r>
            <a:rPr lang="en-US" sz="1600" b="1" dirty="0">
              <a:solidFill>
                <a:schemeClr val="bg1"/>
              </a:solidFill>
              <a:latin typeface="Candara" panose="020E0502030303020204" pitchFamily="34" charset="0"/>
            </a:rPr>
            <a:t>generation</a:t>
          </a:r>
          <a:endParaRPr lang="en-GB" sz="1600" b="1" dirty="0">
            <a:solidFill>
              <a:schemeClr val="bg1"/>
            </a:solidFill>
            <a:latin typeface="Candara" panose="020E0502030303020204" pitchFamily="34" charset="0"/>
          </a:endParaRPr>
        </a:p>
      </cdr:txBody>
    </cdr:sp>
  </cdr:relSizeAnchor>
  <cdr:relSizeAnchor xmlns:cdr="http://schemas.openxmlformats.org/drawingml/2006/chartDrawing">
    <cdr:from>
      <cdr:x>0.41875</cdr:x>
      <cdr:y>0.27143</cdr:y>
    </cdr:from>
    <cdr:to>
      <cdr:x>0.63827</cdr:x>
      <cdr:y>0.44286</cdr:y>
    </cdr:to>
    <cdr:sp macro="" textlink="">
      <cdr:nvSpPr>
        <cdr:cNvPr id="4" name="TextBox 3">
          <a:extLst xmlns:a="http://schemas.openxmlformats.org/drawingml/2006/main">
            <a:ext uri="{FF2B5EF4-FFF2-40B4-BE49-F238E27FC236}">
              <a16:creationId xmlns:a16="http://schemas.microsoft.com/office/drawing/2014/main" id="{103AA035-B721-40A0-9378-AF85A679D451}"/>
            </a:ext>
          </a:extLst>
        </cdr:cNvPr>
        <cdr:cNvSpPr txBox="1"/>
      </cdr:nvSpPr>
      <cdr:spPr>
        <a:xfrm xmlns:a="http://schemas.openxmlformats.org/drawingml/2006/main">
          <a:off x="2436092" y="1447800"/>
          <a:ext cx="1277007"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600" dirty="0">
              <a:solidFill>
                <a:schemeClr val="tx1">
                  <a:lumMod val="75000"/>
                  <a:lumOff val="25000"/>
                </a:schemeClr>
              </a:solidFill>
              <a:latin typeface="Candara" panose="020E0502030303020204" pitchFamily="34" charset="0"/>
            </a:rPr>
            <a:t>Emissions from</a:t>
          </a:r>
        </a:p>
        <a:p xmlns:a="http://schemas.openxmlformats.org/drawingml/2006/main">
          <a:pPr algn="ctr"/>
          <a:r>
            <a:rPr lang="en-US" sz="1600" dirty="0">
              <a:solidFill>
                <a:schemeClr val="tx1">
                  <a:lumMod val="75000"/>
                  <a:lumOff val="25000"/>
                </a:schemeClr>
              </a:solidFill>
              <a:latin typeface="Candara" panose="020E0502030303020204" pitchFamily="34" charset="0"/>
            </a:rPr>
            <a:t>consumption</a:t>
          </a:r>
        </a:p>
        <a:p xmlns:a="http://schemas.openxmlformats.org/drawingml/2006/main">
          <a:pPr algn="ctr"/>
          <a:r>
            <a:rPr lang="en-US" sz="1600" dirty="0">
              <a:solidFill>
                <a:schemeClr val="tx1">
                  <a:lumMod val="75000"/>
                  <a:lumOff val="25000"/>
                </a:schemeClr>
              </a:solidFill>
              <a:latin typeface="Candara" panose="020E0502030303020204" pitchFamily="34" charset="0"/>
            </a:rPr>
            <a:t>of coal exports</a:t>
          </a:r>
          <a:endParaRPr lang="en-GB" sz="1600" dirty="0">
            <a:solidFill>
              <a:schemeClr val="tx1">
                <a:lumMod val="75000"/>
                <a:lumOff val="25000"/>
              </a:schemeClr>
            </a:solidFill>
            <a:latin typeface="Candara" panose="020E0502030303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4"/>
            <a:ext cx="2951780" cy="497464"/>
          </a:xfrm>
          <a:prstGeom prst="rect">
            <a:avLst/>
          </a:prstGeom>
        </p:spPr>
        <p:txBody>
          <a:bodyPr vert="horz" lIns="93603" tIns="46802" rIns="93603" bIns="46802" rtlCol="0"/>
          <a:lstStyle>
            <a:lvl1pPr algn="l">
              <a:defRPr sz="1200"/>
            </a:lvl1pPr>
          </a:lstStyle>
          <a:p>
            <a:endParaRPr lang="en-US"/>
          </a:p>
        </p:txBody>
      </p:sp>
      <p:sp>
        <p:nvSpPr>
          <p:cNvPr id="3" name="Date Placeholder 2"/>
          <p:cNvSpPr>
            <a:spLocks noGrp="1"/>
          </p:cNvSpPr>
          <p:nvPr>
            <p:ph type="dt" sz="quarter" idx="1"/>
          </p:nvPr>
        </p:nvSpPr>
        <p:spPr>
          <a:xfrm>
            <a:off x="3857056" y="4"/>
            <a:ext cx="2951780" cy="497464"/>
          </a:xfrm>
          <a:prstGeom prst="rect">
            <a:avLst/>
          </a:prstGeom>
        </p:spPr>
        <p:txBody>
          <a:bodyPr vert="horz" lIns="93603" tIns="46802" rIns="93603" bIns="46802" rtlCol="0"/>
          <a:lstStyle>
            <a:lvl1pPr algn="r">
              <a:defRPr sz="1200"/>
            </a:lvl1pPr>
          </a:lstStyle>
          <a:p>
            <a:fld id="{0D7DBD0D-ADAB-499C-9E55-092F8A5BD5F0}" type="datetimeFigureOut">
              <a:rPr lang="en-US" smtClean="0"/>
              <a:t>22-Apr-20</a:t>
            </a:fld>
            <a:endParaRPr lang="en-US"/>
          </a:p>
        </p:txBody>
      </p:sp>
      <p:sp>
        <p:nvSpPr>
          <p:cNvPr id="4" name="Footer Placeholder 3"/>
          <p:cNvSpPr>
            <a:spLocks noGrp="1"/>
          </p:cNvSpPr>
          <p:nvPr>
            <p:ph type="ftr" sz="quarter" idx="2"/>
          </p:nvPr>
        </p:nvSpPr>
        <p:spPr>
          <a:xfrm>
            <a:off x="3" y="9443353"/>
            <a:ext cx="2951780" cy="497464"/>
          </a:xfrm>
          <a:prstGeom prst="rect">
            <a:avLst/>
          </a:prstGeom>
        </p:spPr>
        <p:txBody>
          <a:bodyPr vert="horz" lIns="93603" tIns="46802" rIns="93603" bIns="46802" rtlCol="0" anchor="b"/>
          <a:lstStyle>
            <a:lvl1pPr algn="l">
              <a:defRPr sz="1200"/>
            </a:lvl1pPr>
          </a:lstStyle>
          <a:p>
            <a:endParaRPr lang="en-US"/>
          </a:p>
        </p:txBody>
      </p:sp>
      <p:sp>
        <p:nvSpPr>
          <p:cNvPr id="5" name="Slide Number Placeholder 4"/>
          <p:cNvSpPr>
            <a:spLocks noGrp="1"/>
          </p:cNvSpPr>
          <p:nvPr>
            <p:ph type="sldNum" sz="quarter" idx="3"/>
          </p:nvPr>
        </p:nvSpPr>
        <p:spPr>
          <a:xfrm>
            <a:off x="3857056" y="9443353"/>
            <a:ext cx="2951780" cy="497464"/>
          </a:xfrm>
          <a:prstGeom prst="rect">
            <a:avLst/>
          </a:prstGeom>
        </p:spPr>
        <p:txBody>
          <a:bodyPr vert="horz" lIns="93603" tIns="46802" rIns="93603" bIns="46802" rtlCol="0" anchor="b"/>
          <a:lstStyle>
            <a:lvl1pPr algn="r">
              <a:defRPr sz="1200"/>
            </a:lvl1pPr>
          </a:lstStyle>
          <a:p>
            <a:fld id="{39D446C2-8EEF-4934-83B4-ACC5A1A016EB}" type="slidenum">
              <a:rPr lang="en-US" smtClean="0"/>
              <a:t>‹#›</a:t>
            </a:fld>
            <a:endParaRPr lang="en-US"/>
          </a:p>
        </p:txBody>
      </p:sp>
    </p:spTree>
    <p:extLst>
      <p:ext uri="{BB962C8B-B14F-4D97-AF65-F5344CB8AC3E}">
        <p14:creationId xmlns:p14="http://schemas.microsoft.com/office/powerpoint/2010/main" val="679215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51162" cy="497126"/>
          </a:xfrm>
          <a:prstGeom prst="rect">
            <a:avLst/>
          </a:prstGeom>
        </p:spPr>
        <p:txBody>
          <a:bodyPr vert="horz" lIns="95380" tIns="47691" rIns="95380" bIns="47691" rtlCol="0"/>
          <a:lstStyle>
            <a:lvl1pPr algn="l">
              <a:defRPr sz="1200"/>
            </a:lvl1pPr>
          </a:lstStyle>
          <a:p>
            <a:endParaRPr lang="en-US"/>
          </a:p>
        </p:txBody>
      </p:sp>
      <p:sp>
        <p:nvSpPr>
          <p:cNvPr id="3" name="Date Placeholder 2"/>
          <p:cNvSpPr>
            <a:spLocks noGrp="1"/>
          </p:cNvSpPr>
          <p:nvPr>
            <p:ph type="dt" idx="1"/>
          </p:nvPr>
        </p:nvSpPr>
        <p:spPr>
          <a:xfrm>
            <a:off x="3857640" y="1"/>
            <a:ext cx="2951162" cy="497126"/>
          </a:xfrm>
          <a:prstGeom prst="rect">
            <a:avLst/>
          </a:prstGeom>
        </p:spPr>
        <p:txBody>
          <a:bodyPr vert="horz" lIns="95380" tIns="47691" rIns="95380" bIns="47691" rtlCol="0"/>
          <a:lstStyle>
            <a:lvl1pPr algn="r">
              <a:defRPr sz="1200"/>
            </a:lvl1pPr>
          </a:lstStyle>
          <a:p>
            <a:fld id="{8FF7722A-1466-4470-8713-2D2D0F8D0C6C}" type="datetimeFigureOut">
              <a:rPr lang="en-US" smtClean="0"/>
              <a:t>22-Apr-20</a:t>
            </a:fld>
            <a:endParaRPr lang="en-US"/>
          </a:p>
        </p:txBody>
      </p:sp>
      <p:sp>
        <p:nvSpPr>
          <p:cNvPr id="4" name="Slide Image Placeholder 3"/>
          <p:cNvSpPr>
            <a:spLocks noGrp="1" noRot="1" noChangeAspect="1"/>
          </p:cNvSpPr>
          <p:nvPr>
            <p:ph type="sldImg" idx="2"/>
          </p:nvPr>
        </p:nvSpPr>
        <p:spPr>
          <a:xfrm>
            <a:off x="90488" y="742950"/>
            <a:ext cx="6629400" cy="3729038"/>
          </a:xfrm>
          <a:prstGeom prst="rect">
            <a:avLst/>
          </a:prstGeom>
          <a:noFill/>
          <a:ln w="12700">
            <a:solidFill>
              <a:prstClr val="black"/>
            </a:solidFill>
          </a:ln>
        </p:spPr>
        <p:txBody>
          <a:bodyPr vert="horz" lIns="95380" tIns="47691" rIns="95380" bIns="47691" rtlCol="0" anchor="ctr"/>
          <a:lstStyle/>
          <a:p>
            <a:endParaRPr lang="en-US"/>
          </a:p>
        </p:txBody>
      </p:sp>
      <p:sp>
        <p:nvSpPr>
          <p:cNvPr id="5" name="Notes Placeholder 4"/>
          <p:cNvSpPr>
            <a:spLocks noGrp="1"/>
          </p:cNvSpPr>
          <p:nvPr>
            <p:ph type="body" sz="quarter" idx="3"/>
          </p:nvPr>
        </p:nvSpPr>
        <p:spPr>
          <a:xfrm>
            <a:off x="681038" y="4722695"/>
            <a:ext cx="5448300" cy="4474131"/>
          </a:xfrm>
          <a:prstGeom prst="rect">
            <a:avLst/>
          </a:prstGeom>
        </p:spPr>
        <p:txBody>
          <a:bodyPr vert="horz" lIns="95380" tIns="47691" rIns="95380" bIns="4769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43664"/>
            <a:ext cx="2951162" cy="497126"/>
          </a:xfrm>
          <a:prstGeom prst="rect">
            <a:avLst/>
          </a:prstGeom>
        </p:spPr>
        <p:txBody>
          <a:bodyPr vert="horz" lIns="95380" tIns="47691" rIns="95380" bIns="47691" rtlCol="0" anchor="b"/>
          <a:lstStyle>
            <a:lvl1pPr algn="l">
              <a:defRPr sz="1200"/>
            </a:lvl1pPr>
          </a:lstStyle>
          <a:p>
            <a:endParaRPr lang="en-US"/>
          </a:p>
        </p:txBody>
      </p:sp>
      <p:sp>
        <p:nvSpPr>
          <p:cNvPr id="7" name="Slide Number Placeholder 6"/>
          <p:cNvSpPr>
            <a:spLocks noGrp="1"/>
          </p:cNvSpPr>
          <p:nvPr>
            <p:ph type="sldNum" sz="quarter" idx="5"/>
          </p:nvPr>
        </p:nvSpPr>
        <p:spPr>
          <a:xfrm>
            <a:off x="3857640" y="9443664"/>
            <a:ext cx="2951162" cy="497126"/>
          </a:xfrm>
          <a:prstGeom prst="rect">
            <a:avLst/>
          </a:prstGeom>
        </p:spPr>
        <p:txBody>
          <a:bodyPr vert="horz" lIns="95380" tIns="47691" rIns="95380" bIns="47691" rtlCol="0" anchor="b"/>
          <a:lstStyle>
            <a:lvl1pPr algn="r">
              <a:defRPr sz="1200"/>
            </a:lvl1pPr>
          </a:lstStyle>
          <a:p>
            <a:fld id="{602C1E05-C6E1-46CA-80CC-6FE90A8A4389}" type="slidenum">
              <a:rPr lang="en-US" smtClean="0"/>
              <a:t>‹#›</a:t>
            </a:fld>
            <a:endParaRPr lang="en-US"/>
          </a:p>
        </p:txBody>
      </p:sp>
    </p:spTree>
    <p:extLst>
      <p:ext uri="{BB962C8B-B14F-4D97-AF65-F5344CB8AC3E}">
        <p14:creationId xmlns:p14="http://schemas.microsoft.com/office/powerpoint/2010/main" val="3315241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2950"/>
            <a:ext cx="6629400" cy="37290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3C4EDB-FDD5-48B7-A187-395E1CDBBEA2}"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761842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2C1E05-C6E1-46CA-80CC-6FE90A8A4389}" type="slidenum">
              <a:rPr lang="en-US" smtClean="0"/>
              <a:t>17</a:t>
            </a:fld>
            <a:endParaRPr lang="en-US"/>
          </a:p>
        </p:txBody>
      </p:sp>
    </p:spTree>
    <p:extLst>
      <p:ext uri="{BB962C8B-B14F-4D97-AF65-F5344CB8AC3E}">
        <p14:creationId xmlns:p14="http://schemas.microsoft.com/office/powerpoint/2010/main" val="3642132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2C1E05-C6E1-46CA-80CC-6FE90A8A4389}" type="slidenum">
              <a:rPr lang="en-US" smtClean="0"/>
              <a:t>18</a:t>
            </a:fld>
            <a:endParaRPr lang="en-US"/>
          </a:p>
        </p:txBody>
      </p:sp>
    </p:spTree>
    <p:extLst>
      <p:ext uri="{BB962C8B-B14F-4D97-AF65-F5344CB8AC3E}">
        <p14:creationId xmlns:p14="http://schemas.microsoft.com/office/powerpoint/2010/main" val="40367695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02C1E05-C6E1-46CA-80CC-6FE90A8A4389}" type="slidenum">
              <a:rPr lang="en-US" smtClean="0"/>
              <a:t>21</a:t>
            </a:fld>
            <a:endParaRPr lang="en-US"/>
          </a:p>
        </p:txBody>
      </p:sp>
    </p:spTree>
    <p:extLst>
      <p:ext uri="{BB962C8B-B14F-4D97-AF65-F5344CB8AC3E}">
        <p14:creationId xmlns:p14="http://schemas.microsoft.com/office/powerpoint/2010/main" val="1721389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02C1E05-C6E1-46CA-80CC-6FE90A8A4389}" type="slidenum">
              <a:rPr lang="en-US" smtClean="0"/>
              <a:t>23</a:t>
            </a:fld>
            <a:endParaRPr lang="en-US"/>
          </a:p>
        </p:txBody>
      </p:sp>
    </p:spTree>
    <p:extLst>
      <p:ext uri="{BB962C8B-B14F-4D97-AF65-F5344CB8AC3E}">
        <p14:creationId xmlns:p14="http://schemas.microsoft.com/office/powerpoint/2010/main" val="943097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02C1E05-C6E1-46CA-80CC-6FE90A8A4389}" type="slidenum">
              <a:rPr lang="en-US" smtClean="0"/>
              <a:t>3</a:t>
            </a:fld>
            <a:endParaRPr lang="en-US"/>
          </a:p>
        </p:txBody>
      </p:sp>
    </p:spTree>
    <p:extLst>
      <p:ext uri="{BB962C8B-B14F-4D97-AF65-F5344CB8AC3E}">
        <p14:creationId xmlns:p14="http://schemas.microsoft.com/office/powerpoint/2010/main" val="1481677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02C1E05-C6E1-46CA-80CC-6FE90A8A4389}" type="slidenum">
              <a:rPr lang="en-US" smtClean="0"/>
              <a:t>6</a:t>
            </a:fld>
            <a:endParaRPr lang="en-US"/>
          </a:p>
        </p:txBody>
      </p:sp>
    </p:spTree>
    <p:extLst>
      <p:ext uri="{BB962C8B-B14F-4D97-AF65-F5344CB8AC3E}">
        <p14:creationId xmlns:p14="http://schemas.microsoft.com/office/powerpoint/2010/main" val="517692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02C1E05-C6E1-46CA-80CC-6FE90A8A4389}" type="slidenum">
              <a:rPr lang="en-US" smtClean="0"/>
              <a:t>11</a:t>
            </a:fld>
            <a:endParaRPr lang="en-US"/>
          </a:p>
        </p:txBody>
      </p:sp>
    </p:spTree>
    <p:extLst>
      <p:ext uri="{BB962C8B-B14F-4D97-AF65-F5344CB8AC3E}">
        <p14:creationId xmlns:p14="http://schemas.microsoft.com/office/powerpoint/2010/main" val="4019524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2C1E05-C6E1-46CA-80CC-6FE90A8A4389}" type="slidenum">
              <a:rPr lang="en-US" smtClean="0"/>
              <a:t>12</a:t>
            </a:fld>
            <a:endParaRPr lang="en-US"/>
          </a:p>
        </p:txBody>
      </p:sp>
    </p:spTree>
    <p:extLst>
      <p:ext uri="{BB962C8B-B14F-4D97-AF65-F5344CB8AC3E}">
        <p14:creationId xmlns:p14="http://schemas.microsoft.com/office/powerpoint/2010/main" val="3813703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2C1E05-C6E1-46CA-80CC-6FE90A8A4389}" type="slidenum">
              <a:rPr lang="en-US" smtClean="0"/>
              <a:t>13</a:t>
            </a:fld>
            <a:endParaRPr lang="en-US"/>
          </a:p>
        </p:txBody>
      </p:sp>
    </p:spTree>
    <p:extLst>
      <p:ext uri="{BB962C8B-B14F-4D97-AF65-F5344CB8AC3E}">
        <p14:creationId xmlns:p14="http://schemas.microsoft.com/office/powerpoint/2010/main" val="2649167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2C1E05-C6E1-46CA-80CC-6FE90A8A4389}" type="slidenum">
              <a:rPr lang="en-US" smtClean="0"/>
              <a:t>14</a:t>
            </a:fld>
            <a:endParaRPr lang="en-US"/>
          </a:p>
        </p:txBody>
      </p:sp>
    </p:spTree>
    <p:extLst>
      <p:ext uri="{BB962C8B-B14F-4D97-AF65-F5344CB8AC3E}">
        <p14:creationId xmlns:p14="http://schemas.microsoft.com/office/powerpoint/2010/main" val="2448827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2C1E05-C6E1-46CA-80CC-6FE90A8A4389}" type="slidenum">
              <a:rPr lang="en-US" smtClean="0"/>
              <a:t>15</a:t>
            </a:fld>
            <a:endParaRPr lang="en-US"/>
          </a:p>
        </p:txBody>
      </p:sp>
    </p:spTree>
    <p:extLst>
      <p:ext uri="{BB962C8B-B14F-4D97-AF65-F5344CB8AC3E}">
        <p14:creationId xmlns:p14="http://schemas.microsoft.com/office/powerpoint/2010/main" val="3394532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02C1E05-C6E1-46CA-80CC-6FE90A8A4389}" type="slidenum">
              <a:rPr lang="en-US" smtClean="0"/>
              <a:t>16</a:t>
            </a:fld>
            <a:endParaRPr lang="en-US"/>
          </a:p>
        </p:txBody>
      </p:sp>
    </p:spTree>
    <p:extLst>
      <p:ext uri="{BB962C8B-B14F-4D97-AF65-F5344CB8AC3E}">
        <p14:creationId xmlns:p14="http://schemas.microsoft.com/office/powerpoint/2010/main" val="19167249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rotWithShape="1">
          <a:blip r:embed="rId2" cstate="print"/>
          <a:stretch>
            <a:fillRect/>
          </a:stretch>
        </a:blipFill>
        <a:effectLst/>
      </p:bgPr>
    </p:bg>
    <p:spTree>
      <p:nvGrpSpPr>
        <p:cNvPr id="1" name=""/>
        <p:cNvGrpSpPr/>
        <p:nvPr/>
      </p:nvGrpSpPr>
      <p:grpSpPr>
        <a:xfrm>
          <a:off x="0" y="0"/>
          <a:ext cx="0" cy="0"/>
          <a:chOff x="0" y="0"/>
          <a:chExt cx="0" cy="0"/>
        </a:xfrm>
      </p:grpSpPr>
      <p:pic>
        <p:nvPicPr>
          <p:cNvPr id="12" name="Picture 11" descr="CPI_cover_pag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35954"/>
          </a:xfrm>
          <a:prstGeom prst="rect">
            <a:avLst/>
          </a:prstGeom>
        </p:spPr>
      </p:pic>
      <p:sp>
        <p:nvSpPr>
          <p:cNvPr id="2" name="Title 1"/>
          <p:cNvSpPr>
            <a:spLocks noGrp="1"/>
          </p:cNvSpPr>
          <p:nvPr>
            <p:ph type="ctrTitle"/>
          </p:nvPr>
        </p:nvSpPr>
        <p:spPr>
          <a:xfrm>
            <a:off x="914400" y="2043189"/>
            <a:ext cx="10363200" cy="1160565"/>
          </a:xfrm>
        </p:spPr>
        <p:txBody>
          <a:bodyPr>
            <a:normAutofit/>
          </a:bodyPr>
          <a:lstStyle>
            <a:lvl1pPr algn="ctr">
              <a:defRPr sz="5000" b="0" i="0">
                <a:solidFill>
                  <a:srgbClr val="F0542B"/>
                </a:solidFill>
                <a:latin typeface="Cronos Pro"/>
                <a:cs typeface="Cronos Pro"/>
              </a:defRPr>
            </a:lvl1pPr>
          </a:lstStyle>
          <a:p>
            <a:r>
              <a:rPr lang="en-US"/>
              <a:t>Click to edit Master title style</a:t>
            </a:r>
            <a:endParaRPr lang="en-US" dirty="0"/>
          </a:p>
        </p:txBody>
      </p:sp>
      <p:sp>
        <p:nvSpPr>
          <p:cNvPr id="9" name="Content Placeholder 8"/>
          <p:cNvSpPr>
            <a:spLocks noGrp="1"/>
          </p:cNvSpPr>
          <p:nvPr>
            <p:ph sz="quarter" idx="13"/>
          </p:nvPr>
        </p:nvSpPr>
        <p:spPr>
          <a:xfrm>
            <a:off x="1834095" y="3250187"/>
            <a:ext cx="8523817" cy="927100"/>
          </a:xfrm>
        </p:spPr>
        <p:txBody>
          <a:bodyPr>
            <a:normAutofit/>
          </a:bodyPr>
          <a:lstStyle>
            <a:lvl1pPr marL="0" indent="0" algn="ctr">
              <a:buFont typeface="+mj-lt"/>
              <a:buNone/>
              <a:defRPr sz="2000">
                <a:solidFill>
                  <a:srgbClr val="7D7875"/>
                </a:solidFill>
                <a:latin typeface="Cronos Pro"/>
                <a:cs typeface="Cronos Pro"/>
              </a:defRPr>
            </a:lvl1pPr>
          </a:lstStyle>
          <a:p>
            <a:pPr lvl="0"/>
            <a:r>
              <a:rPr lang="en-US"/>
              <a:t>Click to edit Master text styles</a:t>
            </a:r>
          </a:p>
        </p:txBody>
      </p:sp>
      <p:cxnSp>
        <p:nvCxnSpPr>
          <p:cNvPr id="13" name="Straight Connector 12"/>
          <p:cNvCxnSpPr/>
          <p:nvPr/>
        </p:nvCxnSpPr>
        <p:spPr>
          <a:xfrm>
            <a:off x="6333103" y="5655728"/>
            <a:ext cx="0" cy="854610"/>
          </a:xfrm>
          <a:prstGeom prst="line">
            <a:avLst/>
          </a:prstGeom>
          <a:ln w="9525">
            <a:solidFill>
              <a:srgbClr val="7D7875"/>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9347225" y="5655728"/>
            <a:ext cx="0" cy="854610"/>
          </a:xfrm>
          <a:prstGeom prst="line">
            <a:avLst/>
          </a:prstGeom>
          <a:ln w="9525">
            <a:solidFill>
              <a:srgbClr val="7D7875"/>
            </a:solidFill>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userDrawn="1"/>
        </p:nvSpPr>
        <p:spPr>
          <a:xfrm>
            <a:off x="9410101" y="5715004"/>
            <a:ext cx="2477100" cy="604296"/>
          </a:xfrm>
          <a:prstGeom prst="rect">
            <a:avLst/>
          </a:prstGeom>
          <a:noFill/>
        </p:spPr>
        <p:txBody>
          <a:bodyPr wrap="square" lIns="90003" tIns="45001" rIns="90003" bIns="45001" rtlCol="0">
            <a:spAutoFit/>
          </a:bodyPr>
          <a:lstStyle/>
          <a:p>
            <a:r>
              <a:rPr lang="en-US" sz="800" dirty="0">
                <a:solidFill>
                  <a:srgbClr val="7D7875"/>
                </a:solidFill>
                <a:cs typeface="Arial"/>
              </a:rPr>
              <a:t>19 </a:t>
            </a:r>
            <a:r>
              <a:rPr lang="en-US" sz="800" dirty="0" err="1">
                <a:solidFill>
                  <a:srgbClr val="7D7875"/>
                </a:solidFill>
                <a:cs typeface="Arial"/>
              </a:rPr>
              <a:t>Hatfields</a:t>
            </a:r>
            <a:endParaRPr lang="en-US" sz="800" dirty="0">
              <a:solidFill>
                <a:srgbClr val="7D7875"/>
              </a:solidFill>
              <a:cs typeface="Arial"/>
            </a:endParaRPr>
          </a:p>
          <a:p>
            <a:r>
              <a:rPr lang="en-US" sz="800" dirty="0">
                <a:solidFill>
                  <a:srgbClr val="7D7875"/>
                </a:solidFill>
                <a:cs typeface="Arial"/>
              </a:rPr>
              <a:t>London, SE1 8DJ</a:t>
            </a:r>
          </a:p>
          <a:p>
            <a:r>
              <a:rPr lang="en-US" sz="800" dirty="0">
                <a:solidFill>
                  <a:srgbClr val="7D7875"/>
                </a:solidFill>
                <a:cs typeface="Arial"/>
              </a:rPr>
              <a:t>United Kingdom </a:t>
            </a:r>
          </a:p>
          <a:p>
            <a:r>
              <a:rPr lang="en-US" sz="800" u="sng" dirty="0" err="1">
                <a:solidFill>
                  <a:srgbClr val="EF562B"/>
                </a:solidFill>
                <a:cs typeface="Arial"/>
              </a:rPr>
              <a:t>climatepolicyinitiative.org</a:t>
            </a:r>
            <a:endParaRPr lang="en-US" sz="800" u="sng" dirty="0">
              <a:solidFill>
                <a:srgbClr val="EF562B"/>
              </a:solidFill>
              <a:cs typeface="Arial"/>
            </a:endParaRPr>
          </a:p>
        </p:txBody>
      </p:sp>
      <p:sp>
        <p:nvSpPr>
          <p:cNvPr id="15" name="TextBox 14"/>
          <p:cNvSpPr txBox="1"/>
          <p:nvPr userDrawn="1"/>
        </p:nvSpPr>
        <p:spPr>
          <a:xfrm>
            <a:off x="6400800" y="5715004"/>
            <a:ext cx="2334501" cy="850518"/>
          </a:xfrm>
          <a:prstGeom prst="rect">
            <a:avLst/>
          </a:prstGeom>
          <a:noFill/>
        </p:spPr>
        <p:txBody>
          <a:bodyPr wrap="square" lIns="90003" tIns="45001" rIns="90003" bIns="45001" rtlCol="0">
            <a:spAutoFit/>
          </a:bodyPr>
          <a:lstStyle/>
          <a:p>
            <a:r>
              <a:rPr lang="en-US" sz="800" dirty="0">
                <a:solidFill>
                  <a:srgbClr val="7D7875"/>
                </a:solidFill>
                <a:cs typeface="Arial"/>
              </a:rPr>
              <a:t>BRAZIL</a:t>
            </a:r>
          </a:p>
          <a:p>
            <a:r>
              <a:rPr lang="en-US" sz="800" dirty="0">
                <a:solidFill>
                  <a:srgbClr val="7D7875"/>
                </a:solidFill>
                <a:cs typeface="Arial"/>
              </a:rPr>
              <a:t>CHINA</a:t>
            </a:r>
          </a:p>
          <a:p>
            <a:pPr>
              <a:defRPr/>
            </a:pPr>
            <a:r>
              <a:rPr lang="en-US" sz="800" dirty="0">
                <a:solidFill>
                  <a:srgbClr val="C00000"/>
                </a:solidFill>
                <a:cs typeface="Arial"/>
              </a:rPr>
              <a:t>EUROPE</a:t>
            </a:r>
          </a:p>
          <a:p>
            <a:r>
              <a:rPr lang="en-US" sz="800" dirty="0">
                <a:solidFill>
                  <a:srgbClr val="7D7875"/>
                </a:solidFill>
                <a:cs typeface="Arial"/>
              </a:rPr>
              <a:t>INDIA</a:t>
            </a:r>
          </a:p>
          <a:p>
            <a:r>
              <a:rPr lang="en-US" sz="800" dirty="0">
                <a:solidFill>
                  <a:srgbClr val="7D7875"/>
                </a:solidFill>
                <a:cs typeface="Arial"/>
              </a:rPr>
              <a:t>INDONESIA</a:t>
            </a:r>
          </a:p>
          <a:p>
            <a:r>
              <a:rPr lang="en-US" sz="800" dirty="0">
                <a:solidFill>
                  <a:schemeClr val="tx1">
                    <a:lumMod val="50000"/>
                    <a:lumOff val="50000"/>
                  </a:schemeClr>
                </a:solidFill>
                <a:cs typeface="Arial"/>
              </a:rPr>
              <a:t>UNITED STATES</a:t>
            </a:r>
          </a:p>
        </p:txBody>
      </p:sp>
    </p:spTree>
    <p:extLst>
      <p:ext uri="{BB962C8B-B14F-4D97-AF65-F5344CB8AC3E}">
        <p14:creationId xmlns:p14="http://schemas.microsoft.com/office/powerpoint/2010/main" val="509041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99136"/>
          </a:xfrm>
          <a:solidFill>
            <a:schemeClr val="bg2"/>
          </a:solidFill>
        </p:spPr>
        <p:txBody>
          <a:bodyPr anchor="ctr" anchorCtr="0">
            <a:normAutofit/>
          </a:bodyPr>
          <a:lstStyle>
            <a:lvl1pPr>
              <a:defRPr sz="2800" i="1">
                <a:solidFill>
                  <a:schemeClr val="tx1">
                    <a:lumMod val="85000"/>
                    <a:lumOff val="15000"/>
                  </a:schemeClr>
                </a:solidFill>
                <a:latin typeface="+mj-lt"/>
                <a:cs typeface="Times New Roman"/>
              </a:defRPr>
            </a:lvl1pPr>
          </a:lstStyle>
          <a:p>
            <a:r>
              <a:rPr lang="en-US" dirty="0"/>
              <a:t>Click to edit Master title style</a:t>
            </a:r>
          </a:p>
        </p:txBody>
      </p:sp>
      <p:sp>
        <p:nvSpPr>
          <p:cNvPr id="3" name="Content Placeholder 2"/>
          <p:cNvSpPr>
            <a:spLocks noGrp="1"/>
          </p:cNvSpPr>
          <p:nvPr>
            <p:ph idx="1"/>
          </p:nvPr>
        </p:nvSpPr>
        <p:spPr>
          <a:xfrm>
            <a:off x="203200" y="990600"/>
            <a:ext cx="11785600" cy="5486400"/>
          </a:xfrm>
        </p:spPr>
        <p:txBody>
          <a:bodyPr/>
          <a:lstStyle>
            <a:lvl1pPr>
              <a:defRPr sz="2500" b="0" i="0">
                <a:solidFill>
                  <a:schemeClr val="tx1">
                    <a:lumMod val="75000"/>
                    <a:lumOff val="25000"/>
                  </a:schemeClr>
                </a:solidFill>
                <a:latin typeface="Cronos Pro"/>
                <a:cs typeface="Cronos Pro"/>
              </a:defRPr>
            </a:lvl1pPr>
            <a:lvl2pPr>
              <a:defRPr sz="2400" b="0" i="0">
                <a:solidFill>
                  <a:schemeClr val="tx1">
                    <a:lumMod val="75000"/>
                    <a:lumOff val="25000"/>
                  </a:schemeClr>
                </a:solidFill>
                <a:latin typeface="Cronos Pro"/>
                <a:cs typeface="Cronos Pro"/>
              </a:defRPr>
            </a:lvl2pPr>
            <a:lvl3pPr>
              <a:defRPr sz="2000" b="0" i="0">
                <a:solidFill>
                  <a:schemeClr val="tx1">
                    <a:lumMod val="75000"/>
                    <a:lumOff val="25000"/>
                  </a:schemeClr>
                </a:solidFill>
                <a:latin typeface="Cronos Pro"/>
                <a:cs typeface="Cronos Pro"/>
              </a:defRPr>
            </a:lvl3pPr>
            <a:lvl4pPr>
              <a:defRPr sz="1800" b="0" i="0">
                <a:solidFill>
                  <a:schemeClr val="tx1">
                    <a:lumMod val="75000"/>
                    <a:lumOff val="25000"/>
                  </a:schemeClr>
                </a:solidFill>
                <a:latin typeface="Cronos Pro"/>
                <a:cs typeface="Cronos Pro"/>
              </a:defRPr>
            </a:lvl4pPr>
            <a:lvl5pPr>
              <a:defRPr sz="1800" b="0" i="0">
                <a:solidFill>
                  <a:schemeClr val="tx1">
                    <a:lumMod val="75000"/>
                    <a:lumOff val="25000"/>
                  </a:schemeClr>
                </a:solidFill>
                <a:latin typeface="Cronos Pro"/>
                <a:cs typeface="Cronos Pr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6"/>
          <p:cNvSpPr>
            <a:spLocks noGrp="1"/>
          </p:cNvSpPr>
          <p:nvPr>
            <p:ph type="sldNum" sz="quarter" idx="4"/>
          </p:nvPr>
        </p:nvSpPr>
        <p:spPr>
          <a:xfrm>
            <a:off x="4673600" y="6644420"/>
            <a:ext cx="2844800" cy="213580"/>
          </a:xfrm>
          <a:prstGeom prst="rect">
            <a:avLst/>
          </a:prstGeom>
          <a:ln>
            <a:noFill/>
          </a:ln>
        </p:spPr>
        <p:txBody>
          <a:bodyPr vert="horz" lIns="91440" tIns="45720" rIns="91440" bIns="45720" rtlCol="0" anchor="ctr"/>
          <a:lstStyle>
            <a:lvl1pPr algn="ctr">
              <a:defRPr sz="1000">
                <a:solidFill>
                  <a:schemeClr val="tx1">
                    <a:tint val="75000"/>
                  </a:schemeClr>
                </a:solidFill>
              </a:defRPr>
            </a:lvl1pPr>
          </a:lstStyle>
          <a:p>
            <a:fld id="{005ED145-52BD-FC41-B15C-9E02BE74B9C5}" type="slidenum">
              <a:rPr lang="en-US"/>
              <a:pPr/>
              <a:t>‹#›</a:t>
            </a:fld>
            <a:endParaRPr lang="en-US" dirty="0"/>
          </a:p>
        </p:txBody>
      </p:sp>
    </p:spTree>
    <p:extLst>
      <p:ext uri="{BB962C8B-B14F-4D97-AF65-F5344CB8AC3E}">
        <p14:creationId xmlns:p14="http://schemas.microsoft.com/office/powerpoint/2010/main" val="4062174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667" y="276093"/>
            <a:ext cx="11573566" cy="5996609"/>
          </a:xfrm>
        </p:spPr>
        <p:txBody>
          <a:bodyPr/>
          <a:lstStyle>
            <a:lvl1pPr>
              <a:defRPr sz="2500" b="0" i="0">
                <a:solidFill>
                  <a:srgbClr val="404040"/>
                </a:solidFill>
                <a:latin typeface="Cronos Pro"/>
                <a:cs typeface="Cronos Pro"/>
              </a:defRPr>
            </a:lvl1pPr>
            <a:lvl2pPr>
              <a:defRPr sz="2400" b="0" i="0">
                <a:solidFill>
                  <a:srgbClr val="404040"/>
                </a:solidFill>
                <a:latin typeface="Cronos Pro"/>
                <a:cs typeface="Cronos Pro"/>
              </a:defRPr>
            </a:lvl2pPr>
            <a:lvl3pPr>
              <a:defRPr sz="2000" b="0" i="0">
                <a:solidFill>
                  <a:srgbClr val="404040"/>
                </a:solidFill>
                <a:latin typeface="Cronos Pro"/>
                <a:cs typeface="Cronos Pro"/>
              </a:defRPr>
            </a:lvl3pPr>
            <a:lvl4pPr>
              <a:defRPr sz="1800" b="0" i="0">
                <a:solidFill>
                  <a:srgbClr val="404040"/>
                </a:solidFill>
                <a:latin typeface="Cronos Pro"/>
                <a:cs typeface="Cronos Pro"/>
              </a:defRPr>
            </a:lvl4pPr>
            <a:lvl5pPr>
              <a:defRPr sz="1800" b="0" i="0">
                <a:solidFill>
                  <a:srgbClr val="404040"/>
                </a:solidFill>
                <a:latin typeface="Cronos Pro"/>
                <a:cs typeface="Cronos Pro"/>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6"/>
          <p:cNvSpPr>
            <a:spLocks noGrp="1"/>
          </p:cNvSpPr>
          <p:nvPr>
            <p:ph type="sldNum" sz="quarter" idx="4"/>
          </p:nvPr>
        </p:nvSpPr>
        <p:spPr>
          <a:xfrm>
            <a:off x="4673600" y="6644420"/>
            <a:ext cx="2844800" cy="213580"/>
          </a:xfrm>
          <a:prstGeom prst="rect">
            <a:avLst/>
          </a:prstGeom>
          <a:ln>
            <a:noFill/>
          </a:ln>
        </p:spPr>
        <p:txBody>
          <a:bodyPr vert="horz" lIns="91440" tIns="45720" rIns="91440" bIns="45720" rtlCol="0" anchor="ctr"/>
          <a:lstStyle>
            <a:lvl1pPr algn="ctr">
              <a:defRPr sz="1000">
                <a:solidFill>
                  <a:schemeClr val="tx1">
                    <a:tint val="75000"/>
                  </a:schemeClr>
                </a:solidFill>
              </a:defRPr>
            </a:lvl1pPr>
          </a:lstStyle>
          <a:p>
            <a:fld id="{005ED145-52BD-FC41-B15C-9E02BE74B9C5}" type="slidenum">
              <a:rPr lang="en-US"/>
              <a:pPr/>
              <a:t>‹#›</a:t>
            </a:fld>
            <a:endParaRPr lang="en-US"/>
          </a:p>
        </p:txBody>
      </p:sp>
    </p:spTree>
    <p:extLst>
      <p:ext uri="{BB962C8B-B14F-4D97-AF65-F5344CB8AC3E}">
        <p14:creationId xmlns:p14="http://schemas.microsoft.com/office/powerpoint/2010/main" val="394082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Rectangle 2"/>
          <p:cNvSpPr/>
          <p:nvPr/>
        </p:nvSpPr>
        <p:spPr>
          <a:xfrm>
            <a:off x="0" y="2690010"/>
            <a:ext cx="12192000" cy="1477987"/>
          </a:xfrm>
          <a:prstGeom prst="rect">
            <a:avLst/>
          </a:prstGeom>
          <a:solidFill>
            <a:srgbClr val="D539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prstClr val="white"/>
              </a:solidFill>
            </a:endParaRPr>
          </a:p>
        </p:txBody>
      </p:sp>
      <p:sp>
        <p:nvSpPr>
          <p:cNvPr id="2" name="Title 1"/>
          <p:cNvSpPr>
            <a:spLocks noGrp="1"/>
          </p:cNvSpPr>
          <p:nvPr>
            <p:ph type="title" hasCustomPrompt="1"/>
          </p:nvPr>
        </p:nvSpPr>
        <p:spPr>
          <a:xfrm>
            <a:off x="963084" y="3158482"/>
            <a:ext cx="10363200" cy="501346"/>
          </a:xfrm>
        </p:spPr>
        <p:txBody>
          <a:bodyPr anchor="t">
            <a:normAutofit/>
          </a:bodyPr>
          <a:lstStyle>
            <a:lvl1pPr algn="ctr">
              <a:defRPr sz="2500" b="0" cap="none">
                <a:solidFill>
                  <a:schemeClr val="bg1"/>
                </a:solidFill>
                <a:latin typeface="Cronos Pro"/>
                <a:cs typeface="Cronos Pro"/>
              </a:defRPr>
            </a:lvl1pPr>
          </a:lstStyle>
          <a:p>
            <a:r>
              <a:rPr lang="en-US" dirty="0"/>
              <a:t>click to edit master title style</a:t>
            </a:r>
          </a:p>
        </p:txBody>
      </p:sp>
      <p:sp>
        <p:nvSpPr>
          <p:cNvPr id="4" name="Slide Number Placeholder 6"/>
          <p:cNvSpPr>
            <a:spLocks noGrp="1"/>
          </p:cNvSpPr>
          <p:nvPr>
            <p:ph type="sldNum" sz="quarter" idx="4"/>
          </p:nvPr>
        </p:nvSpPr>
        <p:spPr>
          <a:xfrm>
            <a:off x="4673600" y="6644420"/>
            <a:ext cx="2844800" cy="213580"/>
          </a:xfrm>
          <a:prstGeom prst="rect">
            <a:avLst/>
          </a:prstGeom>
          <a:ln>
            <a:noFill/>
          </a:ln>
        </p:spPr>
        <p:txBody>
          <a:bodyPr vert="horz" lIns="91440" tIns="45720" rIns="91440" bIns="45720" rtlCol="0" anchor="ctr"/>
          <a:lstStyle>
            <a:lvl1pPr algn="ctr">
              <a:defRPr sz="1000">
                <a:solidFill>
                  <a:schemeClr val="tx1">
                    <a:tint val="75000"/>
                  </a:schemeClr>
                </a:solidFill>
              </a:defRPr>
            </a:lvl1pPr>
          </a:lstStyle>
          <a:p>
            <a:fld id="{005ED145-52BD-FC41-B15C-9E02BE74B9C5}" type="slidenum">
              <a:rPr lang="en-US"/>
              <a:pPr/>
              <a:t>‹#›</a:t>
            </a:fld>
            <a:endParaRPr lang="en-US"/>
          </a:p>
        </p:txBody>
      </p:sp>
    </p:spTree>
    <p:extLst>
      <p:ext uri="{BB962C8B-B14F-4D97-AF65-F5344CB8AC3E}">
        <p14:creationId xmlns:p14="http://schemas.microsoft.com/office/powerpoint/2010/main" val="1835950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Back page">
    <p:bg>
      <p:bgPr>
        <a:blipFill dpi="0" rotWithShape="1">
          <a:blip r:embed="rId2" cstate="print">
            <a:lum/>
          </a:blip>
          <a:srcRect/>
          <a:stretch>
            <a:fillRect b="1000"/>
          </a:stretch>
        </a:blipFill>
        <a:effectLst/>
      </p:bgPr>
    </p:bg>
    <p:spTree>
      <p:nvGrpSpPr>
        <p:cNvPr id="1" name=""/>
        <p:cNvGrpSpPr/>
        <p:nvPr/>
      </p:nvGrpSpPr>
      <p:grpSpPr>
        <a:xfrm>
          <a:off x="0" y="0"/>
          <a:ext cx="0" cy="0"/>
          <a:chOff x="0" y="0"/>
          <a:chExt cx="0" cy="0"/>
        </a:xfrm>
      </p:grpSpPr>
      <p:sp>
        <p:nvSpPr>
          <p:cNvPr id="6" name="TextBox 5"/>
          <p:cNvSpPr txBox="1"/>
          <p:nvPr/>
        </p:nvSpPr>
        <p:spPr>
          <a:xfrm>
            <a:off x="6355681" y="5729091"/>
            <a:ext cx="2065867" cy="707886"/>
          </a:xfrm>
          <a:prstGeom prst="rect">
            <a:avLst/>
          </a:prstGeom>
          <a:noFill/>
        </p:spPr>
        <p:txBody>
          <a:bodyPr wrap="square" rtlCol="0">
            <a:spAutoFit/>
          </a:bodyPr>
          <a:lstStyle/>
          <a:p>
            <a:r>
              <a:rPr lang="en-US" sz="800" dirty="0">
                <a:solidFill>
                  <a:srgbClr val="7D7875"/>
                </a:solidFill>
                <a:cs typeface="Arial"/>
              </a:rPr>
              <a:t>BEIJING</a:t>
            </a:r>
          </a:p>
          <a:p>
            <a:r>
              <a:rPr lang="en-US" sz="800" dirty="0">
                <a:solidFill>
                  <a:srgbClr val="7D7875"/>
                </a:solidFill>
                <a:cs typeface="Arial"/>
              </a:rPr>
              <a:t>BERLIN</a:t>
            </a:r>
          </a:p>
          <a:p>
            <a:r>
              <a:rPr lang="en-US" sz="800" dirty="0">
                <a:solidFill>
                  <a:srgbClr val="7D7875"/>
                </a:solidFill>
                <a:cs typeface="Arial"/>
              </a:rPr>
              <a:t>RIO DE JANEIRO</a:t>
            </a:r>
          </a:p>
          <a:p>
            <a:r>
              <a:rPr lang="en-US" sz="800" dirty="0">
                <a:solidFill>
                  <a:srgbClr val="EF562B"/>
                </a:solidFill>
                <a:cs typeface="Arial"/>
              </a:rPr>
              <a:t>SAN FRANCISCO</a:t>
            </a:r>
          </a:p>
          <a:p>
            <a:r>
              <a:rPr lang="en-US" sz="800" dirty="0">
                <a:solidFill>
                  <a:srgbClr val="7D7875"/>
                </a:solidFill>
                <a:cs typeface="Arial"/>
              </a:rPr>
              <a:t>VENICE</a:t>
            </a:r>
          </a:p>
        </p:txBody>
      </p:sp>
      <p:sp>
        <p:nvSpPr>
          <p:cNvPr id="7" name="TextBox 6"/>
          <p:cNvSpPr txBox="1"/>
          <p:nvPr/>
        </p:nvSpPr>
        <p:spPr>
          <a:xfrm>
            <a:off x="9392378" y="5729096"/>
            <a:ext cx="2641600" cy="584775"/>
          </a:xfrm>
          <a:prstGeom prst="rect">
            <a:avLst/>
          </a:prstGeom>
          <a:noFill/>
        </p:spPr>
        <p:txBody>
          <a:bodyPr wrap="square" rtlCol="0">
            <a:spAutoFit/>
          </a:bodyPr>
          <a:lstStyle/>
          <a:p>
            <a:r>
              <a:rPr lang="en-US" sz="800" dirty="0">
                <a:solidFill>
                  <a:srgbClr val="7D7875"/>
                </a:solidFill>
                <a:cs typeface="Arial"/>
              </a:rPr>
              <a:t>235 Montgomery St. 13th Floor</a:t>
            </a:r>
          </a:p>
          <a:p>
            <a:r>
              <a:rPr lang="en-US" sz="800" dirty="0">
                <a:solidFill>
                  <a:srgbClr val="7D7875"/>
                </a:solidFill>
                <a:cs typeface="Arial"/>
              </a:rPr>
              <a:t>San Francisco, CA</a:t>
            </a:r>
          </a:p>
          <a:p>
            <a:r>
              <a:rPr lang="en-US" sz="800" dirty="0">
                <a:solidFill>
                  <a:srgbClr val="7D7875"/>
                </a:solidFill>
                <a:cs typeface="Arial"/>
              </a:rPr>
              <a:t>94104, USA</a:t>
            </a:r>
          </a:p>
          <a:p>
            <a:r>
              <a:rPr lang="en-US" sz="800" u="sng" dirty="0" err="1">
                <a:solidFill>
                  <a:srgbClr val="EF562B"/>
                </a:solidFill>
                <a:cs typeface="Arial"/>
              </a:rPr>
              <a:t>climatepolicyinitiative.org</a:t>
            </a:r>
            <a:endParaRPr lang="en-US" sz="800" u="sng" dirty="0">
              <a:solidFill>
                <a:srgbClr val="EF562B"/>
              </a:solidFill>
              <a:cs typeface="Arial"/>
            </a:endParaRPr>
          </a:p>
        </p:txBody>
      </p:sp>
      <p:cxnSp>
        <p:nvCxnSpPr>
          <p:cNvPr id="8" name="Straight Connector 7"/>
          <p:cNvCxnSpPr/>
          <p:nvPr/>
        </p:nvCxnSpPr>
        <p:spPr>
          <a:xfrm>
            <a:off x="6333103" y="5655728"/>
            <a:ext cx="0" cy="854610"/>
          </a:xfrm>
          <a:prstGeom prst="line">
            <a:avLst/>
          </a:prstGeom>
          <a:ln w="9525">
            <a:solidFill>
              <a:srgbClr val="7D7875"/>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9347225" y="5655728"/>
            <a:ext cx="0" cy="854610"/>
          </a:xfrm>
          <a:prstGeom prst="line">
            <a:avLst/>
          </a:prstGeom>
          <a:ln w="9525">
            <a:solidFill>
              <a:srgbClr val="7D787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83159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35289" y="274638"/>
            <a:ext cx="1004711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35289" y="1600201"/>
            <a:ext cx="10047110" cy="426388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ClimateSmallLogo.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604" y="6624667"/>
            <a:ext cx="2828356" cy="170677"/>
          </a:xfrm>
          <a:prstGeom prst="rect">
            <a:avLst/>
          </a:prstGeom>
        </p:spPr>
      </p:pic>
      <p:sp>
        <p:nvSpPr>
          <p:cNvPr id="9" name="TextBox 8"/>
          <p:cNvSpPr txBox="1"/>
          <p:nvPr/>
        </p:nvSpPr>
        <p:spPr>
          <a:xfrm>
            <a:off x="7315204" y="6611784"/>
            <a:ext cx="4876799" cy="246221"/>
          </a:xfrm>
          <a:prstGeom prst="rect">
            <a:avLst/>
          </a:prstGeom>
          <a:noFill/>
        </p:spPr>
        <p:txBody>
          <a:bodyPr wrap="square" rtlCol="0">
            <a:spAutoFit/>
          </a:bodyPr>
          <a:lstStyle/>
          <a:p>
            <a:pPr algn="r"/>
            <a:r>
              <a:rPr lang="en-US" sz="1000" dirty="0">
                <a:solidFill>
                  <a:prstClr val="white">
                    <a:lumMod val="50000"/>
                  </a:prstClr>
                </a:solidFill>
                <a:latin typeface="Whitney Condensed Book"/>
                <a:cs typeface="Whitney Condensed Book"/>
              </a:rPr>
              <a:t>Mainstreaming Webinar South Africa climate transition risk / April 2020</a:t>
            </a:r>
          </a:p>
        </p:txBody>
      </p:sp>
      <p:sp>
        <p:nvSpPr>
          <p:cNvPr id="7" name="Slide Number Placeholder 6"/>
          <p:cNvSpPr>
            <a:spLocks noGrp="1"/>
          </p:cNvSpPr>
          <p:nvPr>
            <p:ph type="sldNum" sz="quarter" idx="4"/>
          </p:nvPr>
        </p:nvSpPr>
        <p:spPr>
          <a:xfrm>
            <a:off x="4673600" y="6644420"/>
            <a:ext cx="2844800" cy="213580"/>
          </a:xfrm>
          <a:prstGeom prst="rect">
            <a:avLst/>
          </a:prstGeom>
          <a:ln>
            <a:noFill/>
          </a:ln>
        </p:spPr>
        <p:txBody>
          <a:bodyPr vert="horz" lIns="91440" tIns="45720" rIns="91440" bIns="45720" rtlCol="0" anchor="ctr"/>
          <a:lstStyle>
            <a:lvl1pPr algn="ctr">
              <a:defRPr sz="1000">
                <a:solidFill>
                  <a:schemeClr val="tx1">
                    <a:tint val="75000"/>
                  </a:schemeClr>
                </a:solidFill>
              </a:defRPr>
            </a:lvl1pPr>
          </a:lstStyle>
          <a:p>
            <a:fld id="{005ED145-52BD-FC41-B15C-9E02BE74B9C5}" type="slidenum">
              <a:rPr lang="en-US"/>
              <a:pPr/>
              <a:t>‹#›</a:t>
            </a:fld>
            <a:endParaRPr lang="en-US"/>
          </a:p>
        </p:txBody>
      </p:sp>
    </p:spTree>
    <p:extLst>
      <p:ext uri="{BB962C8B-B14F-4D97-AF65-F5344CB8AC3E}">
        <p14:creationId xmlns:p14="http://schemas.microsoft.com/office/powerpoint/2010/main" val="28218703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lgn="l" defTabSz="457212" rtl="0" eaLnBrk="1" latinLnBrk="0" hangingPunct="1">
        <a:spcBef>
          <a:spcPct val="0"/>
        </a:spcBef>
        <a:buNone/>
        <a:defRPr sz="2800" b="0" i="0" kern="1200">
          <a:solidFill>
            <a:srgbClr val="F0542B"/>
          </a:solidFill>
          <a:latin typeface="Cronos Pro"/>
          <a:ea typeface="+mj-ea"/>
          <a:cs typeface="Cronos Pro"/>
        </a:defRPr>
      </a:lvl1pPr>
    </p:titleStyle>
    <p:bodyStyle>
      <a:lvl1pPr marL="342908" indent="-342908" algn="l" defTabSz="457212" rtl="0" eaLnBrk="1" latinLnBrk="0" hangingPunct="1">
        <a:spcBef>
          <a:spcPct val="20000"/>
        </a:spcBef>
        <a:buFont typeface="Arial"/>
        <a:buChar char="•"/>
        <a:defRPr sz="3200" b="0" i="0" kern="1200" baseline="0">
          <a:solidFill>
            <a:schemeClr val="tx1">
              <a:lumMod val="65000"/>
              <a:lumOff val="35000"/>
            </a:schemeClr>
          </a:solidFill>
          <a:latin typeface="Cronos Pro"/>
          <a:ea typeface="+mn-ea"/>
          <a:cs typeface="Cronos Pro"/>
        </a:defRPr>
      </a:lvl1pPr>
      <a:lvl2pPr marL="742969" indent="-285757" algn="l" defTabSz="457212" rtl="0" eaLnBrk="1" latinLnBrk="0" hangingPunct="1">
        <a:spcBef>
          <a:spcPct val="20000"/>
        </a:spcBef>
        <a:buFont typeface="Arial"/>
        <a:buChar char="–"/>
        <a:defRPr sz="2800" b="0" i="0" kern="1200" baseline="0">
          <a:solidFill>
            <a:schemeClr val="tx1">
              <a:lumMod val="65000"/>
              <a:lumOff val="35000"/>
            </a:schemeClr>
          </a:solidFill>
          <a:latin typeface="Cronos Pro"/>
          <a:ea typeface="+mn-ea"/>
          <a:cs typeface="Cronos Pro"/>
        </a:defRPr>
      </a:lvl2pPr>
      <a:lvl3pPr marL="1143028" indent="-228606" algn="l" defTabSz="457212" rtl="0" eaLnBrk="1" latinLnBrk="0" hangingPunct="1">
        <a:spcBef>
          <a:spcPct val="20000"/>
        </a:spcBef>
        <a:buFont typeface="Arial"/>
        <a:buChar char="•"/>
        <a:defRPr sz="2400" b="0" i="0" kern="1200" baseline="0">
          <a:solidFill>
            <a:schemeClr val="tx1">
              <a:lumMod val="65000"/>
              <a:lumOff val="35000"/>
            </a:schemeClr>
          </a:solidFill>
          <a:latin typeface="Cronos Pro"/>
          <a:ea typeface="+mn-ea"/>
          <a:cs typeface="Cronos Pro"/>
        </a:defRPr>
      </a:lvl3pPr>
      <a:lvl4pPr marL="1600240" indent="-228606" algn="l" defTabSz="457212" rtl="0" eaLnBrk="1" latinLnBrk="0" hangingPunct="1">
        <a:spcBef>
          <a:spcPct val="20000"/>
        </a:spcBef>
        <a:buFont typeface="Arial"/>
        <a:buChar char="–"/>
        <a:defRPr sz="2000" b="0" i="0" kern="1200" baseline="0">
          <a:solidFill>
            <a:schemeClr val="tx1">
              <a:lumMod val="65000"/>
              <a:lumOff val="35000"/>
            </a:schemeClr>
          </a:solidFill>
          <a:latin typeface="Cronos Pro"/>
          <a:ea typeface="+mn-ea"/>
          <a:cs typeface="Cronos Pro"/>
        </a:defRPr>
      </a:lvl4pPr>
      <a:lvl5pPr marL="2057452" indent="-228606" algn="l" defTabSz="457212" rtl="0" eaLnBrk="1" latinLnBrk="0" hangingPunct="1">
        <a:spcBef>
          <a:spcPct val="20000"/>
        </a:spcBef>
        <a:buFont typeface="Arial"/>
        <a:buChar char="»"/>
        <a:defRPr sz="2000" b="0" i="0" kern="1200" baseline="0">
          <a:solidFill>
            <a:schemeClr val="tx1">
              <a:lumMod val="65000"/>
              <a:lumOff val="35000"/>
            </a:schemeClr>
          </a:solidFill>
          <a:latin typeface="Cronos Pro"/>
          <a:ea typeface="+mn-ea"/>
          <a:cs typeface="Cronos Pro"/>
        </a:defRPr>
      </a:lvl5pPr>
      <a:lvl6pPr marL="2514663" indent="-228606" algn="l" defTabSz="457212" rtl="0" eaLnBrk="1" latinLnBrk="0" hangingPunct="1">
        <a:spcBef>
          <a:spcPct val="20000"/>
        </a:spcBef>
        <a:buFont typeface="Arial"/>
        <a:buChar char="•"/>
        <a:defRPr sz="2000" kern="1200">
          <a:solidFill>
            <a:schemeClr val="tx1"/>
          </a:solidFill>
          <a:latin typeface="+mn-lt"/>
          <a:ea typeface="+mn-ea"/>
          <a:cs typeface="+mn-cs"/>
        </a:defRPr>
      </a:lvl6pPr>
      <a:lvl7pPr marL="2971874" indent="-228606" algn="l" defTabSz="457212" rtl="0" eaLnBrk="1" latinLnBrk="0" hangingPunct="1">
        <a:spcBef>
          <a:spcPct val="20000"/>
        </a:spcBef>
        <a:buFont typeface="Arial"/>
        <a:buChar char="•"/>
        <a:defRPr sz="2000" kern="1200">
          <a:solidFill>
            <a:schemeClr val="tx1"/>
          </a:solidFill>
          <a:latin typeface="+mn-lt"/>
          <a:ea typeface="+mn-ea"/>
          <a:cs typeface="+mn-cs"/>
        </a:defRPr>
      </a:lvl7pPr>
      <a:lvl8pPr marL="3429086" indent="-228606" algn="l" defTabSz="457212" rtl="0" eaLnBrk="1" latinLnBrk="0" hangingPunct="1">
        <a:spcBef>
          <a:spcPct val="20000"/>
        </a:spcBef>
        <a:buFont typeface="Arial"/>
        <a:buChar char="•"/>
        <a:defRPr sz="2000" kern="1200">
          <a:solidFill>
            <a:schemeClr val="tx1"/>
          </a:solidFill>
          <a:latin typeface="+mn-lt"/>
          <a:ea typeface="+mn-ea"/>
          <a:cs typeface="+mn-cs"/>
        </a:defRPr>
      </a:lvl8pPr>
      <a:lvl9pPr marL="3886297" indent="-228606" algn="l" defTabSz="45721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12" rtl="0" eaLnBrk="1" latinLnBrk="0" hangingPunct="1">
        <a:defRPr sz="1800" kern="1200">
          <a:solidFill>
            <a:schemeClr val="tx1"/>
          </a:solidFill>
          <a:latin typeface="+mn-lt"/>
          <a:ea typeface="+mn-ea"/>
          <a:cs typeface="+mn-cs"/>
        </a:defRPr>
      </a:lvl1pPr>
      <a:lvl2pPr marL="457212" algn="l" defTabSz="457212" rtl="0" eaLnBrk="1" latinLnBrk="0" hangingPunct="1">
        <a:defRPr sz="1800" kern="1200">
          <a:solidFill>
            <a:schemeClr val="tx1"/>
          </a:solidFill>
          <a:latin typeface="+mn-lt"/>
          <a:ea typeface="+mn-ea"/>
          <a:cs typeface="+mn-cs"/>
        </a:defRPr>
      </a:lvl2pPr>
      <a:lvl3pPr marL="914423" algn="l" defTabSz="457212" rtl="0" eaLnBrk="1" latinLnBrk="0" hangingPunct="1">
        <a:defRPr sz="1800" kern="1200">
          <a:solidFill>
            <a:schemeClr val="tx1"/>
          </a:solidFill>
          <a:latin typeface="+mn-lt"/>
          <a:ea typeface="+mn-ea"/>
          <a:cs typeface="+mn-cs"/>
        </a:defRPr>
      </a:lvl3pPr>
      <a:lvl4pPr marL="1371634" algn="l" defTabSz="457212" rtl="0" eaLnBrk="1" latinLnBrk="0" hangingPunct="1">
        <a:defRPr sz="1800" kern="1200">
          <a:solidFill>
            <a:schemeClr val="tx1"/>
          </a:solidFill>
          <a:latin typeface="+mn-lt"/>
          <a:ea typeface="+mn-ea"/>
          <a:cs typeface="+mn-cs"/>
        </a:defRPr>
      </a:lvl4pPr>
      <a:lvl5pPr marL="1828846" algn="l" defTabSz="457212" rtl="0" eaLnBrk="1" latinLnBrk="0" hangingPunct="1">
        <a:defRPr sz="1800" kern="1200">
          <a:solidFill>
            <a:schemeClr val="tx1"/>
          </a:solidFill>
          <a:latin typeface="+mn-lt"/>
          <a:ea typeface="+mn-ea"/>
          <a:cs typeface="+mn-cs"/>
        </a:defRPr>
      </a:lvl5pPr>
      <a:lvl6pPr marL="2286057" algn="l" defTabSz="457212" rtl="0" eaLnBrk="1" latinLnBrk="0" hangingPunct="1">
        <a:defRPr sz="1800" kern="1200">
          <a:solidFill>
            <a:schemeClr val="tx1"/>
          </a:solidFill>
          <a:latin typeface="+mn-lt"/>
          <a:ea typeface="+mn-ea"/>
          <a:cs typeface="+mn-cs"/>
        </a:defRPr>
      </a:lvl6pPr>
      <a:lvl7pPr marL="2743269" algn="l" defTabSz="457212" rtl="0" eaLnBrk="1" latinLnBrk="0" hangingPunct="1">
        <a:defRPr sz="1800" kern="1200">
          <a:solidFill>
            <a:schemeClr val="tx1"/>
          </a:solidFill>
          <a:latin typeface="+mn-lt"/>
          <a:ea typeface="+mn-ea"/>
          <a:cs typeface="+mn-cs"/>
        </a:defRPr>
      </a:lvl7pPr>
      <a:lvl8pPr marL="3200480" algn="l" defTabSz="457212" rtl="0" eaLnBrk="1" latinLnBrk="0" hangingPunct="1">
        <a:defRPr sz="1800" kern="1200">
          <a:solidFill>
            <a:schemeClr val="tx1"/>
          </a:solidFill>
          <a:latin typeface="+mn-lt"/>
          <a:ea typeface="+mn-ea"/>
          <a:cs typeface="+mn-cs"/>
        </a:defRPr>
      </a:lvl8pPr>
      <a:lvl9pPr marL="3657691" algn="l" defTabSz="45721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jpeg"/><Relationship Id="rId3" Type="http://schemas.openxmlformats.org/officeDocument/2006/relationships/image" Target="../media/image11.png"/><Relationship Id="rId21" Type="http://schemas.openxmlformats.org/officeDocument/2006/relationships/image" Target="../media/image29.png"/><Relationship Id="rId7" Type="http://schemas.openxmlformats.org/officeDocument/2006/relationships/image" Target="../media/image15.jpeg"/><Relationship Id="rId12" Type="http://schemas.openxmlformats.org/officeDocument/2006/relationships/image" Target="../media/image20.png"/><Relationship Id="rId17" Type="http://schemas.openxmlformats.org/officeDocument/2006/relationships/image" Target="../media/image25.jpeg"/><Relationship Id="rId2" Type="http://schemas.openxmlformats.org/officeDocument/2006/relationships/image" Target="../media/image10.png"/><Relationship Id="rId16" Type="http://schemas.openxmlformats.org/officeDocument/2006/relationships/image" Target="../media/image24.png"/><Relationship Id="rId20"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jpeg"/><Relationship Id="rId10" Type="http://schemas.openxmlformats.org/officeDocument/2006/relationships/image" Target="../media/image18.png"/><Relationship Id="rId19" Type="http://schemas.openxmlformats.org/officeDocument/2006/relationships/image" Target="../media/image27.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3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1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chart" Target="../charts/chart18.xml"/><Relationship Id="rId3" Type="http://schemas.openxmlformats.org/officeDocument/2006/relationships/chart" Target="../charts/chart13.xml"/><Relationship Id="rId7" Type="http://schemas.openxmlformats.org/officeDocument/2006/relationships/chart" Target="../charts/chart17.xml"/><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chart" Target="../charts/chart16.xml"/><Relationship Id="rId5" Type="http://schemas.openxmlformats.org/officeDocument/2006/relationships/chart" Target="../charts/chart15.xml"/><Relationship Id="rId4" Type="http://schemas.openxmlformats.org/officeDocument/2006/relationships/chart" Target="../charts/char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5949" y="2438404"/>
            <a:ext cx="8420100" cy="1160565"/>
          </a:xfrm>
        </p:spPr>
        <p:txBody>
          <a:bodyPr>
            <a:noAutofit/>
          </a:bodyPr>
          <a:lstStyle/>
          <a:p>
            <a:r>
              <a:rPr lang="en-US" sz="2800" dirty="0">
                <a:latin typeface="+mn-lt"/>
              </a:rPr>
              <a:t>Understanding the impact of climate transition risk on national economies: a case study in South Africa</a:t>
            </a:r>
            <a:br>
              <a:rPr lang="en-US" sz="4800" dirty="0">
                <a:latin typeface="+mn-lt"/>
              </a:rPr>
            </a:br>
            <a:endParaRPr lang="en-US" sz="2800" dirty="0">
              <a:latin typeface="+mn-lt"/>
            </a:endParaRPr>
          </a:p>
        </p:txBody>
      </p:sp>
      <p:sp>
        <p:nvSpPr>
          <p:cNvPr id="3" name="Subtitle 2"/>
          <p:cNvSpPr>
            <a:spLocks noGrp="1"/>
          </p:cNvSpPr>
          <p:nvPr>
            <p:ph sz="quarter" idx="13"/>
          </p:nvPr>
        </p:nvSpPr>
        <p:spPr>
          <a:xfrm>
            <a:off x="2633203" y="3505200"/>
            <a:ext cx="6925601" cy="927100"/>
          </a:xfrm>
        </p:spPr>
        <p:txBody>
          <a:bodyPr>
            <a:normAutofit/>
          </a:bodyPr>
          <a:lstStyle/>
          <a:p>
            <a:r>
              <a:rPr lang="en-US" dirty="0">
                <a:solidFill>
                  <a:schemeClr val="tx1">
                    <a:lumMod val="65000"/>
                    <a:lumOff val="35000"/>
                  </a:schemeClr>
                </a:solidFill>
                <a:latin typeface="Candara" panose="020E0502030303020204" pitchFamily="34" charset="0"/>
              </a:rPr>
              <a:t>Climate Policy Initiative Energy Finance</a:t>
            </a:r>
          </a:p>
          <a:p>
            <a:r>
              <a:rPr lang="en-US" dirty="0">
                <a:solidFill>
                  <a:schemeClr val="tx1">
                    <a:lumMod val="65000"/>
                    <a:lumOff val="35000"/>
                  </a:schemeClr>
                </a:solidFill>
                <a:latin typeface="Candara" panose="020E0502030303020204" pitchFamily="34" charset="0"/>
              </a:rPr>
              <a:t>London, April 2020</a:t>
            </a:r>
          </a:p>
        </p:txBody>
      </p:sp>
    </p:spTree>
    <p:extLst>
      <p:ext uri="{BB962C8B-B14F-4D97-AF65-F5344CB8AC3E}">
        <p14:creationId xmlns:p14="http://schemas.microsoft.com/office/powerpoint/2010/main" val="2932313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75664"/>
          </a:xfrm>
          <a:solidFill>
            <a:srgbClr val="E6E3D2"/>
          </a:solidFill>
        </p:spPr>
        <p:txBody>
          <a:bodyPr>
            <a:noAutofit/>
          </a:bodyPr>
          <a:lstStyle/>
          <a:p>
            <a:pPr marL="57150"/>
            <a:r>
              <a:rPr lang="en-US" sz="2200" i="0" dirty="0">
                <a:latin typeface="Candara" panose="020E0502030303020204" pitchFamily="34" charset="0"/>
              </a:rPr>
              <a:t>We engage closely with a wide range of stakeholders to ensure that our analysis is accurate and to improve the chances that there will be buy-in to our results</a:t>
            </a:r>
          </a:p>
        </p:txBody>
      </p:sp>
      <p:sp>
        <p:nvSpPr>
          <p:cNvPr id="3" name="Slide Number Placeholder 2">
            <a:extLst>
              <a:ext uri="{FF2B5EF4-FFF2-40B4-BE49-F238E27FC236}">
                <a16:creationId xmlns:a16="http://schemas.microsoft.com/office/drawing/2014/main" id="{7D349D35-D36A-4F4B-9799-30E04B42E842}"/>
              </a:ext>
            </a:extLst>
          </p:cNvPr>
          <p:cNvSpPr>
            <a:spLocks noGrp="1"/>
          </p:cNvSpPr>
          <p:nvPr>
            <p:ph type="sldNum" sz="quarter" idx="4"/>
          </p:nvPr>
        </p:nvSpPr>
        <p:spPr/>
        <p:txBody>
          <a:bodyPr/>
          <a:lstStyle/>
          <a:p>
            <a:fld id="{005ED145-52BD-FC41-B15C-9E02BE74B9C5}" type="slidenum">
              <a:rPr lang="en-US" smtClean="0"/>
              <a:pPr/>
              <a:t>10</a:t>
            </a:fld>
            <a:endParaRPr lang="en-US" dirty="0"/>
          </a:p>
        </p:txBody>
      </p:sp>
      <p:pic>
        <p:nvPicPr>
          <p:cNvPr id="5" name="Picture 4" descr="A picture containing drawing&#10;&#10;Description automatically generated">
            <a:extLst>
              <a:ext uri="{FF2B5EF4-FFF2-40B4-BE49-F238E27FC236}">
                <a16:creationId xmlns:a16="http://schemas.microsoft.com/office/drawing/2014/main" id="{778D23E8-F423-4EDE-82DC-F8E7179E1B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6327" y="1605537"/>
            <a:ext cx="609600" cy="628650"/>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9A40FCF8-31C7-45F2-AA9A-82E0AE7D1A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6927" y="1628806"/>
            <a:ext cx="1055671" cy="410685"/>
          </a:xfrm>
          <a:prstGeom prst="rect">
            <a:avLst/>
          </a:prstGeom>
        </p:spPr>
      </p:pic>
      <p:pic>
        <p:nvPicPr>
          <p:cNvPr id="12" name="Picture 11" descr="A close up of a logo&#10;&#10;Description automatically generated">
            <a:extLst>
              <a:ext uri="{FF2B5EF4-FFF2-40B4-BE49-F238E27FC236}">
                <a16:creationId xmlns:a16="http://schemas.microsoft.com/office/drawing/2014/main" id="{0E50C12E-EB13-4BEA-B4A8-C6DE842C1D5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79034" y="5592596"/>
            <a:ext cx="1144978" cy="519621"/>
          </a:xfrm>
          <a:prstGeom prst="rect">
            <a:avLst/>
          </a:prstGeom>
        </p:spPr>
      </p:pic>
      <p:pic>
        <p:nvPicPr>
          <p:cNvPr id="9" name="Picture 8" descr="A close up of a logo&#10;&#10;Description automatically generated">
            <a:extLst>
              <a:ext uri="{FF2B5EF4-FFF2-40B4-BE49-F238E27FC236}">
                <a16:creationId xmlns:a16="http://schemas.microsoft.com/office/drawing/2014/main" id="{F9FF6DA7-B862-4019-A9EB-E87283AC26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81093" y="4850108"/>
            <a:ext cx="1252538" cy="879265"/>
          </a:xfrm>
          <a:prstGeom prst="rect">
            <a:avLst/>
          </a:prstGeom>
        </p:spPr>
      </p:pic>
      <p:pic>
        <p:nvPicPr>
          <p:cNvPr id="1026" name="Picture 2" descr="Image result for Exxaro">
            <a:extLst>
              <a:ext uri="{FF2B5EF4-FFF2-40B4-BE49-F238E27FC236}">
                <a16:creationId xmlns:a16="http://schemas.microsoft.com/office/drawing/2014/main" id="{B69B27C5-6331-4013-94D7-DBE0CC6925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906" y="4521263"/>
            <a:ext cx="886187" cy="41668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asol">
            <a:extLst>
              <a:ext uri="{FF2B5EF4-FFF2-40B4-BE49-F238E27FC236}">
                <a16:creationId xmlns:a16="http://schemas.microsoft.com/office/drawing/2014/main" id="{07F38483-96C8-42BA-94C3-C9E72207E7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72953" y="4653241"/>
            <a:ext cx="1103847" cy="4166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standard bank">
            <a:extLst>
              <a:ext uri="{FF2B5EF4-FFF2-40B4-BE49-F238E27FC236}">
                <a16:creationId xmlns:a16="http://schemas.microsoft.com/office/drawing/2014/main" id="{749C3F1E-01E2-444E-B48C-43FC5E7842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2314518"/>
            <a:ext cx="143827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First rand bank">
            <a:extLst>
              <a:ext uri="{FF2B5EF4-FFF2-40B4-BE49-F238E27FC236}">
                <a16:creationId xmlns:a16="http://schemas.microsoft.com/office/drawing/2014/main" id="{BF686AAE-952B-4985-B463-01098669D47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74400" y="2329437"/>
            <a:ext cx="1100137" cy="53914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5E9DCFE-7750-4A93-88C0-4144E6C2B775}"/>
              </a:ext>
            </a:extLst>
          </p:cNvPr>
          <p:cNvPicPr>
            <a:picLocks noChangeAspect="1"/>
          </p:cNvPicPr>
          <p:nvPr/>
        </p:nvPicPr>
        <p:blipFill rotWithShape="1">
          <a:blip r:embed="rId10"/>
          <a:srcRect l="13125" t="80373" r="73750" b="10000"/>
          <a:stretch/>
        </p:blipFill>
        <p:spPr>
          <a:xfrm>
            <a:off x="2570249" y="3038886"/>
            <a:ext cx="1130134" cy="466314"/>
          </a:xfrm>
          <a:prstGeom prst="rect">
            <a:avLst/>
          </a:prstGeom>
        </p:spPr>
      </p:pic>
      <p:pic>
        <p:nvPicPr>
          <p:cNvPr id="1034" name="Picture 10">
            <a:extLst>
              <a:ext uri="{FF2B5EF4-FFF2-40B4-BE49-F238E27FC236}">
                <a16:creationId xmlns:a16="http://schemas.microsoft.com/office/drawing/2014/main" id="{E954B1B9-A858-4034-9B40-FD984E987D8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9613" y="1630883"/>
            <a:ext cx="1981200" cy="29057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ome">
            <a:extLst>
              <a:ext uri="{FF2B5EF4-FFF2-40B4-BE49-F238E27FC236}">
                <a16:creationId xmlns:a16="http://schemas.microsoft.com/office/drawing/2014/main" id="{3171CA6B-0A3F-43F0-8475-59C0985EE86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62800" y="2090496"/>
            <a:ext cx="785812" cy="55074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National Business Initiative">
            <a:extLst>
              <a:ext uri="{FF2B5EF4-FFF2-40B4-BE49-F238E27FC236}">
                <a16:creationId xmlns:a16="http://schemas.microsoft.com/office/drawing/2014/main" id="{736298B3-E6F9-4B18-853B-45A028C8DE03}"/>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62036" y="5735569"/>
            <a:ext cx="663857" cy="436631"/>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9980BAEC-F6FA-4332-8D38-6CEFC34F98C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14351" y="2174083"/>
            <a:ext cx="1153476" cy="451360"/>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Meridian Economics">
            <a:extLst>
              <a:ext uri="{FF2B5EF4-FFF2-40B4-BE49-F238E27FC236}">
                <a16:creationId xmlns:a16="http://schemas.microsoft.com/office/drawing/2014/main" id="{A6A54D73-9DB5-401F-BC58-23268686B187}"/>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984409" y="2191421"/>
            <a:ext cx="1046945" cy="416684"/>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The well-being of South African wildlife | Wild Welfare">
            <a:extLst>
              <a:ext uri="{FF2B5EF4-FFF2-40B4-BE49-F238E27FC236}">
                <a16:creationId xmlns:a16="http://schemas.microsoft.com/office/drawing/2014/main" id="{513EC51C-0A47-4DCE-A833-FBE61B76B71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518400" y="2931942"/>
            <a:ext cx="1309601" cy="687540"/>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Image result for national treasury south africa">
            <a:extLst>
              <a:ext uri="{FF2B5EF4-FFF2-40B4-BE49-F238E27FC236}">
                <a16:creationId xmlns:a16="http://schemas.microsoft.com/office/drawing/2014/main" id="{27E750AF-B26E-40F7-B973-8D62FE22C8BF}"/>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29319" y="4484824"/>
            <a:ext cx="1252538" cy="696776"/>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Image result for Department of the environment south africa">
            <a:extLst>
              <a:ext uri="{FF2B5EF4-FFF2-40B4-BE49-F238E27FC236}">
                <a16:creationId xmlns:a16="http://schemas.microsoft.com/office/drawing/2014/main" id="{5B6A008A-5F68-4BA3-9765-2B1264BCC8E4}"/>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186863" y="4233863"/>
            <a:ext cx="1252537" cy="1252537"/>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Image result for South africa reserve bank">
            <a:extLst>
              <a:ext uri="{FF2B5EF4-FFF2-40B4-BE49-F238E27FC236}">
                <a16:creationId xmlns:a16="http://schemas.microsoft.com/office/drawing/2014/main" id="{A98742D0-5CF9-47A0-B3D3-BB0EE5D3B49F}"/>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25115" y="5446347"/>
            <a:ext cx="783744" cy="441180"/>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Image result for johannesburg stock exchange logo">
            <a:extLst>
              <a:ext uri="{FF2B5EF4-FFF2-40B4-BE49-F238E27FC236}">
                <a16:creationId xmlns:a16="http://schemas.microsoft.com/office/drawing/2014/main" id="{B9C5B8BD-8400-40FD-BB5A-54083BC8103A}"/>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203094" y="1571360"/>
            <a:ext cx="1009459" cy="630912"/>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Rounded Corners 16">
            <a:extLst>
              <a:ext uri="{FF2B5EF4-FFF2-40B4-BE49-F238E27FC236}">
                <a16:creationId xmlns:a16="http://schemas.microsoft.com/office/drawing/2014/main" id="{CC70399F-3F95-47E6-9F9F-C1B1D5CD9D92}"/>
              </a:ext>
            </a:extLst>
          </p:cNvPr>
          <p:cNvSpPr/>
          <p:nvPr/>
        </p:nvSpPr>
        <p:spPr>
          <a:xfrm>
            <a:off x="2365927" y="990600"/>
            <a:ext cx="1940566" cy="450708"/>
          </a:xfrm>
          <a:prstGeom prst="roundRect">
            <a:avLst/>
          </a:prstGeom>
          <a:solidFill>
            <a:schemeClr val="bg1">
              <a:lumMod val="85000"/>
            </a:schemeClr>
          </a:solidFill>
          <a:ln w="0" cmpd="sng">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i="1" dirty="0"/>
              <a:t>Financial institutions</a:t>
            </a:r>
            <a:endParaRPr lang="en-GB" sz="400" b="1" i="1" dirty="0"/>
          </a:p>
        </p:txBody>
      </p:sp>
      <p:sp>
        <p:nvSpPr>
          <p:cNvPr id="32" name="Rectangle: Rounded Corners 31">
            <a:extLst>
              <a:ext uri="{FF2B5EF4-FFF2-40B4-BE49-F238E27FC236}">
                <a16:creationId xmlns:a16="http://schemas.microsoft.com/office/drawing/2014/main" id="{CF8803EA-89B1-4DB4-80DA-92A00144BDAB}"/>
              </a:ext>
            </a:extLst>
          </p:cNvPr>
          <p:cNvSpPr/>
          <p:nvPr/>
        </p:nvSpPr>
        <p:spPr>
          <a:xfrm>
            <a:off x="2369654" y="3884640"/>
            <a:ext cx="1940566" cy="450708"/>
          </a:xfrm>
          <a:prstGeom prst="roundRect">
            <a:avLst/>
          </a:prstGeom>
          <a:solidFill>
            <a:schemeClr val="bg1">
              <a:lumMod val="85000"/>
            </a:schemeClr>
          </a:solidFill>
          <a:ln w="0" cmpd="sng">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i="1" dirty="0"/>
              <a:t>Companies</a:t>
            </a:r>
            <a:endParaRPr lang="en-GB" sz="400" b="1" i="1" dirty="0"/>
          </a:p>
        </p:txBody>
      </p:sp>
      <p:sp>
        <p:nvSpPr>
          <p:cNvPr id="33" name="Rectangle: Rounded Corners 32">
            <a:extLst>
              <a:ext uri="{FF2B5EF4-FFF2-40B4-BE49-F238E27FC236}">
                <a16:creationId xmlns:a16="http://schemas.microsoft.com/office/drawing/2014/main" id="{57C22727-532B-46DE-B2C6-9136F694617F}"/>
              </a:ext>
            </a:extLst>
          </p:cNvPr>
          <p:cNvSpPr/>
          <p:nvPr/>
        </p:nvSpPr>
        <p:spPr>
          <a:xfrm>
            <a:off x="8305800" y="990600"/>
            <a:ext cx="1940566" cy="450708"/>
          </a:xfrm>
          <a:prstGeom prst="roundRect">
            <a:avLst/>
          </a:prstGeom>
          <a:solidFill>
            <a:schemeClr val="bg1">
              <a:lumMod val="85000"/>
            </a:schemeClr>
          </a:solidFill>
          <a:ln w="0" cmpd="sng">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i="1" dirty="0"/>
              <a:t>Academic institutions, think tanks and NGOs</a:t>
            </a:r>
            <a:endParaRPr lang="en-GB" sz="400" b="1" i="1" dirty="0"/>
          </a:p>
        </p:txBody>
      </p:sp>
      <p:sp>
        <p:nvSpPr>
          <p:cNvPr id="34" name="Rectangle: Rounded Corners 33">
            <a:extLst>
              <a:ext uri="{FF2B5EF4-FFF2-40B4-BE49-F238E27FC236}">
                <a16:creationId xmlns:a16="http://schemas.microsoft.com/office/drawing/2014/main" id="{1EF2F35F-32DD-4F2B-9202-98ABC1023933}"/>
              </a:ext>
            </a:extLst>
          </p:cNvPr>
          <p:cNvSpPr/>
          <p:nvPr/>
        </p:nvSpPr>
        <p:spPr>
          <a:xfrm>
            <a:off x="8305800" y="3882040"/>
            <a:ext cx="1940566" cy="450708"/>
          </a:xfrm>
          <a:prstGeom prst="roundRect">
            <a:avLst/>
          </a:prstGeom>
          <a:solidFill>
            <a:schemeClr val="bg1">
              <a:lumMod val="85000"/>
            </a:schemeClr>
          </a:solidFill>
          <a:ln w="0" cmpd="sng">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i="1" dirty="0"/>
              <a:t>Academic institutions, think tanks and NGOs</a:t>
            </a:r>
            <a:endParaRPr lang="en-GB" sz="400" b="1" i="1" dirty="0"/>
          </a:p>
        </p:txBody>
      </p:sp>
      <p:pic>
        <p:nvPicPr>
          <p:cNvPr id="1060" name="Picture 36">
            <a:extLst>
              <a:ext uri="{FF2B5EF4-FFF2-40B4-BE49-F238E27FC236}">
                <a16:creationId xmlns:a16="http://schemas.microsoft.com/office/drawing/2014/main" id="{17DB9ECE-78D2-4759-9264-ECD008BBD6B5}"/>
              </a:ext>
            </a:extLst>
          </p:cNvPr>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r="73494" b="-7220"/>
          <a:stretch/>
        </p:blipFill>
        <p:spPr bwMode="auto">
          <a:xfrm>
            <a:off x="9047246" y="5486400"/>
            <a:ext cx="1584738" cy="642725"/>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descr="Image result for public investment corporation south africa">
            <a:extLst>
              <a:ext uri="{FF2B5EF4-FFF2-40B4-BE49-F238E27FC236}">
                <a16:creationId xmlns:a16="http://schemas.microsoft.com/office/drawing/2014/main" id="{31AC55C9-90B9-4705-B67D-45DF0662F9D9}"/>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974157" y="2350159"/>
            <a:ext cx="1090739" cy="1090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118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AD1A28-DEDF-48D0-B679-4A68425DF3B5}"/>
              </a:ext>
            </a:extLst>
          </p:cNvPr>
          <p:cNvSpPr>
            <a:spLocks noGrp="1"/>
          </p:cNvSpPr>
          <p:nvPr>
            <p:ph type="sldNum" sz="quarter" idx="4"/>
          </p:nvPr>
        </p:nvSpPr>
        <p:spPr/>
        <p:txBody>
          <a:bodyPr/>
          <a:lstStyle/>
          <a:p>
            <a:fld id="{005ED145-52BD-FC41-B15C-9E02BE74B9C5}" type="slidenum">
              <a:rPr lang="en-US" smtClean="0"/>
              <a:pPr/>
              <a:t>11</a:t>
            </a:fld>
            <a:endParaRPr lang="en-US" dirty="0"/>
          </a:p>
        </p:txBody>
      </p:sp>
      <p:sp>
        <p:nvSpPr>
          <p:cNvPr id="5" name="Rectangle: Rounded Corners 4">
            <a:extLst>
              <a:ext uri="{FF2B5EF4-FFF2-40B4-BE49-F238E27FC236}">
                <a16:creationId xmlns:a16="http://schemas.microsoft.com/office/drawing/2014/main" id="{CED93834-F988-4DD6-9612-F0645A05644F}"/>
              </a:ext>
            </a:extLst>
          </p:cNvPr>
          <p:cNvSpPr/>
          <p:nvPr/>
        </p:nvSpPr>
        <p:spPr>
          <a:xfrm>
            <a:off x="3886200" y="1828800"/>
            <a:ext cx="4267200" cy="2667000"/>
          </a:xfrm>
          <a:prstGeom prst="roundRect">
            <a:avLst/>
          </a:prstGeom>
          <a:solidFill>
            <a:schemeClr val="bg2"/>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marR="0" lvl="0" algn="ctr">
              <a:spcBef>
                <a:spcPts val="0"/>
              </a:spcBef>
              <a:spcAft>
                <a:spcPts val="0"/>
              </a:spcAft>
            </a:pPr>
            <a:r>
              <a:rPr lang="en-US" b="1" dirty="0">
                <a:latin typeface="Candara" panose="020E0502030303020204" pitchFamily="34" charset="0"/>
                <a:ea typeface="Calibri" panose="020F0502020204030204" pitchFamily="34" charset="0"/>
              </a:rPr>
              <a:t>Results from our South Africa analysis</a:t>
            </a:r>
          </a:p>
        </p:txBody>
      </p:sp>
    </p:spTree>
    <p:extLst>
      <p:ext uri="{BB962C8B-B14F-4D97-AF65-F5344CB8AC3E}">
        <p14:creationId xmlns:p14="http://schemas.microsoft.com/office/powerpoint/2010/main" val="1689596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7185A5C-85D9-4A3C-96E4-3892FE9D103B}"/>
              </a:ext>
            </a:extLst>
          </p:cNvPr>
          <p:cNvSpPr>
            <a:spLocks noGrp="1"/>
          </p:cNvSpPr>
          <p:nvPr>
            <p:ph type="title"/>
          </p:nvPr>
        </p:nvSpPr>
        <p:spPr/>
        <p:txBody>
          <a:bodyPr/>
          <a:lstStyle/>
          <a:p>
            <a:endParaRPr lang="en-US"/>
          </a:p>
        </p:txBody>
      </p:sp>
      <p:sp>
        <p:nvSpPr>
          <p:cNvPr id="21" name="Title 1">
            <a:extLst>
              <a:ext uri="{FF2B5EF4-FFF2-40B4-BE49-F238E27FC236}">
                <a16:creationId xmlns:a16="http://schemas.microsoft.com/office/drawing/2014/main" id="{006B7EAF-C6CD-4645-B013-3618FE0F36FD}"/>
              </a:ext>
            </a:extLst>
          </p:cNvPr>
          <p:cNvSpPr txBox="1">
            <a:spLocks/>
          </p:cNvSpPr>
          <p:nvPr/>
        </p:nvSpPr>
        <p:spPr>
          <a:xfrm>
            <a:off x="1719" y="0"/>
            <a:ext cx="12188694" cy="775664"/>
          </a:xfrm>
          <a:prstGeom prst="rect">
            <a:avLst/>
          </a:prstGeom>
          <a:solidFill>
            <a:srgbClr val="E9E6D7"/>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Much of South Africa’s climate transition risk is from factors out of their control: future prospects for thermal coal exports have already fallen sharply over the last five years</a:t>
            </a:r>
          </a:p>
        </p:txBody>
      </p:sp>
      <p:graphicFrame>
        <p:nvGraphicFramePr>
          <p:cNvPr id="30" name="Chart 29">
            <a:extLst>
              <a:ext uri="{FF2B5EF4-FFF2-40B4-BE49-F238E27FC236}">
                <a16:creationId xmlns:a16="http://schemas.microsoft.com/office/drawing/2014/main" id="{712EA801-9E8D-44A4-833B-FB60EA246560}"/>
              </a:ext>
            </a:extLst>
          </p:cNvPr>
          <p:cNvGraphicFramePr>
            <a:graphicFrameLocks/>
          </p:cNvGraphicFramePr>
          <p:nvPr/>
        </p:nvGraphicFramePr>
        <p:xfrm>
          <a:off x="6324600" y="1295400"/>
          <a:ext cx="5638200" cy="5410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Chart 30">
            <a:extLst>
              <a:ext uri="{FF2B5EF4-FFF2-40B4-BE49-F238E27FC236}">
                <a16:creationId xmlns:a16="http://schemas.microsoft.com/office/drawing/2014/main" id="{6BEDF3D4-6624-4841-85C9-9858DABF2F66}"/>
              </a:ext>
            </a:extLst>
          </p:cNvPr>
          <p:cNvGraphicFramePr>
            <a:graphicFrameLocks/>
          </p:cNvGraphicFramePr>
          <p:nvPr/>
        </p:nvGraphicFramePr>
        <p:xfrm>
          <a:off x="310412" y="1266825"/>
          <a:ext cx="5520600" cy="5259600"/>
        </p:xfrm>
        <a:graphic>
          <a:graphicData uri="http://schemas.openxmlformats.org/drawingml/2006/chart">
            <c:chart xmlns:c="http://schemas.openxmlformats.org/drawingml/2006/chart" xmlns:r="http://schemas.openxmlformats.org/officeDocument/2006/relationships" r:id="rId4"/>
          </a:graphicData>
        </a:graphic>
      </p:graphicFrame>
      <p:sp>
        <p:nvSpPr>
          <p:cNvPr id="32" name="TextBox 31">
            <a:extLst>
              <a:ext uri="{FF2B5EF4-FFF2-40B4-BE49-F238E27FC236}">
                <a16:creationId xmlns:a16="http://schemas.microsoft.com/office/drawing/2014/main" id="{A366C981-2877-478F-8A8F-72296E739029}"/>
              </a:ext>
            </a:extLst>
          </p:cNvPr>
          <p:cNvSpPr txBox="1"/>
          <p:nvPr/>
        </p:nvSpPr>
        <p:spPr>
          <a:xfrm>
            <a:off x="5558687" y="4829159"/>
            <a:ext cx="954212" cy="480131"/>
          </a:xfrm>
          <a:prstGeom prst="rect">
            <a:avLst/>
          </a:prstGeom>
          <a:noFill/>
        </p:spPr>
        <p:txBody>
          <a:bodyPr wrap="square" rtlCol="0">
            <a:spAutoFit/>
          </a:bodyPr>
          <a:lstStyle/>
          <a:p>
            <a:pPr>
              <a:lnSpc>
                <a:spcPct val="90000"/>
              </a:lnSpc>
            </a:pPr>
            <a:r>
              <a:rPr lang="en-US" sz="1400" b="1" dirty="0"/>
              <a:t>BAU 2017 forecast</a:t>
            </a:r>
            <a:endParaRPr lang="en-GB" sz="1400" b="1" dirty="0"/>
          </a:p>
        </p:txBody>
      </p:sp>
      <p:sp>
        <p:nvSpPr>
          <p:cNvPr id="33" name="TextBox 32">
            <a:extLst>
              <a:ext uri="{FF2B5EF4-FFF2-40B4-BE49-F238E27FC236}">
                <a16:creationId xmlns:a16="http://schemas.microsoft.com/office/drawing/2014/main" id="{D990469C-B59C-4B1C-A6C4-532D834C74CD}"/>
              </a:ext>
            </a:extLst>
          </p:cNvPr>
          <p:cNvSpPr txBox="1"/>
          <p:nvPr/>
        </p:nvSpPr>
        <p:spPr>
          <a:xfrm>
            <a:off x="5081581" y="1520716"/>
            <a:ext cx="954212" cy="480131"/>
          </a:xfrm>
          <a:prstGeom prst="rect">
            <a:avLst/>
          </a:prstGeom>
          <a:noFill/>
        </p:spPr>
        <p:txBody>
          <a:bodyPr wrap="square" rtlCol="0">
            <a:spAutoFit/>
          </a:bodyPr>
          <a:lstStyle/>
          <a:p>
            <a:pPr>
              <a:lnSpc>
                <a:spcPct val="90000"/>
              </a:lnSpc>
            </a:pPr>
            <a:r>
              <a:rPr lang="en-US" sz="1400" b="1" dirty="0"/>
              <a:t>BAU 2013 forecast</a:t>
            </a:r>
            <a:endParaRPr lang="en-GB" sz="1400" b="1" dirty="0"/>
          </a:p>
        </p:txBody>
      </p:sp>
      <p:sp>
        <p:nvSpPr>
          <p:cNvPr id="36" name="TextBox 35">
            <a:extLst>
              <a:ext uri="{FF2B5EF4-FFF2-40B4-BE49-F238E27FC236}">
                <a16:creationId xmlns:a16="http://schemas.microsoft.com/office/drawing/2014/main" id="{B9F45288-EFFD-4389-952A-AA240CEB16DD}"/>
              </a:ext>
            </a:extLst>
          </p:cNvPr>
          <p:cNvSpPr txBox="1"/>
          <p:nvPr/>
        </p:nvSpPr>
        <p:spPr>
          <a:xfrm>
            <a:off x="5530113" y="5591175"/>
            <a:ext cx="1066800" cy="480131"/>
          </a:xfrm>
          <a:prstGeom prst="rect">
            <a:avLst/>
          </a:prstGeom>
          <a:noFill/>
        </p:spPr>
        <p:txBody>
          <a:bodyPr wrap="square" rtlCol="0">
            <a:spAutoFit/>
          </a:bodyPr>
          <a:lstStyle/>
          <a:p>
            <a:pPr>
              <a:lnSpc>
                <a:spcPct val="90000"/>
              </a:lnSpc>
            </a:pPr>
            <a:r>
              <a:rPr lang="en-US" sz="1400" b="1" dirty="0"/>
              <a:t>2 degrees (extreme)</a:t>
            </a:r>
            <a:endParaRPr lang="en-GB" sz="1400" b="1" dirty="0"/>
          </a:p>
        </p:txBody>
      </p:sp>
      <p:sp>
        <p:nvSpPr>
          <p:cNvPr id="37" name="TextBox 36">
            <a:extLst>
              <a:ext uri="{FF2B5EF4-FFF2-40B4-BE49-F238E27FC236}">
                <a16:creationId xmlns:a16="http://schemas.microsoft.com/office/drawing/2014/main" id="{C8F1AE75-0C6D-4395-941B-682C7F117518}"/>
              </a:ext>
            </a:extLst>
          </p:cNvPr>
          <p:cNvSpPr txBox="1"/>
          <p:nvPr/>
        </p:nvSpPr>
        <p:spPr>
          <a:xfrm>
            <a:off x="8534400" y="3502783"/>
            <a:ext cx="2971800" cy="523220"/>
          </a:xfrm>
          <a:prstGeom prst="rect">
            <a:avLst/>
          </a:prstGeom>
          <a:noFill/>
        </p:spPr>
        <p:txBody>
          <a:bodyPr wrap="square" rtlCol="0">
            <a:spAutoFit/>
          </a:bodyPr>
          <a:lstStyle/>
          <a:p>
            <a:pPr algn="ctr"/>
            <a:r>
              <a:rPr lang="en-US" sz="1600" b="1" dirty="0"/>
              <a:t>Expected value lost 2013 -2017</a:t>
            </a:r>
          </a:p>
          <a:p>
            <a:pPr algn="ctr"/>
            <a:r>
              <a:rPr lang="en-US" sz="1200" dirty="0"/>
              <a:t>Due to changes in global expectations</a:t>
            </a:r>
            <a:endParaRPr lang="en-GB" sz="1200" dirty="0"/>
          </a:p>
        </p:txBody>
      </p:sp>
      <p:sp>
        <p:nvSpPr>
          <p:cNvPr id="39" name="TextBox 38">
            <a:extLst>
              <a:ext uri="{FF2B5EF4-FFF2-40B4-BE49-F238E27FC236}">
                <a16:creationId xmlns:a16="http://schemas.microsoft.com/office/drawing/2014/main" id="{63F18673-1A94-4A0A-BF44-524D3F037AE2}"/>
              </a:ext>
            </a:extLst>
          </p:cNvPr>
          <p:cNvSpPr txBox="1"/>
          <p:nvPr/>
        </p:nvSpPr>
        <p:spPr>
          <a:xfrm>
            <a:off x="5943600" y="1081597"/>
            <a:ext cx="923651" cy="338554"/>
          </a:xfrm>
          <a:prstGeom prst="rect">
            <a:avLst/>
          </a:prstGeom>
          <a:noFill/>
        </p:spPr>
        <p:txBody>
          <a:bodyPr wrap="none" rtlCol="0">
            <a:spAutoFit/>
          </a:bodyPr>
          <a:lstStyle/>
          <a:p>
            <a:r>
              <a:rPr lang="en-GB" sz="1600" b="1" dirty="0"/>
              <a:t>NPV $Bn</a:t>
            </a:r>
          </a:p>
        </p:txBody>
      </p:sp>
      <p:sp>
        <p:nvSpPr>
          <p:cNvPr id="40" name="TextBox 39">
            <a:extLst>
              <a:ext uri="{FF2B5EF4-FFF2-40B4-BE49-F238E27FC236}">
                <a16:creationId xmlns:a16="http://schemas.microsoft.com/office/drawing/2014/main" id="{CB734B2C-F9E3-4771-9CB8-B75E5C1BD32A}"/>
              </a:ext>
            </a:extLst>
          </p:cNvPr>
          <p:cNvSpPr txBox="1"/>
          <p:nvPr/>
        </p:nvSpPr>
        <p:spPr>
          <a:xfrm>
            <a:off x="310412" y="1081597"/>
            <a:ext cx="399468" cy="307777"/>
          </a:xfrm>
          <a:prstGeom prst="rect">
            <a:avLst/>
          </a:prstGeom>
          <a:noFill/>
        </p:spPr>
        <p:txBody>
          <a:bodyPr wrap="none" rtlCol="0">
            <a:spAutoFit/>
          </a:bodyPr>
          <a:lstStyle/>
          <a:p>
            <a:r>
              <a:rPr lang="en-GB" sz="1400" b="1" dirty="0" err="1"/>
              <a:t>mt</a:t>
            </a:r>
            <a:endParaRPr lang="en-GB" sz="1400" b="1" dirty="0"/>
          </a:p>
        </p:txBody>
      </p:sp>
      <p:sp>
        <p:nvSpPr>
          <p:cNvPr id="41" name="TextBox 40">
            <a:extLst>
              <a:ext uri="{FF2B5EF4-FFF2-40B4-BE49-F238E27FC236}">
                <a16:creationId xmlns:a16="http://schemas.microsoft.com/office/drawing/2014/main" id="{BCD68D40-893F-47F5-85AC-AF423BB67B21}"/>
              </a:ext>
            </a:extLst>
          </p:cNvPr>
          <p:cNvSpPr txBox="1"/>
          <p:nvPr/>
        </p:nvSpPr>
        <p:spPr>
          <a:xfrm>
            <a:off x="8418143" y="5098921"/>
            <a:ext cx="2971800" cy="584775"/>
          </a:xfrm>
          <a:prstGeom prst="rect">
            <a:avLst/>
          </a:prstGeom>
          <a:noFill/>
        </p:spPr>
        <p:txBody>
          <a:bodyPr wrap="square" rtlCol="0">
            <a:spAutoFit/>
          </a:bodyPr>
          <a:lstStyle/>
          <a:p>
            <a:pPr algn="ctr"/>
            <a:r>
              <a:rPr lang="en-US" sz="1600" b="1" dirty="0"/>
              <a:t>Further decline in value </a:t>
            </a:r>
          </a:p>
          <a:p>
            <a:pPr algn="ctr"/>
            <a:r>
              <a:rPr lang="en-US" sz="1600" b="1" dirty="0"/>
              <a:t>under 2DS</a:t>
            </a:r>
            <a:endParaRPr lang="en-GB" sz="1200" dirty="0"/>
          </a:p>
        </p:txBody>
      </p:sp>
      <p:sp>
        <p:nvSpPr>
          <p:cNvPr id="42" name="TextBox 41">
            <a:extLst>
              <a:ext uri="{FF2B5EF4-FFF2-40B4-BE49-F238E27FC236}">
                <a16:creationId xmlns:a16="http://schemas.microsoft.com/office/drawing/2014/main" id="{969733C4-036D-4216-BA9F-66282A278C79}"/>
              </a:ext>
            </a:extLst>
          </p:cNvPr>
          <p:cNvSpPr txBox="1"/>
          <p:nvPr/>
        </p:nvSpPr>
        <p:spPr>
          <a:xfrm>
            <a:off x="6366613" y="5277036"/>
            <a:ext cx="2971800" cy="584775"/>
          </a:xfrm>
          <a:prstGeom prst="rect">
            <a:avLst/>
          </a:prstGeom>
          <a:noFill/>
        </p:spPr>
        <p:txBody>
          <a:bodyPr wrap="square" rtlCol="0">
            <a:spAutoFit/>
          </a:bodyPr>
          <a:lstStyle/>
          <a:p>
            <a:pPr algn="ctr"/>
            <a:r>
              <a:rPr lang="en-US" sz="1600" b="1" dirty="0"/>
              <a:t>Remaining value</a:t>
            </a:r>
          </a:p>
          <a:p>
            <a:pPr algn="ctr"/>
            <a:r>
              <a:rPr lang="en-US" sz="1600" b="1" dirty="0"/>
              <a:t>2DS</a:t>
            </a:r>
            <a:endParaRPr lang="en-GB" sz="1200" dirty="0"/>
          </a:p>
        </p:txBody>
      </p:sp>
      <p:sp>
        <p:nvSpPr>
          <p:cNvPr id="43" name="TextBox 42">
            <a:extLst>
              <a:ext uri="{FF2B5EF4-FFF2-40B4-BE49-F238E27FC236}">
                <a16:creationId xmlns:a16="http://schemas.microsoft.com/office/drawing/2014/main" id="{20C68F4E-7FF2-4DF0-91EB-EE9A8ACEA7D1}"/>
              </a:ext>
            </a:extLst>
          </p:cNvPr>
          <p:cNvSpPr txBox="1"/>
          <p:nvPr/>
        </p:nvSpPr>
        <p:spPr>
          <a:xfrm>
            <a:off x="821107" y="5569423"/>
            <a:ext cx="2971800" cy="523220"/>
          </a:xfrm>
          <a:prstGeom prst="rect">
            <a:avLst/>
          </a:prstGeom>
          <a:noFill/>
        </p:spPr>
        <p:txBody>
          <a:bodyPr wrap="square" rtlCol="0">
            <a:spAutoFit/>
          </a:bodyPr>
          <a:lstStyle/>
          <a:p>
            <a:pPr algn="ctr"/>
            <a:r>
              <a:rPr lang="en-US" sz="1600" b="1" dirty="0"/>
              <a:t>Remaining volume 2DS</a:t>
            </a:r>
          </a:p>
          <a:p>
            <a:pPr algn="ctr"/>
            <a:endParaRPr lang="en-GB" sz="1200" dirty="0"/>
          </a:p>
        </p:txBody>
      </p:sp>
      <p:sp>
        <p:nvSpPr>
          <p:cNvPr id="44" name="TextBox 43">
            <a:extLst>
              <a:ext uri="{FF2B5EF4-FFF2-40B4-BE49-F238E27FC236}">
                <a16:creationId xmlns:a16="http://schemas.microsoft.com/office/drawing/2014/main" id="{727576EC-41B0-4FCF-BBCE-149113A100C0}"/>
              </a:ext>
            </a:extLst>
          </p:cNvPr>
          <p:cNvSpPr txBox="1"/>
          <p:nvPr/>
        </p:nvSpPr>
        <p:spPr>
          <a:xfrm>
            <a:off x="2396387" y="4860949"/>
            <a:ext cx="2971800" cy="584775"/>
          </a:xfrm>
          <a:prstGeom prst="rect">
            <a:avLst/>
          </a:prstGeom>
          <a:noFill/>
        </p:spPr>
        <p:txBody>
          <a:bodyPr wrap="square" rtlCol="0">
            <a:spAutoFit/>
          </a:bodyPr>
          <a:lstStyle/>
          <a:p>
            <a:pPr algn="ctr"/>
            <a:r>
              <a:rPr lang="en-US" sz="1600" b="1" dirty="0"/>
              <a:t>Further decline in volume </a:t>
            </a:r>
          </a:p>
          <a:p>
            <a:pPr algn="ctr"/>
            <a:r>
              <a:rPr lang="en-US" sz="1600" b="1" dirty="0"/>
              <a:t>under 2DS</a:t>
            </a:r>
            <a:endParaRPr lang="en-GB" sz="1200" dirty="0"/>
          </a:p>
        </p:txBody>
      </p:sp>
      <p:sp>
        <p:nvSpPr>
          <p:cNvPr id="45" name="TextBox 44">
            <a:extLst>
              <a:ext uri="{FF2B5EF4-FFF2-40B4-BE49-F238E27FC236}">
                <a16:creationId xmlns:a16="http://schemas.microsoft.com/office/drawing/2014/main" id="{6E077104-0441-48DB-BE6D-766A18DE6267}"/>
              </a:ext>
            </a:extLst>
          </p:cNvPr>
          <p:cNvSpPr txBox="1"/>
          <p:nvPr/>
        </p:nvSpPr>
        <p:spPr>
          <a:xfrm>
            <a:off x="2624987" y="3861174"/>
            <a:ext cx="2971800" cy="769441"/>
          </a:xfrm>
          <a:prstGeom prst="rect">
            <a:avLst/>
          </a:prstGeom>
          <a:noFill/>
        </p:spPr>
        <p:txBody>
          <a:bodyPr wrap="square" rtlCol="0">
            <a:spAutoFit/>
          </a:bodyPr>
          <a:lstStyle/>
          <a:p>
            <a:pPr algn="ctr"/>
            <a:r>
              <a:rPr lang="en-US" sz="1600" b="1" dirty="0"/>
              <a:t>Decline in future export volume expectations 2013 -2017</a:t>
            </a:r>
          </a:p>
          <a:p>
            <a:pPr algn="ctr"/>
            <a:r>
              <a:rPr lang="en-US" sz="1200" dirty="0"/>
              <a:t>Due to changes in global expectations</a:t>
            </a:r>
            <a:endParaRPr lang="en-GB" sz="1200" dirty="0"/>
          </a:p>
        </p:txBody>
      </p:sp>
      <p:sp>
        <p:nvSpPr>
          <p:cNvPr id="4" name="TextBox 3">
            <a:extLst>
              <a:ext uri="{FF2B5EF4-FFF2-40B4-BE49-F238E27FC236}">
                <a16:creationId xmlns:a16="http://schemas.microsoft.com/office/drawing/2014/main" id="{9AEF6511-B7F0-4529-BBA7-2BDA06FFBED4}"/>
              </a:ext>
            </a:extLst>
          </p:cNvPr>
          <p:cNvSpPr txBox="1"/>
          <p:nvPr/>
        </p:nvSpPr>
        <p:spPr>
          <a:xfrm>
            <a:off x="898003" y="876229"/>
            <a:ext cx="4719305" cy="646331"/>
          </a:xfrm>
          <a:prstGeom prst="rect">
            <a:avLst/>
          </a:prstGeom>
          <a:noFill/>
        </p:spPr>
        <p:txBody>
          <a:bodyPr wrap="none" rtlCol="0">
            <a:spAutoFit/>
          </a:bodyPr>
          <a:lstStyle/>
          <a:p>
            <a:pPr algn="ctr"/>
            <a:r>
              <a:rPr lang="en-US" b="1" dirty="0"/>
              <a:t>Yearly Demand for South African Coal Exports</a:t>
            </a:r>
          </a:p>
          <a:p>
            <a:pPr algn="ctr"/>
            <a:r>
              <a:rPr lang="en-US" dirty="0"/>
              <a:t>(2018-2035)</a:t>
            </a:r>
          </a:p>
        </p:txBody>
      </p:sp>
      <p:sp>
        <p:nvSpPr>
          <p:cNvPr id="46" name="TextBox 45">
            <a:extLst>
              <a:ext uri="{FF2B5EF4-FFF2-40B4-BE49-F238E27FC236}">
                <a16:creationId xmlns:a16="http://schemas.microsoft.com/office/drawing/2014/main" id="{1A313683-2E4D-4C1E-B9F4-9382F8078FB4}"/>
              </a:ext>
            </a:extLst>
          </p:cNvPr>
          <p:cNvSpPr txBox="1"/>
          <p:nvPr/>
        </p:nvSpPr>
        <p:spPr>
          <a:xfrm>
            <a:off x="6730167" y="809662"/>
            <a:ext cx="5216492" cy="923330"/>
          </a:xfrm>
          <a:prstGeom prst="rect">
            <a:avLst/>
          </a:prstGeom>
          <a:noFill/>
        </p:spPr>
        <p:txBody>
          <a:bodyPr wrap="none" rtlCol="0">
            <a:spAutoFit/>
          </a:bodyPr>
          <a:lstStyle/>
          <a:p>
            <a:pPr algn="ctr"/>
            <a:r>
              <a:rPr lang="en-US" b="1" dirty="0"/>
              <a:t>Expected yearly net cash flows from South African </a:t>
            </a:r>
          </a:p>
          <a:p>
            <a:pPr algn="ctr"/>
            <a:r>
              <a:rPr lang="en-US" b="1" dirty="0"/>
              <a:t>Coal Exports</a:t>
            </a:r>
          </a:p>
          <a:p>
            <a:pPr algn="ctr"/>
            <a:r>
              <a:rPr lang="en-US" dirty="0"/>
              <a:t>(2018-2035)</a:t>
            </a:r>
          </a:p>
        </p:txBody>
      </p:sp>
      <p:sp>
        <p:nvSpPr>
          <p:cNvPr id="2" name="Slide Number Placeholder 1">
            <a:extLst>
              <a:ext uri="{FF2B5EF4-FFF2-40B4-BE49-F238E27FC236}">
                <a16:creationId xmlns:a16="http://schemas.microsoft.com/office/drawing/2014/main" id="{80C1D99F-356D-4F13-84CC-569F6FBAA3F2}"/>
              </a:ext>
            </a:extLst>
          </p:cNvPr>
          <p:cNvSpPr>
            <a:spLocks noGrp="1"/>
          </p:cNvSpPr>
          <p:nvPr>
            <p:ph type="sldNum" sz="quarter" idx="4"/>
          </p:nvPr>
        </p:nvSpPr>
        <p:spPr/>
        <p:txBody>
          <a:bodyPr/>
          <a:lstStyle/>
          <a:p>
            <a:fld id="{005ED145-52BD-FC41-B15C-9E02BE74B9C5}" type="slidenum">
              <a:rPr lang="en-US" smtClean="0"/>
              <a:pPr/>
              <a:t>12</a:t>
            </a:fld>
            <a:endParaRPr lang="en-US" dirty="0"/>
          </a:p>
        </p:txBody>
      </p:sp>
    </p:spTree>
    <p:extLst>
      <p:ext uri="{BB962C8B-B14F-4D97-AF65-F5344CB8AC3E}">
        <p14:creationId xmlns:p14="http://schemas.microsoft.com/office/powerpoint/2010/main" val="1506951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7185A5C-85D9-4A3C-96E4-3892FE9D103B}"/>
              </a:ext>
            </a:extLst>
          </p:cNvPr>
          <p:cNvSpPr>
            <a:spLocks noGrp="1"/>
          </p:cNvSpPr>
          <p:nvPr>
            <p:ph type="title"/>
          </p:nvPr>
        </p:nvSpPr>
        <p:spPr/>
        <p:txBody>
          <a:bodyPr/>
          <a:lstStyle/>
          <a:p>
            <a:endParaRPr lang="en-US"/>
          </a:p>
        </p:txBody>
      </p:sp>
      <p:sp>
        <p:nvSpPr>
          <p:cNvPr id="21" name="Title 1">
            <a:extLst>
              <a:ext uri="{FF2B5EF4-FFF2-40B4-BE49-F238E27FC236}">
                <a16:creationId xmlns:a16="http://schemas.microsoft.com/office/drawing/2014/main" id="{006B7EAF-C6CD-4645-B013-3618FE0F36FD}"/>
              </a:ext>
            </a:extLst>
          </p:cNvPr>
          <p:cNvSpPr txBox="1">
            <a:spLocks/>
          </p:cNvSpPr>
          <p:nvPr/>
        </p:nvSpPr>
        <p:spPr>
          <a:xfrm>
            <a:off x="1719" y="0"/>
            <a:ext cx="12188694" cy="775664"/>
          </a:xfrm>
          <a:prstGeom prst="rect">
            <a:avLst/>
          </a:prstGeom>
          <a:solidFill>
            <a:srgbClr val="E9E6D7"/>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Domestic climate policy could add further risk for some assets, like the </a:t>
            </a:r>
            <a:r>
              <a:rPr lang="en-US" sz="2200" i="0" dirty="0" err="1">
                <a:latin typeface="Candara" panose="020E0502030303020204" pitchFamily="34" charset="0"/>
              </a:rPr>
              <a:t>Secunda</a:t>
            </a:r>
            <a:r>
              <a:rPr lang="en-US" sz="2200" i="0" dirty="0">
                <a:latin typeface="Candara" panose="020E0502030303020204" pitchFamily="34" charset="0"/>
              </a:rPr>
              <a:t> coal-to-liquids plant, that are already exposed to external transition risk</a:t>
            </a:r>
          </a:p>
        </p:txBody>
      </p:sp>
      <p:graphicFrame>
        <p:nvGraphicFramePr>
          <p:cNvPr id="16" name="Chart 15">
            <a:extLst>
              <a:ext uri="{FF2B5EF4-FFF2-40B4-BE49-F238E27FC236}">
                <a16:creationId xmlns:a16="http://schemas.microsoft.com/office/drawing/2014/main" id="{62EF5951-87D1-457C-980C-E40201B81E85}"/>
              </a:ext>
            </a:extLst>
          </p:cNvPr>
          <p:cNvGraphicFramePr>
            <a:graphicFrameLocks/>
          </p:cNvGraphicFramePr>
          <p:nvPr/>
        </p:nvGraphicFramePr>
        <p:xfrm>
          <a:off x="4953000" y="1295400"/>
          <a:ext cx="6519600"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
            <a:extLst>
              <a:ext uri="{FF2B5EF4-FFF2-40B4-BE49-F238E27FC236}">
                <a16:creationId xmlns:a16="http://schemas.microsoft.com/office/drawing/2014/main" id="{51631E5C-4437-4C00-8762-310BE515532A}"/>
              </a:ext>
            </a:extLst>
          </p:cNvPr>
          <p:cNvSpPr txBox="1"/>
          <p:nvPr/>
        </p:nvSpPr>
        <p:spPr>
          <a:xfrm>
            <a:off x="6241635" y="5116240"/>
            <a:ext cx="1024099" cy="60956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Opex</a:t>
            </a:r>
          </a:p>
        </p:txBody>
      </p:sp>
      <p:sp>
        <p:nvSpPr>
          <p:cNvPr id="18" name="TextBox 1">
            <a:extLst>
              <a:ext uri="{FF2B5EF4-FFF2-40B4-BE49-F238E27FC236}">
                <a16:creationId xmlns:a16="http://schemas.microsoft.com/office/drawing/2014/main" id="{A3DF938D-1B47-469B-9278-8F1546C1652C}"/>
              </a:ext>
            </a:extLst>
          </p:cNvPr>
          <p:cNvSpPr txBox="1"/>
          <p:nvPr/>
        </p:nvSpPr>
        <p:spPr>
          <a:xfrm>
            <a:off x="5953067" y="3929400"/>
            <a:ext cx="1219200" cy="60956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Commodity cost</a:t>
            </a:r>
          </a:p>
        </p:txBody>
      </p:sp>
      <p:cxnSp>
        <p:nvCxnSpPr>
          <p:cNvPr id="30" name="Straight Connector 29">
            <a:extLst>
              <a:ext uri="{FF2B5EF4-FFF2-40B4-BE49-F238E27FC236}">
                <a16:creationId xmlns:a16="http://schemas.microsoft.com/office/drawing/2014/main" id="{0261BDF5-11D7-47A5-8ECD-A88D6C944A06}"/>
              </a:ext>
            </a:extLst>
          </p:cNvPr>
          <p:cNvCxnSpPr>
            <a:cxnSpLocks/>
          </p:cNvCxnSpPr>
          <p:nvPr/>
        </p:nvCxnSpPr>
        <p:spPr>
          <a:xfrm flipH="1">
            <a:off x="6192631" y="4381370"/>
            <a:ext cx="152398" cy="440834"/>
          </a:xfrm>
          <a:prstGeom prst="line">
            <a:avLst/>
          </a:prstGeom>
          <a:ln w="19050"/>
          <a:effectLst/>
        </p:spPr>
        <p:style>
          <a:lnRef idx="2">
            <a:schemeClr val="dk1"/>
          </a:lnRef>
          <a:fillRef idx="0">
            <a:schemeClr val="dk1"/>
          </a:fillRef>
          <a:effectRef idx="1">
            <a:schemeClr val="dk1"/>
          </a:effectRef>
          <a:fontRef idx="minor">
            <a:schemeClr val="tx1"/>
          </a:fontRef>
        </p:style>
      </p:cxnSp>
      <p:sp>
        <p:nvSpPr>
          <p:cNvPr id="31" name="TextBox 1">
            <a:extLst>
              <a:ext uri="{FF2B5EF4-FFF2-40B4-BE49-F238E27FC236}">
                <a16:creationId xmlns:a16="http://schemas.microsoft.com/office/drawing/2014/main" id="{835A7B9C-3CC1-4427-B828-0C370EE291B9}"/>
              </a:ext>
            </a:extLst>
          </p:cNvPr>
          <p:cNvSpPr txBox="1"/>
          <p:nvPr/>
        </p:nvSpPr>
        <p:spPr>
          <a:xfrm>
            <a:off x="7682603" y="3685406"/>
            <a:ext cx="813970" cy="60956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New capex</a:t>
            </a:r>
          </a:p>
        </p:txBody>
      </p:sp>
      <p:sp>
        <p:nvSpPr>
          <p:cNvPr id="32" name="TextBox 1">
            <a:extLst>
              <a:ext uri="{FF2B5EF4-FFF2-40B4-BE49-F238E27FC236}">
                <a16:creationId xmlns:a16="http://schemas.microsoft.com/office/drawing/2014/main" id="{F5CB388C-2BCB-4185-BC57-6961A32ADCC1}"/>
              </a:ext>
            </a:extLst>
          </p:cNvPr>
          <p:cNvSpPr txBox="1"/>
          <p:nvPr/>
        </p:nvSpPr>
        <p:spPr>
          <a:xfrm>
            <a:off x="7686886" y="2788075"/>
            <a:ext cx="1219200" cy="60956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Demolition</a:t>
            </a:r>
          </a:p>
        </p:txBody>
      </p:sp>
      <p:cxnSp>
        <p:nvCxnSpPr>
          <p:cNvPr id="33" name="Straight Connector 32">
            <a:extLst>
              <a:ext uri="{FF2B5EF4-FFF2-40B4-BE49-F238E27FC236}">
                <a16:creationId xmlns:a16="http://schemas.microsoft.com/office/drawing/2014/main" id="{BB0F1737-B311-455E-9608-FEA98C139363}"/>
              </a:ext>
            </a:extLst>
          </p:cNvPr>
          <p:cNvCxnSpPr>
            <a:cxnSpLocks/>
          </p:cNvCxnSpPr>
          <p:nvPr/>
        </p:nvCxnSpPr>
        <p:spPr>
          <a:xfrm flipH="1" flipV="1">
            <a:off x="8538949" y="3054335"/>
            <a:ext cx="572272" cy="235976"/>
          </a:xfrm>
          <a:prstGeom prst="line">
            <a:avLst/>
          </a:prstGeom>
          <a:ln w="19050"/>
          <a:effectLst/>
        </p:spPr>
        <p:style>
          <a:lnRef idx="2">
            <a:schemeClr val="dk1"/>
          </a:lnRef>
          <a:fillRef idx="0">
            <a:schemeClr val="dk1"/>
          </a:fillRef>
          <a:effectRef idx="1">
            <a:schemeClr val="dk1"/>
          </a:effectRef>
          <a:fontRef idx="minor">
            <a:schemeClr val="tx1"/>
          </a:fontRef>
        </p:style>
      </p:cxnSp>
      <p:sp>
        <p:nvSpPr>
          <p:cNvPr id="36" name="TextBox 1">
            <a:extLst>
              <a:ext uri="{FF2B5EF4-FFF2-40B4-BE49-F238E27FC236}">
                <a16:creationId xmlns:a16="http://schemas.microsoft.com/office/drawing/2014/main" id="{706DC55E-6236-463C-B798-2570652A6216}"/>
              </a:ext>
            </a:extLst>
          </p:cNvPr>
          <p:cNvSpPr txBox="1"/>
          <p:nvPr/>
        </p:nvSpPr>
        <p:spPr>
          <a:xfrm>
            <a:off x="9241797" y="2043923"/>
            <a:ext cx="1219200" cy="60956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Stranded asset</a:t>
            </a:r>
          </a:p>
        </p:txBody>
      </p:sp>
      <p:cxnSp>
        <p:nvCxnSpPr>
          <p:cNvPr id="37" name="Straight Connector 36">
            <a:extLst>
              <a:ext uri="{FF2B5EF4-FFF2-40B4-BE49-F238E27FC236}">
                <a16:creationId xmlns:a16="http://schemas.microsoft.com/office/drawing/2014/main" id="{0082193A-9189-4562-A9B1-50F013F0DB69}"/>
              </a:ext>
            </a:extLst>
          </p:cNvPr>
          <p:cNvCxnSpPr>
            <a:cxnSpLocks/>
          </p:cNvCxnSpPr>
          <p:nvPr/>
        </p:nvCxnSpPr>
        <p:spPr>
          <a:xfrm flipH="1">
            <a:off x="9384473" y="2512611"/>
            <a:ext cx="312580" cy="472341"/>
          </a:xfrm>
          <a:prstGeom prst="line">
            <a:avLst/>
          </a:prstGeom>
          <a:ln w="19050"/>
          <a:effectLst/>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2DE6A553-2FD9-4F67-943D-1C67E695E324}"/>
              </a:ext>
            </a:extLst>
          </p:cNvPr>
          <p:cNvCxnSpPr>
            <a:cxnSpLocks/>
          </p:cNvCxnSpPr>
          <p:nvPr/>
        </p:nvCxnSpPr>
        <p:spPr>
          <a:xfrm flipH="1" flipV="1">
            <a:off x="10175440" y="2371738"/>
            <a:ext cx="660213" cy="366893"/>
          </a:xfrm>
          <a:prstGeom prst="line">
            <a:avLst/>
          </a:prstGeom>
          <a:ln w="19050"/>
          <a:effectLst/>
        </p:spPr>
        <p:style>
          <a:lnRef idx="2">
            <a:schemeClr val="dk1"/>
          </a:lnRef>
          <a:fillRef idx="0">
            <a:schemeClr val="dk1"/>
          </a:fillRef>
          <a:effectRef idx="1">
            <a:schemeClr val="dk1"/>
          </a:effectRef>
          <a:fontRef idx="minor">
            <a:schemeClr val="tx1"/>
          </a:fontRef>
        </p:style>
      </p:cxnSp>
      <p:cxnSp>
        <p:nvCxnSpPr>
          <p:cNvPr id="39" name="Straight Connector 38">
            <a:extLst>
              <a:ext uri="{FF2B5EF4-FFF2-40B4-BE49-F238E27FC236}">
                <a16:creationId xmlns:a16="http://schemas.microsoft.com/office/drawing/2014/main" id="{EA7F7DE7-23EB-4FD5-B73E-6B33F87C76F8}"/>
              </a:ext>
            </a:extLst>
          </p:cNvPr>
          <p:cNvCxnSpPr>
            <a:cxnSpLocks/>
          </p:cNvCxnSpPr>
          <p:nvPr/>
        </p:nvCxnSpPr>
        <p:spPr>
          <a:xfrm flipH="1">
            <a:off x="5867401" y="4582737"/>
            <a:ext cx="5410199" cy="0"/>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ADB210CD-B359-4860-B9FF-DB69DB7054ED}"/>
              </a:ext>
            </a:extLst>
          </p:cNvPr>
          <p:cNvCxnSpPr>
            <a:cxnSpLocks/>
          </p:cNvCxnSpPr>
          <p:nvPr/>
        </p:nvCxnSpPr>
        <p:spPr>
          <a:xfrm flipH="1">
            <a:off x="5953067" y="2512611"/>
            <a:ext cx="5324533" cy="0"/>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06007B19-0E1D-4AB1-802D-5B7EF3217260}"/>
              </a:ext>
            </a:extLst>
          </p:cNvPr>
          <p:cNvCxnSpPr>
            <a:cxnSpLocks/>
          </p:cNvCxnSpPr>
          <p:nvPr/>
        </p:nvCxnSpPr>
        <p:spPr>
          <a:xfrm>
            <a:off x="11277600" y="2512611"/>
            <a:ext cx="0" cy="2060601"/>
          </a:xfrm>
          <a:prstGeom prst="straightConnector1">
            <a:avLst/>
          </a:prstGeom>
          <a:ln w="19050">
            <a:solidFill>
              <a:schemeClr val="tx1"/>
            </a:solidFill>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273BAD76-6562-4250-A18B-AA161333CA34}"/>
              </a:ext>
            </a:extLst>
          </p:cNvPr>
          <p:cNvSpPr txBox="1"/>
          <p:nvPr/>
        </p:nvSpPr>
        <p:spPr>
          <a:xfrm>
            <a:off x="11252933" y="2843445"/>
            <a:ext cx="1116156" cy="1384995"/>
          </a:xfrm>
          <a:prstGeom prst="rect">
            <a:avLst/>
          </a:prstGeom>
          <a:noFill/>
        </p:spPr>
        <p:txBody>
          <a:bodyPr wrap="square" rtlCol="0">
            <a:spAutoFit/>
          </a:bodyPr>
          <a:lstStyle/>
          <a:p>
            <a:r>
              <a:rPr lang="en-US" sz="1400" b="1" dirty="0"/>
              <a:t>$27.4bn </a:t>
            </a:r>
            <a:r>
              <a:rPr lang="en-US" sz="1400" dirty="0"/>
              <a:t>stranded from replacing CTL with imports</a:t>
            </a:r>
            <a:endParaRPr lang="en-GB" sz="1400" b="1" dirty="0"/>
          </a:p>
        </p:txBody>
      </p:sp>
      <p:grpSp>
        <p:nvGrpSpPr>
          <p:cNvPr id="2" name="Group 1">
            <a:extLst>
              <a:ext uri="{FF2B5EF4-FFF2-40B4-BE49-F238E27FC236}">
                <a16:creationId xmlns:a16="http://schemas.microsoft.com/office/drawing/2014/main" id="{1B704374-61C8-4DA6-9DE2-FE82FB7A1704}"/>
              </a:ext>
            </a:extLst>
          </p:cNvPr>
          <p:cNvGrpSpPr/>
          <p:nvPr/>
        </p:nvGrpSpPr>
        <p:grpSpPr>
          <a:xfrm>
            <a:off x="419214" y="1605301"/>
            <a:ext cx="4686553" cy="4648197"/>
            <a:chOff x="609589" y="1468615"/>
            <a:chExt cx="8229589" cy="4420800"/>
          </a:xfrm>
        </p:grpSpPr>
        <p:sp>
          <p:nvSpPr>
            <p:cNvPr id="43" name="TextBox 42">
              <a:extLst>
                <a:ext uri="{FF2B5EF4-FFF2-40B4-BE49-F238E27FC236}">
                  <a16:creationId xmlns:a16="http://schemas.microsoft.com/office/drawing/2014/main" id="{55ABA379-E92E-4BCF-8F1F-92FC49619ACC}"/>
                </a:ext>
              </a:extLst>
            </p:cNvPr>
            <p:cNvSpPr txBox="1"/>
            <p:nvPr/>
          </p:nvSpPr>
          <p:spPr>
            <a:xfrm>
              <a:off x="7470058" y="5334000"/>
              <a:ext cx="1290172" cy="286232"/>
            </a:xfrm>
            <a:prstGeom prst="rect">
              <a:avLst/>
            </a:prstGeom>
            <a:noFill/>
          </p:spPr>
          <p:txBody>
            <a:bodyPr wrap="square" rtlCol="0">
              <a:spAutoFit/>
            </a:bodyPr>
            <a:lstStyle/>
            <a:p>
              <a:pPr>
                <a:lnSpc>
                  <a:spcPct val="90000"/>
                </a:lnSpc>
              </a:pPr>
              <a:r>
                <a:rPr lang="en-US" sz="1400" b="1" dirty="0"/>
                <a:t>BAU</a:t>
              </a:r>
              <a:endParaRPr lang="en-GB" sz="1400" b="1" dirty="0"/>
            </a:p>
          </p:txBody>
        </p:sp>
        <p:sp>
          <p:nvSpPr>
            <p:cNvPr id="44" name="TextBox 43">
              <a:extLst>
                <a:ext uri="{FF2B5EF4-FFF2-40B4-BE49-F238E27FC236}">
                  <a16:creationId xmlns:a16="http://schemas.microsoft.com/office/drawing/2014/main" id="{B7A5F771-3AC1-4834-B750-FD2EE7472BC0}"/>
                </a:ext>
              </a:extLst>
            </p:cNvPr>
            <p:cNvSpPr txBox="1"/>
            <p:nvPr/>
          </p:nvSpPr>
          <p:spPr>
            <a:xfrm>
              <a:off x="7502013" y="4029779"/>
              <a:ext cx="1290172" cy="286232"/>
            </a:xfrm>
            <a:prstGeom prst="rect">
              <a:avLst/>
            </a:prstGeom>
            <a:noFill/>
          </p:spPr>
          <p:txBody>
            <a:bodyPr wrap="square" rtlCol="0">
              <a:spAutoFit/>
            </a:bodyPr>
            <a:lstStyle/>
            <a:p>
              <a:pPr>
                <a:lnSpc>
                  <a:spcPct val="90000"/>
                </a:lnSpc>
              </a:pPr>
              <a:r>
                <a:rPr lang="en-US" sz="1400" b="1" dirty="0"/>
                <a:t>2DS</a:t>
              </a:r>
              <a:endParaRPr lang="en-GB" sz="1400" b="1" dirty="0"/>
            </a:p>
          </p:txBody>
        </p:sp>
        <p:graphicFrame>
          <p:nvGraphicFramePr>
            <p:cNvPr id="45" name="Chart 44">
              <a:extLst>
                <a:ext uri="{FF2B5EF4-FFF2-40B4-BE49-F238E27FC236}">
                  <a16:creationId xmlns:a16="http://schemas.microsoft.com/office/drawing/2014/main" id="{C2F678A9-5B1A-49FB-9BF1-F0E9CDA9BE22}"/>
                </a:ext>
              </a:extLst>
            </p:cNvPr>
            <p:cNvGraphicFramePr>
              <a:graphicFrameLocks/>
            </p:cNvGraphicFramePr>
            <p:nvPr/>
          </p:nvGraphicFramePr>
          <p:xfrm>
            <a:off x="609589" y="1468615"/>
            <a:ext cx="7239000" cy="4420800"/>
          </p:xfrm>
          <a:graphic>
            <a:graphicData uri="http://schemas.openxmlformats.org/drawingml/2006/chart">
              <c:chart xmlns:c="http://schemas.openxmlformats.org/drawingml/2006/chart" xmlns:r="http://schemas.openxmlformats.org/officeDocument/2006/relationships" r:id="rId4"/>
            </a:graphicData>
          </a:graphic>
        </p:graphicFrame>
        <p:grpSp>
          <p:nvGrpSpPr>
            <p:cNvPr id="46" name="Group 45">
              <a:extLst>
                <a:ext uri="{FF2B5EF4-FFF2-40B4-BE49-F238E27FC236}">
                  <a16:creationId xmlns:a16="http://schemas.microsoft.com/office/drawing/2014/main" id="{CE03CCD2-98D5-44C4-B970-F87021226466}"/>
                </a:ext>
              </a:extLst>
            </p:cNvPr>
            <p:cNvGrpSpPr/>
            <p:nvPr/>
          </p:nvGrpSpPr>
          <p:grpSpPr>
            <a:xfrm>
              <a:off x="2067306" y="2064551"/>
              <a:ext cx="6771872" cy="3120216"/>
              <a:chOff x="4277105" y="2064551"/>
              <a:chExt cx="6771872" cy="3120216"/>
            </a:xfrm>
          </p:grpSpPr>
          <p:sp>
            <p:nvSpPr>
              <p:cNvPr id="47" name="TextBox 1">
                <a:extLst>
                  <a:ext uri="{FF2B5EF4-FFF2-40B4-BE49-F238E27FC236}">
                    <a16:creationId xmlns:a16="http://schemas.microsoft.com/office/drawing/2014/main" id="{DE0E1E01-F1D5-4DCB-A97C-02E06762AF49}"/>
                  </a:ext>
                </a:extLst>
              </p:cNvPr>
              <p:cNvSpPr txBox="1"/>
              <p:nvPr/>
            </p:nvSpPr>
            <p:spPr>
              <a:xfrm>
                <a:off x="4277105" y="4803748"/>
                <a:ext cx="4996434" cy="38101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Crude refinery margins</a:t>
                </a:r>
                <a:endParaRPr lang="en-GB" sz="1400" dirty="0"/>
              </a:p>
              <a:p>
                <a:pPr algn="ctr"/>
                <a:r>
                  <a:rPr lang="en-GB" sz="1200" i="1" dirty="0"/>
                  <a:t>Minimal change between scenarios</a:t>
                </a:r>
              </a:p>
            </p:txBody>
          </p:sp>
          <p:sp>
            <p:nvSpPr>
              <p:cNvPr id="48" name="TextBox 1">
                <a:extLst>
                  <a:ext uri="{FF2B5EF4-FFF2-40B4-BE49-F238E27FC236}">
                    <a16:creationId xmlns:a16="http://schemas.microsoft.com/office/drawing/2014/main" id="{32C98F94-B73E-4BB3-A9CC-25BD3C002579}"/>
                  </a:ext>
                </a:extLst>
              </p:cNvPr>
              <p:cNvSpPr txBox="1"/>
              <p:nvPr/>
            </p:nvSpPr>
            <p:spPr>
              <a:xfrm>
                <a:off x="6477000" y="3100642"/>
                <a:ext cx="3234811" cy="53222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Coal to liquids refinery margins</a:t>
                </a:r>
              </a:p>
            </p:txBody>
          </p:sp>
          <p:sp>
            <p:nvSpPr>
              <p:cNvPr id="49" name="TextBox 1">
                <a:extLst>
                  <a:ext uri="{FF2B5EF4-FFF2-40B4-BE49-F238E27FC236}">
                    <a16:creationId xmlns:a16="http://schemas.microsoft.com/office/drawing/2014/main" id="{3A17B8B0-706A-4175-A0D4-2124E3311660}"/>
                  </a:ext>
                </a:extLst>
              </p:cNvPr>
              <p:cNvSpPr txBox="1"/>
              <p:nvPr/>
            </p:nvSpPr>
            <p:spPr>
              <a:xfrm>
                <a:off x="8915399" y="2064551"/>
                <a:ext cx="2133578" cy="38101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400" b="1" dirty="0"/>
                  <a:t>BAU</a:t>
                </a:r>
              </a:p>
            </p:txBody>
          </p:sp>
        </p:grpSp>
        <p:cxnSp>
          <p:nvCxnSpPr>
            <p:cNvPr id="50" name="Straight Connector 49">
              <a:extLst>
                <a:ext uri="{FF2B5EF4-FFF2-40B4-BE49-F238E27FC236}">
                  <a16:creationId xmlns:a16="http://schemas.microsoft.com/office/drawing/2014/main" id="{7D4B7E94-16FD-44DD-959A-A32E586B2291}"/>
                </a:ext>
              </a:extLst>
            </p:cNvPr>
            <p:cNvCxnSpPr>
              <a:cxnSpLocks/>
              <a:stCxn id="48" idx="0"/>
            </p:cNvCxnSpPr>
            <p:nvPr/>
          </p:nvCxnSpPr>
          <p:spPr>
            <a:xfrm flipH="1" flipV="1">
              <a:off x="5486380" y="2867948"/>
              <a:ext cx="398227" cy="232694"/>
            </a:xfrm>
            <a:prstGeom prst="line">
              <a:avLst/>
            </a:prstGeom>
            <a:ln w="19050"/>
            <a:effectLst/>
          </p:spPr>
          <p:style>
            <a:lnRef idx="2">
              <a:schemeClr val="dk1"/>
            </a:lnRef>
            <a:fillRef idx="0">
              <a:schemeClr val="dk1"/>
            </a:fillRef>
            <a:effectRef idx="1">
              <a:schemeClr val="dk1"/>
            </a:effectRef>
            <a:fontRef idx="minor">
              <a:schemeClr val="tx1"/>
            </a:fontRef>
          </p:style>
        </p:cxnSp>
        <p:cxnSp>
          <p:nvCxnSpPr>
            <p:cNvPr id="51" name="Straight Connector 50">
              <a:extLst>
                <a:ext uri="{FF2B5EF4-FFF2-40B4-BE49-F238E27FC236}">
                  <a16:creationId xmlns:a16="http://schemas.microsoft.com/office/drawing/2014/main" id="{56E6260A-5AF1-4545-8149-A53B4154CA05}"/>
                </a:ext>
              </a:extLst>
            </p:cNvPr>
            <p:cNvCxnSpPr>
              <a:cxnSpLocks/>
              <a:stCxn id="48" idx="2"/>
            </p:cNvCxnSpPr>
            <p:nvPr/>
          </p:nvCxnSpPr>
          <p:spPr>
            <a:xfrm flipH="1">
              <a:off x="5486380" y="3632862"/>
              <a:ext cx="398227" cy="253338"/>
            </a:xfrm>
            <a:prstGeom prst="line">
              <a:avLst/>
            </a:prstGeom>
            <a:ln w="19050"/>
            <a:effectLst/>
          </p:spPr>
          <p:style>
            <a:lnRef idx="2">
              <a:schemeClr val="dk1"/>
            </a:lnRef>
            <a:fillRef idx="0">
              <a:schemeClr val="dk1"/>
            </a:fillRef>
            <a:effectRef idx="1">
              <a:schemeClr val="dk1"/>
            </a:effectRef>
            <a:fontRef idx="minor">
              <a:schemeClr val="tx1"/>
            </a:fontRef>
          </p:style>
        </p:cxnSp>
      </p:grpSp>
      <p:sp>
        <p:nvSpPr>
          <p:cNvPr id="53" name="TextBox 52">
            <a:extLst>
              <a:ext uri="{FF2B5EF4-FFF2-40B4-BE49-F238E27FC236}">
                <a16:creationId xmlns:a16="http://schemas.microsoft.com/office/drawing/2014/main" id="{880040C4-2741-435F-BF3E-D497BD407AA9}"/>
              </a:ext>
            </a:extLst>
          </p:cNvPr>
          <p:cNvSpPr txBox="1"/>
          <p:nvPr/>
        </p:nvSpPr>
        <p:spPr>
          <a:xfrm>
            <a:off x="176067" y="847896"/>
            <a:ext cx="5462734" cy="646331"/>
          </a:xfrm>
          <a:prstGeom prst="rect">
            <a:avLst/>
          </a:prstGeom>
          <a:noFill/>
        </p:spPr>
        <p:txBody>
          <a:bodyPr wrap="square" rtlCol="0">
            <a:spAutoFit/>
          </a:bodyPr>
          <a:lstStyle/>
          <a:p>
            <a:r>
              <a:rPr lang="en-US" b="1" dirty="0" err="1"/>
              <a:t>Secunda</a:t>
            </a:r>
            <a:r>
              <a:rPr lang="en-US" b="1" dirty="0"/>
              <a:t> will continue to have high margins but will be more severely affected by lower global oil prices</a:t>
            </a:r>
          </a:p>
        </p:txBody>
      </p:sp>
      <p:sp>
        <p:nvSpPr>
          <p:cNvPr id="54" name="TextBox 53">
            <a:extLst>
              <a:ext uri="{FF2B5EF4-FFF2-40B4-BE49-F238E27FC236}">
                <a16:creationId xmlns:a16="http://schemas.microsoft.com/office/drawing/2014/main" id="{0E1ED190-0E9F-4EAD-9FD9-D1D03A828D29}"/>
              </a:ext>
            </a:extLst>
          </p:cNvPr>
          <p:cNvSpPr txBox="1"/>
          <p:nvPr/>
        </p:nvSpPr>
        <p:spPr>
          <a:xfrm>
            <a:off x="5877293" y="847897"/>
            <a:ext cx="5648267" cy="646331"/>
          </a:xfrm>
          <a:prstGeom prst="rect">
            <a:avLst/>
          </a:prstGeom>
          <a:noFill/>
        </p:spPr>
        <p:txBody>
          <a:bodyPr wrap="square" rtlCol="0">
            <a:spAutoFit/>
          </a:bodyPr>
          <a:lstStyle/>
          <a:p>
            <a:r>
              <a:rPr lang="en-US" b="1" dirty="0"/>
              <a:t>The cost of phasing out </a:t>
            </a:r>
            <a:r>
              <a:rPr lang="en-US" b="1" dirty="0" err="1"/>
              <a:t>Secunda</a:t>
            </a:r>
            <a:r>
              <a:rPr lang="en-US" b="1" dirty="0"/>
              <a:t> will depend on the replacement</a:t>
            </a:r>
          </a:p>
        </p:txBody>
      </p:sp>
      <p:sp>
        <p:nvSpPr>
          <p:cNvPr id="3" name="Slide Number Placeholder 2">
            <a:extLst>
              <a:ext uri="{FF2B5EF4-FFF2-40B4-BE49-F238E27FC236}">
                <a16:creationId xmlns:a16="http://schemas.microsoft.com/office/drawing/2014/main" id="{59AC1130-D45D-469C-85A2-20D83FAC467F}"/>
              </a:ext>
            </a:extLst>
          </p:cNvPr>
          <p:cNvSpPr>
            <a:spLocks noGrp="1"/>
          </p:cNvSpPr>
          <p:nvPr>
            <p:ph type="sldNum" sz="quarter" idx="4"/>
          </p:nvPr>
        </p:nvSpPr>
        <p:spPr/>
        <p:txBody>
          <a:bodyPr/>
          <a:lstStyle/>
          <a:p>
            <a:fld id="{005ED145-52BD-FC41-B15C-9E02BE74B9C5}" type="slidenum">
              <a:rPr lang="en-US" smtClean="0"/>
              <a:pPr/>
              <a:t>13</a:t>
            </a:fld>
            <a:endParaRPr lang="en-US" dirty="0"/>
          </a:p>
        </p:txBody>
      </p:sp>
    </p:spTree>
    <p:extLst>
      <p:ext uri="{BB962C8B-B14F-4D97-AF65-F5344CB8AC3E}">
        <p14:creationId xmlns:p14="http://schemas.microsoft.com/office/powerpoint/2010/main" val="1894944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7185A5C-85D9-4A3C-96E4-3892FE9D103B}"/>
              </a:ext>
            </a:extLst>
          </p:cNvPr>
          <p:cNvSpPr>
            <a:spLocks noGrp="1"/>
          </p:cNvSpPr>
          <p:nvPr>
            <p:ph type="title"/>
          </p:nvPr>
        </p:nvSpPr>
        <p:spPr/>
        <p:txBody>
          <a:bodyPr/>
          <a:lstStyle/>
          <a:p>
            <a:endParaRPr lang="en-US"/>
          </a:p>
        </p:txBody>
      </p:sp>
      <p:sp>
        <p:nvSpPr>
          <p:cNvPr id="21" name="Title 1">
            <a:extLst>
              <a:ext uri="{FF2B5EF4-FFF2-40B4-BE49-F238E27FC236}">
                <a16:creationId xmlns:a16="http://schemas.microsoft.com/office/drawing/2014/main" id="{006B7EAF-C6CD-4645-B013-3618FE0F36FD}"/>
              </a:ext>
            </a:extLst>
          </p:cNvPr>
          <p:cNvSpPr txBox="1">
            <a:spLocks/>
          </p:cNvSpPr>
          <p:nvPr/>
        </p:nvSpPr>
        <p:spPr>
          <a:xfrm>
            <a:off x="1719" y="0"/>
            <a:ext cx="12188694" cy="775664"/>
          </a:xfrm>
          <a:prstGeom prst="rect">
            <a:avLst/>
          </a:prstGeom>
          <a:solidFill>
            <a:srgbClr val="E9E6D7"/>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If we considered only ownership, taxes, regulation and contracts, less than 20% of the risk lies with the public finances</a:t>
            </a:r>
          </a:p>
        </p:txBody>
      </p:sp>
      <p:sp>
        <p:nvSpPr>
          <p:cNvPr id="2" name="Slide Number Placeholder 1">
            <a:extLst>
              <a:ext uri="{FF2B5EF4-FFF2-40B4-BE49-F238E27FC236}">
                <a16:creationId xmlns:a16="http://schemas.microsoft.com/office/drawing/2014/main" id="{AC13A522-796F-4C71-9BFE-51188B3540B7}"/>
              </a:ext>
            </a:extLst>
          </p:cNvPr>
          <p:cNvSpPr>
            <a:spLocks noGrp="1"/>
          </p:cNvSpPr>
          <p:nvPr>
            <p:ph type="sldNum" sz="quarter" idx="4"/>
          </p:nvPr>
        </p:nvSpPr>
        <p:spPr/>
        <p:txBody>
          <a:bodyPr/>
          <a:lstStyle/>
          <a:p>
            <a:fld id="{005ED145-52BD-FC41-B15C-9E02BE74B9C5}" type="slidenum">
              <a:rPr lang="en-US" smtClean="0"/>
              <a:pPr/>
              <a:t>14</a:t>
            </a:fld>
            <a:endParaRPr lang="en-US" dirty="0"/>
          </a:p>
        </p:txBody>
      </p:sp>
      <p:pic>
        <p:nvPicPr>
          <p:cNvPr id="8" name="Picture 7">
            <a:extLst>
              <a:ext uri="{FF2B5EF4-FFF2-40B4-BE49-F238E27FC236}">
                <a16:creationId xmlns:a16="http://schemas.microsoft.com/office/drawing/2014/main" id="{9C1CBF10-64F9-4978-A5EB-84FAC5906D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295400"/>
            <a:ext cx="10668000" cy="5029200"/>
          </a:xfrm>
          <a:prstGeom prst="rect">
            <a:avLst/>
          </a:prstGeom>
          <a:solidFill>
            <a:schemeClr val="bg1"/>
          </a:solidFill>
          <a:ln>
            <a:noFill/>
          </a:ln>
        </p:spPr>
      </p:pic>
      <p:sp>
        <p:nvSpPr>
          <p:cNvPr id="3" name="Rectangle 2">
            <a:extLst>
              <a:ext uri="{FF2B5EF4-FFF2-40B4-BE49-F238E27FC236}">
                <a16:creationId xmlns:a16="http://schemas.microsoft.com/office/drawing/2014/main" id="{10D25143-176F-4A5F-A667-129C56954BD1}"/>
              </a:ext>
            </a:extLst>
          </p:cNvPr>
          <p:cNvSpPr/>
          <p:nvPr/>
        </p:nvSpPr>
        <p:spPr>
          <a:xfrm>
            <a:off x="6096000" y="990600"/>
            <a:ext cx="5943600" cy="5486400"/>
          </a:xfrm>
          <a:prstGeom prst="rect">
            <a:avLst/>
          </a:prstGeom>
          <a:solidFill>
            <a:schemeClr val="bg1"/>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951120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7185A5C-85D9-4A3C-96E4-3892FE9D103B}"/>
              </a:ext>
            </a:extLst>
          </p:cNvPr>
          <p:cNvSpPr>
            <a:spLocks noGrp="1"/>
          </p:cNvSpPr>
          <p:nvPr>
            <p:ph type="title"/>
          </p:nvPr>
        </p:nvSpPr>
        <p:spPr/>
        <p:txBody>
          <a:bodyPr/>
          <a:lstStyle/>
          <a:p>
            <a:endParaRPr lang="en-US"/>
          </a:p>
        </p:txBody>
      </p:sp>
      <p:sp>
        <p:nvSpPr>
          <p:cNvPr id="21" name="Title 1">
            <a:extLst>
              <a:ext uri="{FF2B5EF4-FFF2-40B4-BE49-F238E27FC236}">
                <a16:creationId xmlns:a16="http://schemas.microsoft.com/office/drawing/2014/main" id="{006B7EAF-C6CD-4645-B013-3618FE0F36FD}"/>
              </a:ext>
            </a:extLst>
          </p:cNvPr>
          <p:cNvSpPr txBox="1">
            <a:spLocks/>
          </p:cNvSpPr>
          <p:nvPr/>
        </p:nvSpPr>
        <p:spPr>
          <a:xfrm>
            <a:off x="1719" y="0"/>
            <a:ext cx="12188694" cy="775664"/>
          </a:xfrm>
          <a:prstGeom prst="rect">
            <a:avLst/>
          </a:prstGeom>
          <a:solidFill>
            <a:srgbClr val="E9E6D7"/>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But companies and financial institutions will take action to mitigation their exposure to transition risk, including coal miners seeking to sell more to the domestic market  </a:t>
            </a:r>
          </a:p>
        </p:txBody>
      </p:sp>
      <p:graphicFrame>
        <p:nvGraphicFramePr>
          <p:cNvPr id="30" name="Chart 29">
            <a:extLst>
              <a:ext uri="{FF2B5EF4-FFF2-40B4-BE49-F238E27FC236}">
                <a16:creationId xmlns:a16="http://schemas.microsoft.com/office/drawing/2014/main" id="{6EE4F80A-C2FC-4A7F-81C3-5CC7C2096E55}"/>
              </a:ext>
            </a:extLst>
          </p:cNvPr>
          <p:cNvGraphicFramePr>
            <a:graphicFrameLocks/>
          </p:cNvGraphicFramePr>
          <p:nvPr/>
        </p:nvGraphicFramePr>
        <p:xfrm>
          <a:off x="1371600" y="1044353"/>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Chart 30">
            <a:extLst>
              <a:ext uri="{FF2B5EF4-FFF2-40B4-BE49-F238E27FC236}">
                <a16:creationId xmlns:a16="http://schemas.microsoft.com/office/drawing/2014/main" id="{AA2270F8-585C-4F51-98EE-FD4DD52EAE27}"/>
              </a:ext>
            </a:extLst>
          </p:cNvPr>
          <p:cNvGraphicFramePr>
            <a:graphicFrameLocks/>
          </p:cNvGraphicFramePr>
          <p:nvPr/>
        </p:nvGraphicFramePr>
        <p:xfrm>
          <a:off x="1371600" y="3787553"/>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Chart 31">
            <a:extLst>
              <a:ext uri="{FF2B5EF4-FFF2-40B4-BE49-F238E27FC236}">
                <a16:creationId xmlns:a16="http://schemas.microsoft.com/office/drawing/2014/main" id="{031DD9D3-C178-4CCB-B4BE-877D7E81BFDF}"/>
              </a:ext>
            </a:extLst>
          </p:cNvPr>
          <p:cNvGraphicFramePr>
            <a:graphicFrameLocks/>
          </p:cNvGraphicFramePr>
          <p:nvPr/>
        </p:nvGraphicFramePr>
        <p:xfrm>
          <a:off x="6248400" y="3787553"/>
          <a:ext cx="45720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3" name="Chart 32">
            <a:extLst>
              <a:ext uri="{FF2B5EF4-FFF2-40B4-BE49-F238E27FC236}">
                <a16:creationId xmlns:a16="http://schemas.microsoft.com/office/drawing/2014/main" id="{5A2B9F0F-3D45-49E3-8D3D-35EE47422A63}"/>
              </a:ext>
            </a:extLst>
          </p:cNvPr>
          <p:cNvGraphicFramePr>
            <a:graphicFrameLocks/>
          </p:cNvGraphicFramePr>
          <p:nvPr/>
        </p:nvGraphicFramePr>
        <p:xfrm>
          <a:off x="7378700" y="1458324"/>
          <a:ext cx="2311400" cy="1905000"/>
        </p:xfrm>
        <a:graphic>
          <a:graphicData uri="http://schemas.openxmlformats.org/drawingml/2006/chart">
            <c:chart xmlns:c="http://schemas.openxmlformats.org/drawingml/2006/chart" xmlns:r="http://schemas.openxmlformats.org/officeDocument/2006/relationships" r:id="rId6"/>
          </a:graphicData>
        </a:graphic>
      </p:graphicFrame>
      <p:sp>
        <p:nvSpPr>
          <p:cNvPr id="2" name="Slide Number Placeholder 1">
            <a:extLst>
              <a:ext uri="{FF2B5EF4-FFF2-40B4-BE49-F238E27FC236}">
                <a16:creationId xmlns:a16="http://schemas.microsoft.com/office/drawing/2014/main" id="{E1B21F0C-AA5C-4A71-A7AD-B6D7D8BEC5B3}"/>
              </a:ext>
            </a:extLst>
          </p:cNvPr>
          <p:cNvSpPr>
            <a:spLocks noGrp="1"/>
          </p:cNvSpPr>
          <p:nvPr>
            <p:ph type="sldNum" sz="quarter" idx="4"/>
          </p:nvPr>
        </p:nvSpPr>
        <p:spPr/>
        <p:txBody>
          <a:bodyPr/>
          <a:lstStyle/>
          <a:p>
            <a:fld id="{005ED145-52BD-FC41-B15C-9E02BE74B9C5}" type="slidenum">
              <a:rPr lang="en-US" smtClean="0"/>
              <a:pPr/>
              <a:t>15</a:t>
            </a:fld>
            <a:endParaRPr lang="en-US" dirty="0"/>
          </a:p>
        </p:txBody>
      </p:sp>
    </p:spTree>
    <p:extLst>
      <p:ext uri="{BB962C8B-B14F-4D97-AF65-F5344CB8AC3E}">
        <p14:creationId xmlns:p14="http://schemas.microsoft.com/office/powerpoint/2010/main" val="3538729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7185A5C-85D9-4A3C-96E4-3892FE9D103B}"/>
              </a:ext>
            </a:extLst>
          </p:cNvPr>
          <p:cNvSpPr>
            <a:spLocks noGrp="1"/>
          </p:cNvSpPr>
          <p:nvPr>
            <p:ph type="title"/>
          </p:nvPr>
        </p:nvSpPr>
        <p:spPr/>
        <p:txBody>
          <a:bodyPr/>
          <a:lstStyle/>
          <a:p>
            <a:endParaRPr lang="en-US"/>
          </a:p>
        </p:txBody>
      </p:sp>
      <p:sp>
        <p:nvSpPr>
          <p:cNvPr id="21" name="Title 1">
            <a:extLst>
              <a:ext uri="{FF2B5EF4-FFF2-40B4-BE49-F238E27FC236}">
                <a16:creationId xmlns:a16="http://schemas.microsoft.com/office/drawing/2014/main" id="{006B7EAF-C6CD-4645-B013-3618FE0F36FD}"/>
              </a:ext>
            </a:extLst>
          </p:cNvPr>
          <p:cNvSpPr txBox="1">
            <a:spLocks/>
          </p:cNvSpPr>
          <p:nvPr/>
        </p:nvSpPr>
        <p:spPr>
          <a:xfrm>
            <a:off x="1719" y="0"/>
            <a:ext cx="12188694" cy="775664"/>
          </a:xfrm>
          <a:prstGeom prst="rect">
            <a:avLst/>
          </a:prstGeom>
          <a:solidFill>
            <a:srgbClr val="E9E6D7"/>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Coal miners may seek to renegotiate rail and port contracts as export demand falls, but that action could seriously undermine the economic viability of the main railway line by the 2030s </a:t>
            </a:r>
          </a:p>
        </p:txBody>
      </p:sp>
      <p:grpSp>
        <p:nvGrpSpPr>
          <p:cNvPr id="2" name="Group 1">
            <a:extLst>
              <a:ext uri="{FF2B5EF4-FFF2-40B4-BE49-F238E27FC236}">
                <a16:creationId xmlns:a16="http://schemas.microsoft.com/office/drawing/2014/main" id="{8F149184-1FB0-4042-A0BF-F63CCB3F135E}"/>
              </a:ext>
            </a:extLst>
          </p:cNvPr>
          <p:cNvGrpSpPr/>
          <p:nvPr/>
        </p:nvGrpSpPr>
        <p:grpSpPr>
          <a:xfrm>
            <a:off x="838200" y="1066800"/>
            <a:ext cx="10515600" cy="5257800"/>
            <a:chOff x="1600200" y="1395000"/>
            <a:chExt cx="7952361" cy="4320000"/>
          </a:xfrm>
        </p:grpSpPr>
        <p:graphicFrame>
          <p:nvGraphicFramePr>
            <p:cNvPr id="30" name="Chart 29">
              <a:extLst>
                <a:ext uri="{FF2B5EF4-FFF2-40B4-BE49-F238E27FC236}">
                  <a16:creationId xmlns:a16="http://schemas.microsoft.com/office/drawing/2014/main" id="{81084744-96C9-44BE-B937-7A1333950D10}"/>
                </a:ext>
              </a:extLst>
            </p:cNvPr>
            <p:cNvGraphicFramePr>
              <a:graphicFrameLocks/>
            </p:cNvGraphicFramePr>
            <p:nvPr/>
          </p:nvGraphicFramePr>
          <p:xfrm>
            <a:off x="1600200" y="1395000"/>
            <a:ext cx="7560000" cy="4320000"/>
          </p:xfrm>
          <a:graphic>
            <a:graphicData uri="http://schemas.openxmlformats.org/drawingml/2006/chart">
              <c:chart xmlns:c="http://schemas.openxmlformats.org/drawingml/2006/chart" xmlns:r="http://schemas.openxmlformats.org/officeDocument/2006/relationships" r:id="rId3"/>
            </a:graphicData>
          </a:graphic>
        </p:graphicFrame>
        <p:sp>
          <p:nvSpPr>
            <p:cNvPr id="31" name="TextBox 1">
              <a:extLst>
                <a:ext uri="{FF2B5EF4-FFF2-40B4-BE49-F238E27FC236}">
                  <a16:creationId xmlns:a16="http://schemas.microsoft.com/office/drawing/2014/main" id="{62E36A51-7FA7-44CE-B9B2-3E0777299468}"/>
                </a:ext>
              </a:extLst>
            </p:cNvPr>
            <p:cNvSpPr txBox="1"/>
            <p:nvPr/>
          </p:nvSpPr>
          <p:spPr>
            <a:xfrm>
              <a:off x="5004600" y="4545600"/>
              <a:ext cx="3094761" cy="777960"/>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600" dirty="0"/>
                <a:t>Virtually no value left for Transnet after 2030</a:t>
              </a:r>
            </a:p>
          </p:txBody>
        </p:sp>
        <p:sp>
          <p:nvSpPr>
            <p:cNvPr id="32" name="TextBox 1">
              <a:extLst>
                <a:ext uri="{FF2B5EF4-FFF2-40B4-BE49-F238E27FC236}">
                  <a16:creationId xmlns:a16="http://schemas.microsoft.com/office/drawing/2014/main" id="{6AAF8E8D-FB96-492E-9C3E-A2CDBE42B364}"/>
                </a:ext>
              </a:extLst>
            </p:cNvPr>
            <p:cNvSpPr txBox="1"/>
            <p:nvPr/>
          </p:nvSpPr>
          <p:spPr>
            <a:xfrm>
              <a:off x="6833400" y="3274304"/>
              <a:ext cx="2719161" cy="777960"/>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600" dirty="0"/>
                <a:t>The entire rail line becomes uneconomic after 2032  </a:t>
              </a:r>
            </a:p>
          </p:txBody>
        </p:sp>
        <p:sp>
          <p:nvSpPr>
            <p:cNvPr id="33" name="TextBox 1">
              <a:extLst>
                <a:ext uri="{FF2B5EF4-FFF2-40B4-BE49-F238E27FC236}">
                  <a16:creationId xmlns:a16="http://schemas.microsoft.com/office/drawing/2014/main" id="{C3EA9B2D-969E-44D0-93FF-81324DEFD02D}"/>
                </a:ext>
              </a:extLst>
            </p:cNvPr>
            <p:cNvSpPr txBox="1"/>
            <p:nvPr/>
          </p:nvSpPr>
          <p:spPr>
            <a:xfrm>
              <a:off x="4561940" y="2543631"/>
              <a:ext cx="3342296" cy="777960"/>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600" dirty="0"/>
                <a:t>Current take or pay rail contracts are set to expire in 2026 – eroding Transnet freight profits but restoring value for struggling exporters</a:t>
              </a:r>
            </a:p>
          </p:txBody>
        </p:sp>
        <p:cxnSp>
          <p:nvCxnSpPr>
            <p:cNvPr id="36" name="Straight Arrow Connector 35">
              <a:extLst>
                <a:ext uri="{FF2B5EF4-FFF2-40B4-BE49-F238E27FC236}">
                  <a16:creationId xmlns:a16="http://schemas.microsoft.com/office/drawing/2014/main" id="{27DE8972-24BD-4E85-B465-266C5C79A8D5}"/>
                </a:ext>
              </a:extLst>
            </p:cNvPr>
            <p:cNvCxnSpPr>
              <a:cxnSpLocks/>
            </p:cNvCxnSpPr>
            <p:nvPr/>
          </p:nvCxnSpPr>
          <p:spPr>
            <a:xfrm flipH="1">
              <a:off x="5538000" y="3326400"/>
              <a:ext cx="152401" cy="794905"/>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E259B405-3029-4414-A441-B14B35B6FF92}"/>
                </a:ext>
              </a:extLst>
            </p:cNvPr>
            <p:cNvCxnSpPr>
              <a:cxnSpLocks/>
            </p:cNvCxnSpPr>
            <p:nvPr/>
          </p:nvCxnSpPr>
          <p:spPr>
            <a:xfrm flipH="1">
              <a:off x="8052600" y="3723852"/>
              <a:ext cx="166741" cy="476103"/>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B439F981-A281-4BFA-B79F-156CD21B5F80}"/>
                </a:ext>
              </a:extLst>
            </p:cNvPr>
            <p:cNvCxnSpPr>
              <a:cxnSpLocks/>
            </p:cNvCxnSpPr>
            <p:nvPr/>
          </p:nvCxnSpPr>
          <p:spPr>
            <a:xfrm flipV="1">
              <a:off x="7111741" y="4285985"/>
              <a:ext cx="255059" cy="28575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3" name="Slide Number Placeholder 2">
            <a:extLst>
              <a:ext uri="{FF2B5EF4-FFF2-40B4-BE49-F238E27FC236}">
                <a16:creationId xmlns:a16="http://schemas.microsoft.com/office/drawing/2014/main" id="{183BD183-A548-4CDD-AE4D-8F559FAD5275}"/>
              </a:ext>
            </a:extLst>
          </p:cNvPr>
          <p:cNvSpPr>
            <a:spLocks noGrp="1"/>
          </p:cNvSpPr>
          <p:nvPr>
            <p:ph type="sldNum" sz="quarter" idx="4"/>
          </p:nvPr>
        </p:nvSpPr>
        <p:spPr/>
        <p:txBody>
          <a:bodyPr/>
          <a:lstStyle/>
          <a:p>
            <a:fld id="{005ED145-52BD-FC41-B15C-9E02BE74B9C5}" type="slidenum">
              <a:rPr lang="en-US" smtClean="0"/>
              <a:pPr/>
              <a:t>16</a:t>
            </a:fld>
            <a:endParaRPr lang="en-US" dirty="0"/>
          </a:p>
        </p:txBody>
      </p:sp>
    </p:spTree>
    <p:extLst>
      <p:ext uri="{BB962C8B-B14F-4D97-AF65-F5344CB8AC3E}">
        <p14:creationId xmlns:p14="http://schemas.microsoft.com/office/powerpoint/2010/main" val="3755463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7185A5C-85D9-4A3C-96E4-3892FE9D103B}"/>
              </a:ext>
            </a:extLst>
          </p:cNvPr>
          <p:cNvSpPr>
            <a:spLocks noGrp="1"/>
          </p:cNvSpPr>
          <p:nvPr>
            <p:ph type="title"/>
          </p:nvPr>
        </p:nvSpPr>
        <p:spPr/>
        <p:txBody>
          <a:bodyPr/>
          <a:lstStyle/>
          <a:p>
            <a:endParaRPr lang="en-US"/>
          </a:p>
        </p:txBody>
      </p:sp>
      <p:sp>
        <p:nvSpPr>
          <p:cNvPr id="21" name="Title 1">
            <a:extLst>
              <a:ext uri="{FF2B5EF4-FFF2-40B4-BE49-F238E27FC236}">
                <a16:creationId xmlns:a16="http://schemas.microsoft.com/office/drawing/2014/main" id="{006B7EAF-C6CD-4645-B013-3618FE0F36FD}"/>
              </a:ext>
            </a:extLst>
          </p:cNvPr>
          <p:cNvSpPr txBox="1">
            <a:spLocks/>
          </p:cNvSpPr>
          <p:nvPr/>
        </p:nvSpPr>
        <p:spPr>
          <a:xfrm>
            <a:off x="1719" y="0"/>
            <a:ext cx="12188694" cy="775664"/>
          </a:xfrm>
          <a:prstGeom prst="rect">
            <a:avLst/>
          </a:prstGeom>
          <a:solidFill>
            <a:srgbClr val="E9E6D7"/>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We considered the impact on the financial standing of key corporates, municipalities and financial institutions and their ability to mitigate and withstand residual climate transition risk</a:t>
            </a:r>
          </a:p>
        </p:txBody>
      </p:sp>
      <p:sp>
        <p:nvSpPr>
          <p:cNvPr id="3" name="Slide Number Placeholder 2">
            <a:extLst>
              <a:ext uri="{FF2B5EF4-FFF2-40B4-BE49-F238E27FC236}">
                <a16:creationId xmlns:a16="http://schemas.microsoft.com/office/drawing/2014/main" id="{59AC1130-D45D-469C-85A2-20D83FAC467F}"/>
              </a:ext>
            </a:extLst>
          </p:cNvPr>
          <p:cNvSpPr>
            <a:spLocks noGrp="1"/>
          </p:cNvSpPr>
          <p:nvPr>
            <p:ph type="sldNum" sz="quarter" idx="4"/>
          </p:nvPr>
        </p:nvSpPr>
        <p:spPr/>
        <p:txBody>
          <a:bodyPr/>
          <a:lstStyle/>
          <a:p>
            <a:fld id="{005ED145-52BD-FC41-B15C-9E02BE74B9C5}" type="slidenum">
              <a:rPr lang="en-US" smtClean="0"/>
              <a:pPr/>
              <a:t>17</a:t>
            </a:fld>
            <a:endParaRPr lang="en-US" dirty="0"/>
          </a:p>
        </p:txBody>
      </p:sp>
      <p:pic>
        <p:nvPicPr>
          <p:cNvPr id="2050" name="Picture 2" descr="Image preview">
            <a:extLst>
              <a:ext uri="{FF2B5EF4-FFF2-40B4-BE49-F238E27FC236}">
                <a16:creationId xmlns:a16="http://schemas.microsoft.com/office/drawing/2014/main" id="{6D849FC0-B1F1-49D4-8F28-31F5D430BC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043720"/>
            <a:ext cx="5055288" cy="403899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Rounded Corners 4">
            <a:extLst>
              <a:ext uri="{FF2B5EF4-FFF2-40B4-BE49-F238E27FC236}">
                <a16:creationId xmlns:a16="http://schemas.microsoft.com/office/drawing/2014/main" id="{BB956064-6BFB-46DE-BFF4-D3653C291C7C}"/>
              </a:ext>
            </a:extLst>
          </p:cNvPr>
          <p:cNvSpPr/>
          <p:nvPr/>
        </p:nvSpPr>
        <p:spPr>
          <a:xfrm>
            <a:off x="1460844" y="5341154"/>
            <a:ext cx="3657600" cy="838200"/>
          </a:xfrm>
          <a:prstGeom prst="roundRect">
            <a:avLst/>
          </a:prstGeom>
          <a:solidFill>
            <a:schemeClr val="bg1">
              <a:lumMod val="85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Of the large corporates we assessed, Sasol faced the highest amount of risk as a proportion of their market </a:t>
            </a:r>
            <a:r>
              <a:rPr lang="en-US" sz="1400" dirty="0" err="1"/>
              <a:t>capitalisation</a:t>
            </a:r>
            <a:endParaRPr lang="en-GB" sz="1400" dirty="0"/>
          </a:p>
        </p:txBody>
      </p:sp>
      <p:pic>
        <p:nvPicPr>
          <p:cNvPr id="6" name="Picture 5">
            <a:extLst>
              <a:ext uri="{FF2B5EF4-FFF2-40B4-BE49-F238E27FC236}">
                <a16:creationId xmlns:a16="http://schemas.microsoft.com/office/drawing/2014/main" id="{63CEF253-F026-4644-A631-E12F964B120F}"/>
              </a:ext>
            </a:extLst>
          </p:cNvPr>
          <p:cNvPicPr>
            <a:picLocks noChangeAspect="1"/>
          </p:cNvPicPr>
          <p:nvPr/>
        </p:nvPicPr>
        <p:blipFill>
          <a:blip r:embed="rId4"/>
          <a:stretch>
            <a:fillRect/>
          </a:stretch>
        </p:blipFill>
        <p:spPr>
          <a:xfrm>
            <a:off x="7294418" y="1043720"/>
            <a:ext cx="4114800" cy="4072887"/>
          </a:xfrm>
          <a:prstGeom prst="rect">
            <a:avLst/>
          </a:prstGeom>
        </p:spPr>
      </p:pic>
      <p:sp>
        <p:nvSpPr>
          <p:cNvPr id="35" name="Rectangle: Rounded Corners 34">
            <a:extLst>
              <a:ext uri="{FF2B5EF4-FFF2-40B4-BE49-F238E27FC236}">
                <a16:creationId xmlns:a16="http://schemas.microsoft.com/office/drawing/2014/main" id="{CCC905BC-D991-4089-A4E7-BA3A725532B5}"/>
              </a:ext>
            </a:extLst>
          </p:cNvPr>
          <p:cNvSpPr/>
          <p:nvPr/>
        </p:nvSpPr>
        <p:spPr>
          <a:xfrm>
            <a:off x="7609265" y="5361191"/>
            <a:ext cx="3657600" cy="838200"/>
          </a:xfrm>
          <a:prstGeom prst="roundRect">
            <a:avLst/>
          </a:prstGeom>
          <a:solidFill>
            <a:schemeClr val="bg1">
              <a:lumMod val="85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From publicly available information, it seemed that public financial institutions had more climate transition risk exposure than private financial institutions</a:t>
            </a:r>
            <a:endParaRPr lang="en-GB" sz="1400" dirty="0"/>
          </a:p>
        </p:txBody>
      </p:sp>
    </p:spTree>
    <p:extLst>
      <p:ext uri="{BB962C8B-B14F-4D97-AF65-F5344CB8AC3E}">
        <p14:creationId xmlns:p14="http://schemas.microsoft.com/office/powerpoint/2010/main" val="575795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97185A5C-85D9-4A3C-96E4-3892FE9D103B}"/>
              </a:ext>
            </a:extLst>
          </p:cNvPr>
          <p:cNvSpPr>
            <a:spLocks noGrp="1"/>
          </p:cNvSpPr>
          <p:nvPr>
            <p:ph type="title"/>
          </p:nvPr>
        </p:nvSpPr>
        <p:spPr/>
        <p:txBody>
          <a:bodyPr/>
          <a:lstStyle/>
          <a:p>
            <a:endParaRPr lang="en-US"/>
          </a:p>
        </p:txBody>
      </p:sp>
      <p:sp>
        <p:nvSpPr>
          <p:cNvPr id="21" name="Title 1">
            <a:extLst>
              <a:ext uri="{FF2B5EF4-FFF2-40B4-BE49-F238E27FC236}">
                <a16:creationId xmlns:a16="http://schemas.microsoft.com/office/drawing/2014/main" id="{006B7EAF-C6CD-4645-B013-3618FE0F36FD}"/>
              </a:ext>
            </a:extLst>
          </p:cNvPr>
          <p:cNvSpPr txBox="1">
            <a:spLocks/>
          </p:cNvSpPr>
          <p:nvPr/>
        </p:nvSpPr>
        <p:spPr>
          <a:xfrm>
            <a:off x="1719" y="0"/>
            <a:ext cx="12188694" cy="775664"/>
          </a:xfrm>
          <a:prstGeom prst="rect">
            <a:avLst/>
          </a:prstGeom>
          <a:solidFill>
            <a:srgbClr val="E9E6D7"/>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After accounting for risk transfers, the South Africa national government may in fact end up bearing more than half of the total risk</a:t>
            </a:r>
          </a:p>
        </p:txBody>
      </p:sp>
      <p:sp>
        <p:nvSpPr>
          <p:cNvPr id="2" name="Slide Number Placeholder 1">
            <a:extLst>
              <a:ext uri="{FF2B5EF4-FFF2-40B4-BE49-F238E27FC236}">
                <a16:creationId xmlns:a16="http://schemas.microsoft.com/office/drawing/2014/main" id="{AC13A522-796F-4C71-9BFE-51188B3540B7}"/>
              </a:ext>
            </a:extLst>
          </p:cNvPr>
          <p:cNvSpPr>
            <a:spLocks noGrp="1"/>
          </p:cNvSpPr>
          <p:nvPr>
            <p:ph type="sldNum" sz="quarter" idx="4"/>
          </p:nvPr>
        </p:nvSpPr>
        <p:spPr/>
        <p:txBody>
          <a:bodyPr/>
          <a:lstStyle/>
          <a:p>
            <a:fld id="{005ED145-52BD-FC41-B15C-9E02BE74B9C5}" type="slidenum">
              <a:rPr lang="en-US" smtClean="0"/>
              <a:pPr/>
              <a:t>18</a:t>
            </a:fld>
            <a:endParaRPr lang="en-US" dirty="0"/>
          </a:p>
        </p:txBody>
      </p:sp>
      <p:sp>
        <p:nvSpPr>
          <p:cNvPr id="6" name="Freeform: Shape 5">
            <a:extLst>
              <a:ext uri="{FF2B5EF4-FFF2-40B4-BE49-F238E27FC236}">
                <a16:creationId xmlns:a16="http://schemas.microsoft.com/office/drawing/2014/main" id="{427D27E0-0201-46F7-9899-FE543D60A84D}"/>
              </a:ext>
            </a:extLst>
          </p:cNvPr>
          <p:cNvSpPr/>
          <p:nvPr/>
        </p:nvSpPr>
        <p:spPr>
          <a:xfrm>
            <a:off x="8700654" y="1177636"/>
            <a:ext cx="3138055" cy="5375564"/>
          </a:xfrm>
          <a:custGeom>
            <a:avLst/>
            <a:gdLst>
              <a:gd name="connsiteX0" fmla="*/ 193964 w 3138055"/>
              <a:gd name="connsiteY0" fmla="*/ 5292437 h 5375564"/>
              <a:gd name="connsiteX1" fmla="*/ 159328 w 3138055"/>
              <a:gd name="connsiteY1" fmla="*/ 318655 h 5375564"/>
              <a:gd name="connsiteX2" fmla="*/ 27709 w 3138055"/>
              <a:gd name="connsiteY2" fmla="*/ 311727 h 5375564"/>
              <a:gd name="connsiteX3" fmla="*/ 0 w 3138055"/>
              <a:gd name="connsiteY3" fmla="*/ 0 h 5375564"/>
              <a:gd name="connsiteX4" fmla="*/ 3138055 w 3138055"/>
              <a:gd name="connsiteY4" fmla="*/ 13855 h 5375564"/>
              <a:gd name="connsiteX5" fmla="*/ 3124200 w 3138055"/>
              <a:gd name="connsiteY5" fmla="*/ 5375564 h 5375564"/>
              <a:gd name="connsiteX6" fmla="*/ 193964 w 3138055"/>
              <a:gd name="connsiteY6" fmla="*/ 5292437 h 537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8055" h="5375564">
                <a:moveTo>
                  <a:pt x="193964" y="5292437"/>
                </a:moveTo>
                <a:lnTo>
                  <a:pt x="159328" y="318655"/>
                </a:lnTo>
                <a:lnTo>
                  <a:pt x="27709" y="311727"/>
                </a:lnTo>
                <a:lnTo>
                  <a:pt x="0" y="0"/>
                </a:lnTo>
                <a:lnTo>
                  <a:pt x="3138055" y="13855"/>
                </a:lnTo>
                <a:cubicBezTo>
                  <a:pt x="3133437" y="1801091"/>
                  <a:pt x="3128818" y="3588328"/>
                  <a:pt x="3124200" y="5375564"/>
                </a:cubicBezTo>
                <a:lnTo>
                  <a:pt x="193964" y="5292437"/>
                </a:lnTo>
                <a:close/>
              </a:path>
            </a:pathLst>
          </a:custGeom>
          <a:solidFill>
            <a:schemeClr val="bg1"/>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95547C20-EAC2-43CD-AF56-7C3992D9B286}"/>
              </a:ext>
            </a:extLst>
          </p:cNvPr>
          <p:cNvSpPr/>
          <p:nvPr/>
        </p:nvSpPr>
        <p:spPr>
          <a:xfrm>
            <a:off x="6019800" y="1066800"/>
            <a:ext cx="3657600" cy="5375564"/>
          </a:xfrm>
          <a:prstGeom prst="rect">
            <a:avLst/>
          </a:prstGeom>
          <a:solidFill>
            <a:schemeClr val="bg1"/>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8" name="Picture 7">
            <a:extLst>
              <a:ext uri="{FF2B5EF4-FFF2-40B4-BE49-F238E27FC236}">
                <a16:creationId xmlns:a16="http://schemas.microsoft.com/office/drawing/2014/main" id="{F24F6763-F903-4120-8590-1A5DD8D40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295400"/>
            <a:ext cx="10668000" cy="5029200"/>
          </a:xfrm>
          <a:prstGeom prst="rect">
            <a:avLst/>
          </a:prstGeom>
          <a:solidFill>
            <a:schemeClr val="bg1"/>
          </a:solidFill>
          <a:ln>
            <a:noFill/>
          </a:ln>
        </p:spPr>
      </p:pic>
    </p:spTree>
    <p:extLst>
      <p:ext uri="{BB962C8B-B14F-4D97-AF65-F5344CB8AC3E}">
        <p14:creationId xmlns:p14="http://schemas.microsoft.com/office/powerpoint/2010/main" val="2245808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0413" cy="775664"/>
          </a:xfrm>
          <a:solidFill>
            <a:srgbClr val="E9E6D7"/>
          </a:solidFill>
        </p:spPr>
        <p:txBody>
          <a:bodyPr>
            <a:noAutofit/>
          </a:bodyPr>
          <a:lstStyle/>
          <a:p>
            <a:pPr marL="57150"/>
            <a:r>
              <a:rPr lang="en-US" sz="2200" i="0" dirty="0">
                <a:latin typeface="Candara" panose="020E0502030303020204" pitchFamily="34" charset="0"/>
              </a:rPr>
              <a:t>By weakening the public finances, climate transition risk could – if not monitored and managed - hurt South African long term growth prospects and development outcomes</a:t>
            </a:r>
          </a:p>
        </p:txBody>
      </p:sp>
      <p:sp>
        <p:nvSpPr>
          <p:cNvPr id="3" name="Slide Number Placeholder 2">
            <a:extLst>
              <a:ext uri="{FF2B5EF4-FFF2-40B4-BE49-F238E27FC236}">
                <a16:creationId xmlns:a16="http://schemas.microsoft.com/office/drawing/2014/main" id="{690AAA89-6470-4530-B603-58B729CED888}"/>
              </a:ext>
            </a:extLst>
          </p:cNvPr>
          <p:cNvSpPr>
            <a:spLocks noGrp="1"/>
          </p:cNvSpPr>
          <p:nvPr>
            <p:ph type="sldNum" sz="quarter" idx="4"/>
          </p:nvPr>
        </p:nvSpPr>
        <p:spPr/>
        <p:txBody>
          <a:bodyPr/>
          <a:lstStyle/>
          <a:p>
            <a:fld id="{005ED145-52BD-FC41-B15C-9E02BE74B9C5}" type="slidenum">
              <a:rPr lang="en-US" smtClean="0"/>
              <a:pPr/>
              <a:t>19</a:t>
            </a:fld>
            <a:endParaRPr lang="en-US" dirty="0"/>
          </a:p>
        </p:txBody>
      </p:sp>
      <p:pic>
        <p:nvPicPr>
          <p:cNvPr id="4" name="Picture 3">
            <a:extLst>
              <a:ext uri="{FF2B5EF4-FFF2-40B4-BE49-F238E27FC236}">
                <a16:creationId xmlns:a16="http://schemas.microsoft.com/office/drawing/2014/main" id="{E4965541-16D7-419F-A28D-8F652CA7E9EB}"/>
              </a:ext>
            </a:extLst>
          </p:cNvPr>
          <p:cNvPicPr/>
          <p:nvPr/>
        </p:nvPicPr>
        <p:blipFill rotWithShape="1">
          <a:blip r:embed="rId2"/>
          <a:srcRect l="71129" t="29309" r="8398" b="12074"/>
          <a:stretch/>
        </p:blipFill>
        <p:spPr bwMode="auto">
          <a:xfrm>
            <a:off x="445200" y="838200"/>
            <a:ext cx="3060000" cy="4320000"/>
          </a:xfrm>
          <a:prstGeom prst="rect">
            <a:avLst/>
          </a:prstGeom>
          <a:ln>
            <a:noFill/>
          </a:ln>
          <a:extLst>
            <a:ext uri="{53640926-AAD7-44D8-BBD7-CCE9431645EC}">
              <a14:shadowObscured xmlns:a14="http://schemas.microsoft.com/office/drawing/2010/main"/>
            </a:ext>
          </a:extLst>
        </p:spPr>
      </p:pic>
      <p:cxnSp>
        <p:nvCxnSpPr>
          <p:cNvPr id="5" name="Straight Connector 4">
            <a:extLst>
              <a:ext uri="{FF2B5EF4-FFF2-40B4-BE49-F238E27FC236}">
                <a16:creationId xmlns:a16="http://schemas.microsoft.com/office/drawing/2014/main" id="{A4EAE849-9949-4A49-82C9-3FEA46A098C8}"/>
              </a:ext>
            </a:extLst>
          </p:cNvPr>
          <p:cNvCxnSpPr>
            <a:cxnSpLocks/>
          </p:cNvCxnSpPr>
          <p:nvPr/>
        </p:nvCxnSpPr>
        <p:spPr>
          <a:xfrm flipH="1">
            <a:off x="1600200" y="3459044"/>
            <a:ext cx="838200" cy="164635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2" name="Oval 21">
            <a:extLst>
              <a:ext uri="{FF2B5EF4-FFF2-40B4-BE49-F238E27FC236}">
                <a16:creationId xmlns:a16="http://schemas.microsoft.com/office/drawing/2014/main" id="{42A6A38B-B72E-49D9-A367-364F141BB608}"/>
              </a:ext>
            </a:extLst>
          </p:cNvPr>
          <p:cNvSpPr/>
          <p:nvPr/>
        </p:nvSpPr>
        <p:spPr>
          <a:xfrm>
            <a:off x="1892332" y="2537355"/>
            <a:ext cx="1371600" cy="921689"/>
          </a:xfrm>
          <a:prstGeom prst="ellipse">
            <a:avLst/>
          </a:prstGeom>
          <a:noFill/>
          <a:ln w="381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4" name="TextBox 23">
            <a:extLst>
              <a:ext uri="{FF2B5EF4-FFF2-40B4-BE49-F238E27FC236}">
                <a16:creationId xmlns:a16="http://schemas.microsoft.com/office/drawing/2014/main" id="{D7F893F8-D141-4434-B727-D120B6477A36}"/>
              </a:ext>
            </a:extLst>
          </p:cNvPr>
          <p:cNvSpPr txBox="1"/>
          <p:nvPr/>
        </p:nvSpPr>
        <p:spPr>
          <a:xfrm>
            <a:off x="152400" y="5105400"/>
            <a:ext cx="3657600" cy="1384995"/>
          </a:xfrm>
          <a:prstGeom prst="rect">
            <a:avLst/>
          </a:prstGeom>
          <a:noFill/>
        </p:spPr>
        <p:txBody>
          <a:bodyPr wrap="square" rtlCol="0">
            <a:spAutoFit/>
          </a:bodyPr>
          <a:lstStyle/>
          <a:p>
            <a:r>
              <a:rPr lang="en-GB" sz="1400" b="1" dirty="0"/>
              <a:t>Impact of transition risk on public balance sheet</a:t>
            </a:r>
          </a:p>
          <a:p>
            <a:pPr marL="285750" indent="-285750">
              <a:buFont typeface="Arial" panose="020B0604020202020204" pitchFamily="34" charset="0"/>
              <a:buChar char="•"/>
            </a:pPr>
            <a:r>
              <a:rPr lang="en-GB" sz="1400" dirty="0"/>
              <a:t>Bailouts / financial support for firms and </a:t>
            </a:r>
            <a:r>
              <a:rPr lang="en-GB" sz="1400" dirty="0" err="1"/>
              <a:t>munis</a:t>
            </a:r>
            <a:r>
              <a:rPr lang="en-GB" sz="1400" dirty="0"/>
              <a:t> in distress</a:t>
            </a:r>
          </a:p>
          <a:p>
            <a:pPr marL="285750" indent="-285750">
              <a:buFont typeface="Arial" panose="020B0604020202020204" pitchFamily="34" charset="0"/>
              <a:buChar char="•"/>
            </a:pPr>
            <a:r>
              <a:rPr lang="en-GB" sz="1400" dirty="0"/>
              <a:t>Additional debt guarantees for SOEs</a:t>
            </a:r>
          </a:p>
          <a:p>
            <a:pPr marL="285750" indent="-285750">
              <a:buFont typeface="Arial" panose="020B0604020202020204" pitchFamily="34" charset="0"/>
              <a:buChar char="•"/>
            </a:pPr>
            <a:r>
              <a:rPr lang="en-GB" sz="1400" dirty="0"/>
              <a:t>Additional social spending</a:t>
            </a:r>
          </a:p>
        </p:txBody>
      </p:sp>
      <p:sp>
        <p:nvSpPr>
          <p:cNvPr id="28" name="TextBox 27">
            <a:extLst>
              <a:ext uri="{FF2B5EF4-FFF2-40B4-BE49-F238E27FC236}">
                <a16:creationId xmlns:a16="http://schemas.microsoft.com/office/drawing/2014/main" id="{DB81B7EB-4494-40A7-9B6D-5912E0DB5DDE}"/>
              </a:ext>
            </a:extLst>
          </p:cNvPr>
          <p:cNvSpPr txBox="1"/>
          <p:nvPr/>
        </p:nvSpPr>
        <p:spPr>
          <a:xfrm>
            <a:off x="4038600" y="5257800"/>
            <a:ext cx="3657600" cy="1323439"/>
          </a:xfrm>
          <a:prstGeom prst="rect">
            <a:avLst/>
          </a:prstGeom>
          <a:noFill/>
        </p:spPr>
        <p:txBody>
          <a:bodyPr wrap="square" rtlCol="0">
            <a:spAutoFit/>
          </a:bodyPr>
          <a:lstStyle/>
          <a:p>
            <a:r>
              <a:rPr lang="en-GB" sz="1600" dirty="0"/>
              <a:t>Transition risk could significantly increase public debt / GDP, a key metric for rating agencies</a:t>
            </a:r>
          </a:p>
          <a:p>
            <a:endParaRPr lang="en-GB" sz="1600" dirty="0"/>
          </a:p>
          <a:p>
            <a:r>
              <a:rPr lang="en-GB" sz="1600" b="1" dirty="0"/>
              <a:t>Timing and profile of risk is key</a:t>
            </a:r>
          </a:p>
        </p:txBody>
      </p:sp>
      <p:sp>
        <p:nvSpPr>
          <p:cNvPr id="29" name="Rectangle 28">
            <a:extLst>
              <a:ext uri="{FF2B5EF4-FFF2-40B4-BE49-F238E27FC236}">
                <a16:creationId xmlns:a16="http://schemas.microsoft.com/office/drawing/2014/main" id="{22DEB516-64ED-4FE6-AA54-998EA11AECF6}"/>
              </a:ext>
            </a:extLst>
          </p:cNvPr>
          <p:cNvSpPr/>
          <p:nvPr/>
        </p:nvSpPr>
        <p:spPr>
          <a:xfrm>
            <a:off x="5029200" y="1424790"/>
            <a:ext cx="990600" cy="3604410"/>
          </a:xfrm>
          <a:prstGeom prst="rect">
            <a:avLst/>
          </a:prstGeom>
          <a:noFill/>
          <a:ln w="38100" cmpd="sng"/>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0" name="TextBox 29">
            <a:extLst>
              <a:ext uri="{FF2B5EF4-FFF2-40B4-BE49-F238E27FC236}">
                <a16:creationId xmlns:a16="http://schemas.microsoft.com/office/drawing/2014/main" id="{B72D16B9-9AFA-4782-A172-BA240102E397}"/>
              </a:ext>
            </a:extLst>
          </p:cNvPr>
          <p:cNvSpPr txBox="1"/>
          <p:nvPr/>
        </p:nvSpPr>
        <p:spPr>
          <a:xfrm flipH="1">
            <a:off x="4846319" y="981916"/>
            <a:ext cx="1402081" cy="307777"/>
          </a:xfrm>
          <a:prstGeom prst="rect">
            <a:avLst/>
          </a:prstGeom>
          <a:noFill/>
        </p:spPr>
        <p:txBody>
          <a:bodyPr wrap="square" rtlCol="0">
            <a:spAutoFit/>
          </a:bodyPr>
          <a:lstStyle/>
          <a:p>
            <a:pPr algn="ctr"/>
            <a:r>
              <a:rPr lang="en-GB" sz="1400" b="1" dirty="0"/>
              <a:t>SA GDP 2017</a:t>
            </a:r>
          </a:p>
        </p:txBody>
      </p:sp>
      <p:sp>
        <p:nvSpPr>
          <p:cNvPr id="31" name="TextBox 30">
            <a:extLst>
              <a:ext uri="{FF2B5EF4-FFF2-40B4-BE49-F238E27FC236}">
                <a16:creationId xmlns:a16="http://schemas.microsoft.com/office/drawing/2014/main" id="{8797923F-0AFA-4399-A9C9-3FF48B4DEA0E}"/>
              </a:ext>
            </a:extLst>
          </p:cNvPr>
          <p:cNvSpPr txBox="1"/>
          <p:nvPr/>
        </p:nvSpPr>
        <p:spPr>
          <a:xfrm flipH="1">
            <a:off x="4419600" y="1298638"/>
            <a:ext cx="701041" cy="523220"/>
          </a:xfrm>
          <a:prstGeom prst="rect">
            <a:avLst/>
          </a:prstGeom>
          <a:noFill/>
        </p:spPr>
        <p:txBody>
          <a:bodyPr wrap="square" rtlCol="0">
            <a:spAutoFit/>
          </a:bodyPr>
          <a:lstStyle/>
          <a:p>
            <a:r>
              <a:rPr lang="en-GB" sz="1400" dirty="0"/>
              <a:t>$450 bn</a:t>
            </a:r>
          </a:p>
        </p:txBody>
      </p:sp>
      <p:sp>
        <p:nvSpPr>
          <p:cNvPr id="32" name="Rectangle 31">
            <a:extLst>
              <a:ext uri="{FF2B5EF4-FFF2-40B4-BE49-F238E27FC236}">
                <a16:creationId xmlns:a16="http://schemas.microsoft.com/office/drawing/2014/main" id="{F4F1DAD2-F39B-445C-B756-0BE7866C093F}"/>
              </a:ext>
            </a:extLst>
          </p:cNvPr>
          <p:cNvSpPr/>
          <p:nvPr/>
        </p:nvSpPr>
        <p:spPr>
          <a:xfrm>
            <a:off x="5029200" y="3200401"/>
            <a:ext cx="990600" cy="1828800"/>
          </a:xfrm>
          <a:prstGeom prst="rect">
            <a:avLst/>
          </a:prstGeom>
          <a:solidFill>
            <a:schemeClr val="bg1">
              <a:lumMod val="65000"/>
            </a:schemeClr>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3" name="TextBox 32">
            <a:extLst>
              <a:ext uri="{FF2B5EF4-FFF2-40B4-BE49-F238E27FC236}">
                <a16:creationId xmlns:a16="http://schemas.microsoft.com/office/drawing/2014/main" id="{0116C954-1FAC-45E2-BB2C-D34ED17B5B1D}"/>
              </a:ext>
            </a:extLst>
          </p:cNvPr>
          <p:cNvSpPr txBox="1"/>
          <p:nvPr/>
        </p:nvSpPr>
        <p:spPr>
          <a:xfrm flipH="1">
            <a:off x="4446639" y="2978023"/>
            <a:ext cx="701041" cy="523220"/>
          </a:xfrm>
          <a:prstGeom prst="rect">
            <a:avLst/>
          </a:prstGeom>
          <a:noFill/>
        </p:spPr>
        <p:txBody>
          <a:bodyPr wrap="square" rtlCol="0">
            <a:spAutoFit/>
          </a:bodyPr>
          <a:lstStyle/>
          <a:p>
            <a:r>
              <a:rPr lang="en-GB" sz="1400" dirty="0"/>
              <a:t>$240 bn</a:t>
            </a:r>
          </a:p>
        </p:txBody>
      </p:sp>
      <p:sp>
        <p:nvSpPr>
          <p:cNvPr id="34" name="Rectangle 33">
            <a:extLst>
              <a:ext uri="{FF2B5EF4-FFF2-40B4-BE49-F238E27FC236}">
                <a16:creationId xmlns:a16="http://schemas.microsoft.com/office/drawing/2014/main" id="{6BF10204-994E-4AED-BBAC-8434DAA80B96}"/>
              </a:ext>
            </a:extLst>
          </p:cNvPr>
          <p:cNvSpPr/>
          <p:nvPr/>
        </p:nvSpPr>
        <p:spPr>
          <a:xfrm>
            <a:off x="5029200" y="2445858"/>
            <a:ext cx="990600" cy="754541"/>
          </a:xfrm>
          <a:prstGeom prst="rect">
            <a:avLst/>
          </a:prstGeom>
          <a:solidFill>
            <a:schemeClr val="bg1">
              <a:lumMod val="85000"/>
            </a:schemeClr>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5" name="TextBox 34">
            <a:extLst>
              <a:ext uri="{FF2B5EF4-FFF2-40B4-BE49-F238E27FC236}">
                <a16:creationId xmlns:a16="http://schemas.microsoft.com/office/drawing/2014/main" id="{A24D3B94-11FE-4F4F-ADCD-A913202AC906}"/>
              </a:ext>
            </a:extLst>
          </p:cNvPr>
          <p:cNvSpPr txBox="1"/>
          <p:nvPr/>
        </p:nvSpPr>
        <p:spPr>
          <a:xfrm flipH="1">
            <a:off x="4446639" y="2289665"/>
            <a:ext cx="701041" cy="523220"/>
          </a:xfrm>
          <a:prstGeom prst="rect">
            <a:avLst/>
          </a:prstGeom>
          <a:noFill/>
        </p:spPr>
        <p:txBody>
          <a:bodyPr wrap="square" rtlCol="0">
            <a:spAutoFit/>
          </a:bodyPr>
          <a:lstStyle/>
          <a:p>
            <a:r>
              <a:rPr lang="en-GB" sz="1400" dirty="0"/>
              <a:t>$307 bn</a:t>
            </a:r>
          </a:p>
        </p:txBody>
      </p:sp>
      <p:sp>
        <p:nvSpPr>
          <p:cNvPr id="36" name="TextBox 35">
            <a:extLst>
              <a:ext uri="{FF2B5EF4-FFF2-40B4-BE49-F238E27FC236}">
                <a16:creationId xmlns:a16="http://schemas.microsoft.com/office/drawing/2014/main" id="{C6D2CB67-EBEC-4A0E-A3EE-E17E0636FD30}"/>
              </a:ext>
            </a:extLst>
          </p:cNvPr>
          <p:cNvSpPr txBox="1"/>
          <p:nvPr/>
        </p:nvSpPr>
        <p:spPr>
          <a:xfrm flipH="1">
            <a:off x="5170294" y="3581400"/>
            <a:ext cx="701041" cy="738664"/>
          </a:xfrm>
          <a:prstGeom prst="rect">
            <a:avLst/>
          </a:prstGeom>
          <a:noFill/>
        </p:spPr>
        <p:txBody>
          <a:bodyPr wrap="square" rtlCol="0">
            <a:spAutoFit/>
          </a:bodyPr>
          <a:lstStyle/>
          <a:p>
            <a:pPr algn="ctr"/>
            <a:r>
              <a:rPr lang="en-GB" sz="1400" b="1" dirty="0">
                <a:solidFill>
                  <a:schemeClr val="bg1"/>
                </a:solidFill>
              </a:rPr>
              <a:t>Public debt 2017</a:t>
            </a:r>
          </a:p>
        </p:txBody>
      </p:sp>
      <p:sp>
        <p:nvSpPr>
          <p:cNvPr id="37" name="TextBox 36">
            <a:extLst>
              <a:ext uri="{FF2B5EF4-FFF2-40B4-BE49-F238E27FC236}">
                <a16:creationId xmlns:a16="http://schemas.microsoft.com/office/drawing/2014/main" id="{049BFBEB-7EC6-4F8D-8747-70B0B4BCB5E6}"/>
              </a:ext>
            </a:extLst>
          </p:cNvPr>
          <p:cNvSpPr txBox="1"/>
          <p:nvPr/>
        </p:nvSpPr>
        <p:spPr>
          <a:xfrm flipH="1">
            <a:off x="5029200" y="2514600"/>
            <a:ext cx="990600" cy="523220"/>
          </a:xfrm>
          <a:prstGeom prst="rect">
            <a:avLst/>
          </a:prstGeom>
          <a:noFill/>
        </p:spPr>
        <p:txBody>
          <a:bodyPr wrap="square" rtlCol="0">
            <a:spAutoFit/>
          </a:bodyPr>
          <a:lstStyle/>
          <a:p>
            <a:pPr algn="ctr"/>
            <a:r>
              <a:rPr lang="en-GB" sz="1400" b="1" dirty="0"/>
              <a:t>Transition risk</a:t>
            </a:r>
          </a:p>
        </p:txBody>
      </p:sp>
      <p:cxnSp>
        <p:nvCxnSpPr>
          <p:cNvPr id="39" name="Straight Connector 38">
            <a:extLst>
              <a:ext uri="{FF2B5EF4-FFF2-40B4-BE49-F238E27FC236}">
                <a16:creationId xmlns:a16="http://schemas.microsoft.com/office/drawing/2014/main" id="{A0DFFE96-AF29-450E-8ED1-DAD648C92C8D}"/>
              </a:ext>
            </a:extLst>
          </p:cNvPr>
          <p:cNvCxnSpPr>
            <a:cxnSpLocks/>
          </p:cNvCxnSpPr>
          <p:nvPr/>
        </p:nvCxnSpPr>
        <p:spPr>
          <a:xfrm>
            <a:off x="5029200" y="3200400"/>
            <a:ext cx="990600"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DCFB6F96-A4F8-471E-B669-40C1D5667962}"/>
              </a:ext>
            </a:extLst>
          </p:cNvPr>
          <p:cNvSpPr txBox="1"/>
          <p:nvPr/>
        </p:nvSpPr>
        <p:spPr>
          <a:xfrm flipH="1">
            <a:off x="6294119" y="1825823"/>
            <a:ext cx="1402081" cy="307777"/>
          </a:xfrm>
          <a:prstGeom prst="rect">
            <a:avLst/>
          </a:prstGeom>
          <a:noFill/>
          <a:ln>
            <a:solidFill>
              <a:schemeClr val="tx1"/>
            </a:solidFill>
          </a:ln>
        </p:spPr>
        <p:txBody>
          <a:bodyPr wrap="square" rtlCol="0">
            <a:spAutoFit/>
          </a:bodyPr>
          <a:lstStyle/>
          <a:p>
            <a:pPr algn="ctr"/>
            <a:r>
              <a:rPr lang="en-GB" sz="1400" i="1" dirty="0"/>
              <a:t>Debt / GDP</a:t>
            </a:r>
          </a:p>
        </p:txBody>
      </p:sp>
      <p:sp>
        <p:nvSpPr>
          <p:cNvPr id="43" name="TextBox 42">
            <a:extLst>
              <a:ext uri="{FF2B5EF4-FFF2-40B4-BE49-F238E27FC236}">
                <a16:creationId xmlns:a16="http://schemas.microsoft.com/office/drawing/2014/main" id="{4B2A79E6-AD24-4C26-B0CA-2A336A5E9F31}"/>
              </a:ext>
            </a:extLst>
          </p:cNvPr>
          <p:cNvSpPr txBox="1"/>
          <p:nvPr/>
        </p:nvSpPr>
        <p:spPr>
          <a:xfrm flipH="1">
            <a:off x="6065519" y="3045023"/>
            <a:ext cx="1630681" cy="307777"/>
          </a:xfrm>
          <a:prstGeom prst="rect">
            <a:avLst/>
          </a:prstGeom>
          <a:noFill/>
        </p:spPr>
        <p:txBody>
          <a:bodyPr wrap="square" rtlCol="0">
            <a:spAutoFit/>
          </a:bodyPr>
          <a:lstStyle/>
          <a:p>
            <a:pPr algn="ctr"/>
            <a:r>
              <a:rPr lang="en-GB" sz="1400" b="1" i="1" dirty="0"/>
              <a:t>53% (SA 2017, Baa3)</a:t>
            </a:r>
          </a:p>
        </p:txBody>
      </p:sp>
      <p:cxnSp>
        <p:nvCxnSpPr>
          <p:cNvPr id="44" name="Straight Connector 43">
            <a:extLst>
              <a:ext uri="{FF2B5EF4-FFF2-40B4-BE49-F238E27FC236}">
                <a16:creationId xmlns:a16="http://schemas.microsoft.com/office/drawing/2014/main" id="{6881F1ED-DCEC-4B5B-B104-9906A9B1E25E}"/>
              </a:ext>
            </a:extLst>
          </p:cNvPr>
          <p:cNvCxnSpPr>
            <a:cxnSpLocks/>
          </p:cNvCxnSpPr>
          <p:nvPr/>
        </p:nvCxnSpPr>
        <p:spPr>
          <a:xfrm>
            <a:off x="5029200" y="4419600"/>
            <a:ext cx="990600"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08419885-433F-4FC7-9CE3-11B140BBB63C}"/>
              </a:ext>
            </a:extLst>
          </p:cNvPr>
          <p:cNvSpPr txBox="1"/>
          <p:nvPr/>
        </p:nvSpPr>
        <p:spPr>
          <a:xfrm flipH="1">
            <a:off x="6065519" y="4264223"/>
            <a:ext cx="1630681" cy="738664"/>
          </a:xfrm>
          <a:prstGeom prst="rect">
            <a:avLst/>
          </a:prstGeom>
          <a:noFill/>
        </p:spPr>
        <p:txBody>
          <a:bodyPr wrap="square" rtlCol="0">
            <a:spAutoFit/>
          </a:bodyPr>
          <a:lstStyle/>
          <a:p>
            <a:pPr algn="ctr"/>
            <a:r>
              <a:rPr lang="en-GB" sz="1400" i="1" dirty="0"/>
              <a:t>20% (SA govt target, National Development Plan)</a:t>
            </a:r>
          </a:p>
        </p:txBody>
      </p:sp>
      <p:sp>
        <p:nvSpPr>
          <p:cNvPr id="46" name="TextBox 45">
            <a:extLst>
              <a:ext uri="{FF2B5EF4-FFF2-40B4-BE49-F238E27FC236}">
                <a16:creationId xmlns:a16="http://schemas.microsoft.com/office/drawing/2014/main" id="{272EF912-8D95-4A3B-B2F3-98A85D1F9BC7}"/>
              </a:ext>
            </a:extLst>
          </p:cNvPr>
          <p:cNvSpPr txBox="1"/>
          <p:nvPr/>
        </p:nvSpPr>
        <p:spPr>
          <a:xfrm flipH="1">
            <a:off x="5989319" y="2448580"/>
            <a:ext cx="2164081" cy="523220"/>
          </a:xfrm>
          <a:prstGeom prst="rect">
            <a:avLst/>
          </a:prstGeom>
          <a:noFill/>
        </p:spPr>
        <p:txBody>
          <a:bodyPr wrap="square" rtlCol="0">
            <a:spAutoFit/>
          </a:bodyPr>
          <a:lstStyle/>
          <a:p>
            <a:pPr algn="ctr"/>
            <a:r>
              <a:rPr lang="en-GB" sz="1400" i="1" dirty="0"/>
              <a:t>68% (SA 2017 + transition risk)</a:t>
            </a:r>
          </a:p>
        </p:txBody>
      </p:sp>
      <p:cxnSp>
        <p:nvCxnSpPr>
          <p:cNvPr id="47" name="Straight Connector 46">
            <a:extLst>
              <a:ext uri="{FF2B5EF4-FFF2-40B4-BE49-F238E27FC236}">
                <a16:creationId xmlns:a16="http://schemas.microsoft.com/office/drawing/2014/main" id="{0A9F4C04-E54F-422C-81CF-18497BD1EFB8}"/>
              </a:ext>
            </a:extLst>
          </p:cNvPr>
          <p:cNvCxnSpPr>
            <a:cxnSpLocks/>
          </p:cNvCxnSpPr>
          <p:nvPr/>
        </p:nvCxnSpPr>
        <p:spPr>
          <a:xfrm>
            <a:off x="5029200" y="2362200"/>
            <a:ext cx="990600"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3C674A24-B105-40F5-A72E-921F1CE62F54}"/>
              </a:ext>
            </a:extLst>
          </p:cNvPr>
          <p:cNvSpPr txBox="1"/>
          <p:nvPr/>
        </p:nvSpPr>
        <p:spPr>
          <a:xfrm flipH="1">
            <a:off x="5867400" y="2209800"/>
            <a:ext cx="2164081" cy="307777"/>
          </a:xfrm>
          <a:prstGeom prst="rect">
            <a:avLst/>
          </a:prstGeom>
          <a:noFill/>
        </p:spPr>
        <p:txBody>
          <a:bodyPr wrap="square" rtlCol="0">
            <a:spAutoFit/>
          </a:bodyPr>
          <a:lstStyle/>
          <a:p>
            <a:pPr algn="ctr"/>
            <a:r>
              <a:rPr lang="en-GB" sz="1400" b="1" i="1" dirty="0"/>
              <a:t>70% (Brazil 2018, Ba2)</a:t>
            </a:r>
          </a:p>
        </p:txBody>
      </p:sp>
      <p:sp>
        <p:nvSpPr>
          <p:cNvPr id="54" name="TextBox 53">
            <a:extLst>
              <a:ext uri="{FF2B5EF4-FFF2-40B4-BE49-F238E27FC236}">
                <a16:creationId xmlns:a16="http://schemas.microsoft.com/office/drawing/2014/main" id="{6B9754A9-CA63-41E9-A726-2F6614F6CCE2}"/>
              </a:ext>
            </a:extLst>
          </p:cNvPr>
          <p:cNvSpPr txBox="1"/>
          <p:nvPr/>
        </p:nvSpPr>
        <p:spPr>
          <a:xfrm flipH="1">
            <a:off x="8979310" y="990600"/>
            <a:ext cx="2450400" cy="584775"/>
          </a:xfrm>
          <a:prstGeom prst="rect">
            <a:avLst/>
          </a:prstGeom>
          <a:noFill/>
        </p:spPr>
        <p:txBody>
          <a:bodyPr wrap="square" rtlCol="0">
            <a:spAutoFit/>
          </a:bodyPr>
          <a:lstStyle/>
          <a:p>
            <a:pPr algn="ctr"/>
            <a:r>
              <a:rPr lang="en-GB" sz="1600" b="1" dirty="0"/>
              <a:t>SA loses investment grade credit rating?</a:t>
            </a:r>
          </a:p>
        </p:txBody>
      </p:sp>
      <p:sp>
        <p:nvSpPr>
          <p:cNvPr id="64" name="TextBox 63">
            <a:extLst>
              <a:ext uri="{FF2B5EF4-FFF2-40B4-BE49-F238E27FC236}">
                <a16:creationId xmlns:a16="http://schemas.microsoft.com/office/drawing/2014/main" id="{2171FB18-F90B-443D-9919-45A38EE685D5}"/>
              </a:ext>
            </a:extLst>
          </p:cNvPr>
          <p:cNvSpPr txBox="1"/>
          <p:nvPr/>
        </p:nvSpPr>
        <p:spPr>
          <a:xfrm>
            <a:off x="8458200" y="2633246"/>
            <a:ext cx="3657600" cy="338554"/>
          </a:xfrm>
          <a:prstGeom prst="rect">
            <a:avLst/>
          </a:prstGeom>
          <a:noFill/>
        </p:spPr>
        <p:txBody>
          <a:bodyPr wrap="square" rtlCol="0">
            <a:spAutoFit/>
          </a:bodyPr>
          <a:lstStyle/>
          <a:p>
            <a:pPr algn="ctr"/>
            <a:r>
              <a:rPr lang="en-GB" sz="1600" dirty="0"/>
              <a:t>Higher borrowing costs</a:t>
            </a:r>
            <a:endParaRPr lang="en-GB" sz="1600" b="1" dirty="0"/>
          </a:p>
        </p:txBody>
      </p:sp>
      <p:sp>
        <p:nvSpPr>
          <p:cNvPr id="66" name="TextBox 65">
            <a:extLst>
              <a:ext uri="{FF2B5EF4-FFF2-40B4-BE49-F238E27FC236}">
                <a16:creationId xmlns:a16="http://schemas.microsoft.com/office/drawing/2014/main" id="{7C5B81D0-621B-4C28-9F26-2F9CF74443ED}"/>
              </a:ext>
            </a:extLst>
          </p:cNvPr>
          <p:cNvSpPr txBox="1"/>
          <p:nvPr/>
        </p:nvSpPr>
        <p:spPr>
          <a:xfrm>
            <a:off x="8458200" y="3166646"/>
            <a:ext cx="3657600" cy="338554"/>
          </a:xfrm>
          <a:prstGeom prst="rect">
            <a:avLst/>
          </a:prstGeom>
          <a:noFill/>
        </p:spPr>
        <p:txBody>
          <a:bodyPr wrap="square" rtlCol="0">
            <a:spAutoFit/>
          </a:bodyPr>
          <a:lstStyle/>
          <a:p>
            <a:pPr algn="ctr"/>
            <a:r>
              <a:rPr lang="en-GB" sz="1600" dirty="0"/>
              <a:t>Increased FX volatility</a:t>
            </a:r>
            <a:endParaRPr lang="en-GB" sz="1600" b="1" dirty="0"/>
          </a:p>
        </p:txBody>
      </p:sp>
      <p:sp>
        <p:nvSpPr>
          <p:cNvPr id="67" name="TextBox 66">
            <a:extLst>
              <a:ext uri="{FF2B5EF4-FFF2-40B4-BE49-F238E27FC236}">
                <a16:creationId xmlns:a16="http://schemas.microsoft.com/office/drawing/2014/main" id="{485ED036-6E0E-4D3A-B188-E560C3BD9FE4}"/>
              </a:ext>
            </a:extLst>
          </p:cNvPr>
          <p:cNvSpPr txBox="1"/>
          <p:nvPr/>
        </p:nvSpPr>
        <p:spPr>
          <a:xfrm>
            <a:off x="8458200" y="3700046"/>
            <a:ext cx="3657600" cy="338554"/>
          </a:xfrm>
          <a:prstGeom prst="rect">
            <a:avLst/>
          </a:prstGeom>
          <a:noFill/>
        </p:spPr>
        <p:txBody>
          <a:bodyPr wrap="square" rtlCol="0">
            <a:spAutoFit/>
          </a:bodyPr>
          <a:lstStyle/>
          <a:p>
            <a:pPr algn="ctr"/>
            <a:r>
              <a:rPr lang="en-GB" sz="1600" dirty="0"/>
              <a:t>Impact on inflation</a:t>
            </a:r>
            <a:endParaRPr lang="en-GB" sz="1600" b="1" dirty="0"/>
          </a:p>
        </p:txBody>
      </p:sp>
      <p:sp>
        <p:nvSpPr>
          <p:cNvPr id="68" name="TextBox 67">
            <a:extLst>
              <a:ext uri="{FF2B5EF4-FFF2-40B4-BE49-F238E27FC236}">
                <a16:creationId xmlns:a16="http://schemas.microsoft.com/office/drawing/2014/main" id="{1E79F419-51F3-4074-AE0B-0C8ED34A7694}"/>
              </a:ext>
            </a:extLst>
          </p:cNvPr>
          <p:cNvSpPr txBox="1"/>
          <p:nvPr/>
        </p:nvSpPr>
        <p:spPr>
          <a:xfrm>
            <a:off x="8458200" y="2099846"/>
            <a:ext cx="3657600" cy="338554"/>
          </a:xfrm>
          <a:prstGeom prst="rect">
            <a:avLst/>
          </a:prstGeom>
          <a:noFill/>
        </p:spPr>
        <p:txBody>
          <a:bodyPr wrap="square" rtlCol="0">
            <a:spAutoFit/>
          </a:bodyPr>
          <a:lstStyle/>
          <a:p>
            <a:pPr algn="ctr"/>
            <a:r>
              <a:rPr lang="en-GB" sz="1600" dirty="0"/>
              <a:t>Weaker access to external credit</a:t>
            </a:r>
            <a:endParaRPr lang="en-GB" sz="1600" b="1" dirty="0"/>
          </a:p>
        </p:txBody>
      </p:sp>
      <p:cxnSp>
        <p:nvCxnSpPr>
          <p:cNvPr id="70" name="Straight Arrow Connector 69">
            <a:extLst>
              <a:ext uri="{FF2B5EF4-FFF2-40B4-BE49-F238E27FC236}">
                <a16:creationId xmlns:a16="http://schemas.microsoft.com/office/drawing/2014/main" id="{3EFE272D-7BE8-4C6F-B73C-9EF195ED6CB1}"/>
              </a:ext>
            </a:extLst>
          </p:cNvPr>
          <p:cNvCxnSpPr>
            <a:cxnSpLocks/>
          </p:cNvCxnSpPr>
          <p:nvPr/>
        </p:nvCxnSpPr>
        <p:spPr>
          <a:xfrm>
            <a:off x="10287000" y="4354964"/>
            <a:ext cx="0" cy="76200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1" name="TextBox 70">
            <a:extLst>
              <a:ext uri="{FF2B5EF4-FFF2-40B4-BE49-F238E27FC236}">
                <a16:creationId xmlns:a16="http://schemas.microsoft.com/office/drawing/2014/main" id="{C52A4BA1-58AE-4BE1-9909-39A9DE17D149}"/>
              </a:ext>
            </a:extLst>
          </p:cNvPr>
          <p:cNvSpPr txBox="1"/>
          <p:nvPr/>
        </p:nvSpPr>
        <p:spPr>
          <a:xfrm>
            <a:off x="8107681" y="5417403"/>
            <a:ext cx="4084319" cy="830997"/>
          </a:xfrm>
          <a:prstGeom prst="rect">
            <a:avLst/>
          </a:prstGeom>
          <a:noFill/>
        </p:spPr>
        <p:txBody>
          <a:bodyPr wrap="square" rtlCol="0">
            <a:spAutoFit/>
          </a:bodyPr>
          <a:lstStyle/>
          <a:p>
            <a:pPr algn="ctr"/>
            <a:r>
              <a:rPr lang="en-GB" sz="1600" i="1" dirty="0"/>
              <a:t>If transition risk not managed: weaker social and development outcomes, lower growth potential, increased social and political risk</a:t>
            </a:r>
          </a:p>
        </p:txBody>
      </p:sp>
    </p:spTree>
    <p:extLst>
      <p:ext uri="{BB962C8B-B14F-4D97-AF65-F5344CB8AC3E}">
        <p14:creationId xmlns:p14="http://schemas.microsoft.com/office/powerpoint/2010/main" val="3055290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75664"/>
          </a:xfrm>
          <a:solidFill>
            <a:srgbClr val="E6E3D2"/>
          </a:solidFill>
        </p:spPr>
        <p:txBody>
          <a:bodyPr>
            <a:noAutofit/>
          </a:bodyPr>
          <a:lstStyle/>
          <a:p>
            <a:pPr marL="57150"/>
            <a:r>
              <a:rPr lang="en-US" sz="2200" i="0" dirty="0">
                <a:latin typeface="Candara" panose="020E0502030303020204" pitchFamily="34" charset="0"/>
              </a:rPr>
              <a:t>Agenda</a:t>
            </a:r>
          </a:p>
        </p:txBody>
      </p:sp>
      <p:sp>
        <p:nvSpPr>
          <p:cNvPr id="3" name="Slide Number Placeholder 2">
            <a:extLst>
              <a:ext uri="{FF2B5EF4-FFF2-40B4-BE49-F238E27FC236}">
                <a16:creationId xmlns:a16="http://schemas.microsoft.com/office/drawing/2014/main" id="{7D349D35-D36A-4F4B-9799-30E04B42E842}"/>
              </a:ext>
            </a:extLst>
          </p:cNvPr>
          <p:cNvSpPr>
            <a:spLocks noGrp="1"/>
          </p:cNvSpPr>
          <p:nvPr>
            <p:ph type="sldNum" sz="quarter" idx="4"/>
          </p:nvPr>
        </p:nvSpPr>
        <p:spPr/>
        <p:txBody>
          <a:bodyPr/>
          <a:lstStyle/>
          <a:p>
            <a:fld id="{005ED145-52BD-FC41-B15C-9E02BE74B9C5}" type="slidenum">
              <a:rPr lang="en-US" smtClean="0"/>
              <a:pPr/>
              <a:t>2</a:t>
            </a:fld>
            <a:endParaRPr lang="en-US" dirty="0"/>
          </a:p>
        </p:txBody>
      </p:sp>
      <p:sp>
        <p:nvSpPr>
          <p:cNvPr id="15" name="TextBox 14">
            <a:extLst>
              <a:ext uri="{FF2B5EF4-FFF2-40B4-BE49-F238E27FC236}">
                <a16:creationId xmlns:a16="http://schemas.microsoft.com/office/drawing/2014/main" id="{0B8165E2-E8D4-427E-9EAC-28448C120F72}"/>
              </a:ext>
            </a:extLst>
          </p:cNvPr>
          <p:cNvSpPr txBox="1"/>
          <p:nvPr/>
        </p:nvSpPr>
        <p:spPr>
          <a:xfrm>
            <a:off x="1828800" y="1767706"/>
            <a:ext cx="4546437" cy="369332"/>
          </a:xfrm>
          <a:prstGeom prst="rect">
            <a:avLst/>
          </a:prstGeom>
          <a:noFill/>
        </p:spPr>
        <p:txBody>
          <a:bodyPr wrap="none" rtlCol="0">
            <a:spAutoFit/>
          </a:bodyPr>
          <a:lstStyle/>
          <a:p>
            <a:r>
              <a:rPr lang="en-US" dirty="0"/>
              <a:t>Climate transition risk in the national context</a:t>
            </a:r>
          </a:p>
        </p:txBody>
      </p:sp>
      <p:sp>
        <p:nvSpPr>
          <p:cNvPr id="16" name="TextBox 15">
            <a:extLst>
              <a:ext uri="{FF2B5EF4-FFF2-40B4-BE49-F238E27FC236}">
                <a16:creationId xmlns:a16="http://schemas.microsoft.com/office/drawing/2014/main" id="{B5CFCF80-DA33-43D4-9A3D-B6AAE2C6EBB8}"/>
              </a:ext>
            </a:extLst>
          </p:cNvPr>
          <p:cNvSpPr txBox="1"/>
          <p:nvPr/>
        </p:nvSpPr>
        <p:spPr>
          <a:xfrm>
            <a:off x="1828800" y="2729536"/>
            <a:ext cx="6740948" cy="369332"/>
          </a:xfrm>
          <a:prstGeom prst="rect">
            <a:avLst/>
          </a:prstGeom>
          <a:noFill/>
        </p:spPr>
        <p:txBody>
          <a:bodyPr wrap="none" rtlCol="0">
            <a:spAutoFit/>
          </a:bodyPr>
          <a:lstStyle/>
          <a:p>
            <a:r>
              <a:rPr lang="en-US" dirty="0"/>
              <a:t>CPI EF’s approach to assessing country-level climate transition risk   </a:t>
            </a:r>
          </a:p>
        </p:txBody>
      </p:sp>
      <p:sp>
        <p:nvSpPr>
          <p:cNvPr id="17" name="TextBox 16">
            <a:extLst>
              <a:ext uri="{FF2B5EF4-FFF2-40B4-BE49-F238E27FC236}">
                <a16:creationId xmlns:a16="http://schemas.microsoft.com/office/drawing/2014/main" id="{0D065A27-E664-49DF-9CC9-D990F095AF43}"/>
              </a:ext>
            </a:extLst>
          </p:cNvPr>
          <p:cNvSpPr txBox="1"/>
          <p:nvPr/>
        </p:nvSpPr>
        <p:spPr>
          <a:xfrm>
            <a:off x="1828800" y="3745468"/>
            <a:ext cx="3395481" cy="369332"/>
          </a:xfrm>
          <a:prstGeom prst="rect">
            <a:avLst/>
          </a:prstGeom>
          <a:noFill/>
        </p:spPr>
        <p:txBody>
          <a:bodyPr wrap="none" rtlCol="0">
            <a:spAutoFit/>
          </a:bodyPr>
          <a:lstStyle/>
          <a:p>
            <a:r>
              <a:rPr lang="en-US" dirty="0"/>
              <a:t>Our case study from South Africa</a:t>
            </a:r>
          </a:p>
        </p:txBody>
      </p:sp>
      <p:sp>
        <p:nvSpPr>
          <p:cNvPr id="19" name="TextBox 18">
            <a:extLst>
              <a:ext uri="{FF2B5EF4-FFF2-40B4-BE49-F238E27FC236}">
                <a16:creationId xmlns:a16="http://schemas.microsoft.com/office/drawing/2014/main" id="{27B85727-CA08-4E74-B23F-945F2694BD28}"/>
              </a:ext>
            </a:extLst>
          </p:cNvPr>
          <p:cNvSpPr txBox="1"/>
          <p:nvPr/>
        </p:nvSpPr>
        <p:spPr>
          <a:xfrm>
            <a:off x="1828800" y="4736068"/>
            <a:ext cx="4644220" cy="369332"/>
          </a:xfrm>
          <a:prstGeom prst="rect">
            <a:avLst/>
          </a:prstGeom>
          <a:noFill/>
        </p:spPr>
        <p:txBody>
          <a:bodyPr wrap="none" rtlCol="0">
            <a:spAutoFit/>
          </a:bodyPr>
          <a:lstStyle/>
          <a:p>
            <a:r>
              <a:rPr lang="en-US" dirty="0"/>
              <a:t>Extending our analysis beyond South Africa     </a:t>
            </a:r>
          </a:p>
        </p:txBody>
      </p:sp>
    </p:spTree>
    <p:extLst>
      <p:ext uri="{BB962C8B-B14F-4D97-AF65-F5344CB8AC3E}">
        <p14:creationId xmlns:p14="http://schemas.microsoft.com/office/powerpoint/2010/main" val="1898520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0412" cy="775664"/>
          </a:xfrm>
          <a:solidFill>
            <a:srgbClr val="E9E6D7"/>
          </a:solidFill>
        </p:spPr>
        <p:txBody>
          <a:bodyPr>
            <a:noAutofit/>
          </a:bodyPr>
          <a:lstStyle/>
          <a:p>
            <a:pPr marL="114300"/>
            <a:r>
              <a:rPr lang="en-US" sz="2200" i="0" dirty="0">
                <a:latin typeface="Candara" panose="020E0502030303020204" pitchFamily="34" charset="0"/>
              </a:rPr>
              <a:t>We have proposed a series of recommendations and are exploring how to implement them with our South African partners</a:t>
            </a:r>
          </a:p>
        </p:txBody>
      </p:sp>
      <p:sp>
        <p:nvSpPr>
          <p:cNvPr id="6" name="Slide Number Placeholder 5">
            <a:extLst>
              <a:ext uri="{FF2B5EF4-FFF2-40B4-BE49-F238E27FC236}">
                <a16:creationId xmlns:a16="http://schemas.microsoft.com/office/drawing/2014/main" id="{63AD1A28-DEDF-48D0-B679-4A68425DF3B5}"/>
              </a:ext>
            </a:extLst>
          </p:cNvPr>
          <p:cNvSpPr>
            <a:spLocks noGrp="1"/>
          </p:cNvSpPr>
          <p:nvPr>
            <p:ph type="sldNum" sz="quarter" idx="4"/>
          </p:nvPr>
        </p:nvSpPr>
        <p:spPr/>
        <p:txBody>
          <a:bodyPr/>
          <a:lstStyle/>
          <a:p>
            <a:fld id="{005ED145-52BD-FC41-B15C-9E02BE74B9C5}" type="slidenum">
              <a:rPr lang="en-US" smtClean="0"/>
              <a:pPr/>
              <a:t>20</a:t>
            </a:fld>
            <a:endParaRPr lang="en-US" dirty="0"/>
          </a:p>
        </p:txBody>
      </p:sp>
      <p:graphicFrame>
        <p:nvGraphicFramePr>
          <p:cNvPr id="7" name="Table 6">
            <a:extLst>
              <a:ext uri="{FF2B5EF4-FFF2-40B4-BE49-F238E27FC236}">
                <a16:creationId xmlns:a16="http://schemas.microsoft.com/office/drawing/2014/main" id="{B87D26A7-6145-4AF7-A938-1A2FA7C8F989}"/>
              </a:ext>
            </a:extLst>
          </p:cNvPr>
          <p:cNvGraphicFramePr>
            <a:graphicFrameLocks noGrp="1"/>
          </p:cNvGraphicFramePr>
          <p:nvPr/>
        </p:nvGraphicFramePr>
        <p:xfrm>
          <a:off x="275503" y="1418914"/>
          <a:ext cx="5791994" cy="5129663"/>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1298666018"/>
                    </a:ext>
                  </a:extLst>
                </a:gridCol>
                <a:gridCol w="1067594">
                  <a:extLst>
                    <a:ext uri="{9D8B030D-6E8A-4147-A177-3AD203B41FA5}">
                      <a16:colId xmlns:a16="http://schemas.microsoft.com/office/drawing/2014/main" val="2502334346"/>
                    </a:ext>
                  </a:extLst>
                </a:gridCol>
                <a:gridCol w="1752600">
                  <a:extLst>
                    <a:ext uri="{9D8B030D-6E8A-4147-A177-3AD203B41FA5}">
                      <a16:colId xmlns:a16="http://schemas.microsoft.com/office/drawing/2014/main" val="3569431428"/>
                    </a:ext>
                  </a:extLst>
                </a:gridCol>
              </a:tblGrid>
              <a:tr h="762467">
                <a:tc>
                  <a:txBody>
                    <a:bodyPr/>
                    <a:lstStyle/>
                    <a:p>
                      <a:r>
                        <a:rPr lang="en-US" sz="1400" b="1" dirty="0"/>
                        <a:t>ASSET</a:t>
                      </a:r>
                    </a:p>
                  </a:txBody>
                  <a:tcPr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r>
                        <a:rPr lang="en-US" sz="1200" dirty="0"/>
                        <a:t>INVEST-MENT</a:t>
                      </a:r>
                    </a:p>
                    <a:p>
                      <a:r>
                        <a:rPr lang="en-US" sz="1200" dirty="0"/>
                        <a:t>(USD BILLION)</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r>
                        <a:rPr lang="en-US" sz="1400" dirty="0"/>
                        <a:t>STAGE OF INVESTMENT</a:t>
                      </a:r>
                    </a:p>
                  </a:txBody>
                  <a:tcPr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533466297"/>
                  </a:ext>
                </a:extLst>
              </a:tr>
              <a:tr h="491095">
                <a:tc>
                  <a:txBody>
                    <a:bodyPr/>
                    <a:lstStyle/>
                    <a:p>
                      <a:r>
                        <a:rPr lang="en-US" sz="1400" dirty="0">
                          <a:solidFill>
                            <a:schemeClr val="tx1"/>
                          </a:solidFill>
                        </a:rPr>
                        <a:t>Rail lines – Expansion of Mpumalanga – Richards Bay</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0.6</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r>
                        <a:rPr lang="en-US" sz="1400" dirty="0"/>
                        <a:t>Planning</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739550089"/>
                  </a:ext>
                </a:extLst>
              </a:tr>
              <a:tr h="374783">
                <a:tc>
                  <a:txBody>
                    <a:bodyPr/>
                    <a:lstStyle/>
                    <a:p>
                      <a:r>
                        <a:rPr lang="en-US" sz="1400" dirty="0">
                          <a:solidFill>
                            <a:schemeClr val="tx1"/>
                          </a:solidFill>
                        </a:rPr>
                        <a:t>Rail lines – Waterberg expansion </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0.1</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r>
                        <a:rPr lang="en-US" sz="1400" dirty="0"/>
                        <a:t>Planning</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76565014"/>
                  </a:ext>
                </a:extLst>
              </a:tr>
              <a:tr h="480072">
                <a:tc>
                  <a:txBody>
                    <a:bodyPr/>
                    <a:lstStyle/>
                    <a:p>
                      <a:r>
                        <a:rPr lang="en-US" sz="1400" dirty="0">
                          <a:solidFill>
                            <a:schemeClr val="tx1"/>
                          </a:solidFill>
                        </a:rPr>
                        <a:t>Rail lines – International links</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0.4</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r>
                        <a:rPr lang="en-US" sz="1400" dirty="0"/>
                        <a:t>Pre-feasibility studies</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3294994"/>
                  </a:ext>
                </a:extLst>
              </a:tr>
              <a:tr h="480072">
                <a:tc>
                  <a:txBody>
                    <a:bodyPr/>
                    <a:lstStyle/>
                    <a:p>
                      <a:r>
                        <a:rPr lang="en-US" sz="1400" dirty="0"/>
                        <a:t>Coal IPPs (</a:t>
                      </a:r>
                      <a:r>
                        <a:rPr lang="en-US" sz="1400" dirty="0" err="1"/>
                        <a:t>Thabametsi</a:t>
                      </a:r>
                      <a:r>
                        <a:rPr lang="en-US" sz="1400" dirty="0"/>
                        <a:t> and </a:t>
                      </a:r>
                      <a:r>
                        <a:rPr lang="en-US" sz="1400" dirty="0" err="1"/>
                        <a:t>Khanyisa</a:t>
                      </a:r>
                      <a:r>
                        <a:rPr lang="en-US" sz="1400" dirty="0"/>
                        <a:t>)</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2.8</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r>
                        <a:rPr lang="en-US" sz="1400" dirty="0"/>
                        <a:t>In financing discussions</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639975555"/>
                  </a:ext>
                </a:extLst>
              </a:tr>
              <a:tr h="480072">
                <a:tc>
                  <a:txBody>
                    <a:bodyPr/>
                    <a:lstStyle/>
                    <a:p>
                      <a:r>
                        <a:rPr lang="en-US" sz="1400" dirty="0"/>
                        <a:t>Coal mines – Limpopo</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1.4</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r>
                        <a:rPr lang="en-US" sz="1400" dirty="0"/>
                        <a:t>Range: construction to feasibility</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512871034"/>
                  </a:ext>
                </a:extLst>
              </a:tr>
              <a:tr h="491095">
                <a:tc>
                  <a:txBody>
                    <a:bodyPr/>
                    <a:lstStyle/>
                    <a:p>
                      <a:r>
                        <a:rPr lang="en-US" sz="1400" dirty="0"/>
                        <a:t>Coal mines – </a:t>
                      </a:r>
                      <a:r>
                        <a:rPr lang="en-US" sz="1400" dirty="0" err="1"/>
                        <a:t>Mpumulanga</a:t>
                      </a:r>
                      <a:endParaRPr lang="en-US" sz="14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0.5</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l" defTabSz="457212" rtl="0" eaLnBrk="1" fontAlgn="auto" latinLnBrk="0" hangingPunct="1">
                        <a:lnSpc>
                          <a:spcPct val="100000"/>
                        </a:lnSpc>
                        <a:spcBef>
                          <a:spcPts val="0"/>
                        </a:spcBef>
                        <a:spcAft>
                          <a:spcPts val="0"/>
                        </a:spcAft>
                        <a:buClrTx/>
                        <a:buSzTx/>
                        <a:buFontTx/>
                        <a:buNone/>
                        <a:tabLst/>
                        <a:defRPr/>
                      </a:pPr>
                      <a:r>
                        <a:rPr lang="en-US" sz="1400" dirty="0"/>
                        <a:t>Range:  construction to feasibility</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61829229"/>
                  </a:ext>
                </a:extLst>
              </a:tr>
              <a:tr h="480072">
                <a:tc>
                  <a:txBody>
                    <a:bodyPr/>
                    <a:lstStyle/>
                    <a:p>
                      <a:r>
                        <a:rPr lang="en-US" sz="1400" dirty="0"/>
                        <a:t>New oil refinery</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10</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r>
                        <a:rPr lang="en-US" sz="1400" dirty="0"/>
                        <a:t>Procurement being designed</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990390251"/>
                  </a:ext>
                </a:extLst>
              </a:tr>
              <a:tr h="282395">
                <a:tc>
                  <a:txBody>
                    <a:bodyPr/>
                    <a:lstStyle/>
                    <a:p>
                      <a:r>
                        <a:rPr lang="en-US" sz="1400" dirty="0"/>
                        <a:t>EMSEZ Industrial zone (Limpopo)</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lang="en-US" sz="1400" dirty="0"/>
                        <a:t>10</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r>
                        <a:rPr lang="en-US" sz="1400" dirty="0"/>
                        <a:t>Planning</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14126459"/>
                  </a:ext>
                </a:extLst>
              </a:tr>
              <a:tr h="480072">
                <a:tc>
                  <a:txBody>
                    <a:bodyPr/>
                    <a:lstStyle/>
                    <a:p>
                      <a:r>
                        <a:rPr lang="en-US" sz="1400" b="1" dirty="0"/>
                        <a:t>Additional investments under consideration</a:t>
                      </a:r>
                      <a:endParaRPr lang="en-US" sz="1200" b="1"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pPr algn="ctr"/>
                      <a:r>
                        <a:rPr lang="en-US" sz="1400" dirty="0"/>
                        <a:t>25.8</a:t>
                      </a: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tc>
                  <a:txBody>
                    <a:bodyPr/>
                    <a:lstStyle/>
                    <a:p>
                      <a:endParaRPr lang="en-US" sz="11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32875957"/>
                  </a:ext>
                </a:extLst>
              </a:tr>
            </a:tbl>
          </a:graphicData>
        </a:graphic>
      </p:graphicFrame>
      <p:sp>
        <p:nvSpPr>
          <p:cNvPr id="10" name="TextBox 9">
            <a:extLst>
              <a:ext uri="{FF2B5EF4-FFF2-40B4-BE49-F238E27FC236}">
                <a16:creationId xmlns:a16="http://schemas.microsoft.com/office/drawing/2014/main" id="{1D743DB2-F2F6-4DBB-8500-023D976E6568}"/>
              </a:ext>
            </a:extLst>
          </p:cNvPr>
          <p:cNvSpPr txBox="1"/>
          <p:nvPr/>
        </p:nvSpPr>
        <p:spPr>
          <a:xfrm>
            <a:off x="731569" y="774124"/>
            <a:ext cx="4879861" cy="615553"/>
          </a:xfrm>
          <a:prstGeom prst="rect">
            <a:avLst/>
          </a:prstGeom>
          <a:noFill/>
        </p:spPr>
        <p:txBody>
          <a:bodyPr wrap="none" rtlCol="0">
            <a:spAutoFit/>
          </a:bodyPr>
          <a:lstStyle/>
          <a:p>
            <a:pPr algn="ctr"/>
            <a:r>
              <a:rPr lang="en-US" b="1" dirty="0"/>
              <a:t>AVOID</a:t>
            </a:r>
          </a:p>
          <a:p>
            <a:pPr algn="ctr"/>
            <a:r>
              <a:rPr lang="en-US" sz="1600" b="1" dirty="0"/>
              <a:t>Potential investments to evaluate under 2C scenarios </a:t>
            </a:r>
          </a:p>
        </p:txBody>
      </p:sp>
      <p:sp>
        <p:nvSpPr>
          <p:cNvPr id="11" name="TextBox 10">
            <a:extLst>
              <a:ext uri="{FF2B5EF4-FFF2-40B4-BE49-F238E27FC236}">
                <a16:creationId xmlns:a16="http://schemas.microsoft.com/office/drawing/2014/main" id="{44841DB5-DC01-4DFF-AF0F-ED7F791057BA}"/>
              </a:ext>
            </a:extLst>
          </p:cNvPr>
          <p:cNvSpPr txBox="1"/>
          <p:nvPr/>
        </p:nvSpPr>
        <p:spPr>
          <a:xfrm>
            <a:off x="6192161" y="772583"/>
            <a:ext cx="5785558" cy="615553"/>
          </a:xfrm>
          <a:prstGeom prst="rect">
            <a:avLst/>
          </a:prstGeom>
          <a:noFill/>
        </p:spPr>
        <p:txBody>
          <a:bodyPr wrap="none" rtlCol="0">
            <a:spAutoFit/>
          </a:bodyPr>
          <a:lstStyle/>
          <a:p>
            <a:pPr algn="ctr"/>
            <a:r>
              <a:rPr lang="en-US" b="1" dirty="0"/>
              <a:t>ADAPT PLANNING AND MONITORING</a:t>
            </a:r>
          </a:p>
          <a:p>
            <a:pPr algn="ctr"/>
            <a:r>
              <a:rPr lang="en-US" sz="1600" b="1" dirty="0"/>
              <a:t>Monitor transition risk more systematically across the economy</a:t>
            </a:r>
          </a:p>
        </p:txBody>
      </p:sp>
      <p:pic>
        <p:nvPicPr>
          <p:cNvPr id="3" name="Picture 2">
            <a:extLst>
              <a:ext uri="{FF2B5EF4-FFF2-40B4-BE49-F238E27FC236}">
                <a16:creationId xmlns:a16="http://schemas.microsoft.com/office/drawing/2014/main" id="{8E641C38-5AD8-4663-8099-6211CF36C5FB}"/>
              </a:ext>
            </a:extLst>
          </p:cNvPr>
          <p:cNvPicPr>
            <a:picLocks noChangeAspect="1"/>
          </p:cNvPicPr>
          <p:nvPr/>
        </p:nvPicPr>
        <p:blipFill>
          <a:blip r:embed="rId2"/>
          <a:stretch>
            <a:fillRect/>
          </a:stretch>
        </p:blipFill>
        <p:spPr>
          <a:xfrm>
            <a:off x="6546273" y="1418914"/>
            <a:ext cx="5053604" cy="5129811"/>
          </a:xfrm>
          <a:prstGeom prst="rect">
            <a:avLst/>
          </a:prstGeom>
        </p:spPr>
      </p:pic>
      <p:cxnSp>
        <p:nvCxnSpPr>
          <p:cNvPr id="5" name="Straight Connector 4">
            <a:extLst>
              <a:ext uri="{FF2B5EF4-FFF2-40B4-BE49-F238E27FC236}">
                <a16:creationId xmlns:a16="http://schemas.microsoft.com/office/drawing/2014/main" id="{DEE41CE1-67BC-43DB-B50F-BF43681DD494}"/>
              </a:ext>
            </a:extLst>
          </p:cNvPr>
          <p:cNvCxnSpPr>
            <a:cxnSpLocks/>
          </p:cNvCxnSpPr>
          <p:nvPr/>
        </p:nvCxnSpPr>
        <p:spPr>
          <a:xfrm flipH="1" flipV="1">
            <a:off x="6067498" y="1418914"/>
            <a:ext cx="478774" cy="943286"/>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C1F0479B-4F66-4159-AD42-37820E785282}"/>
              </a:ext>
            </a:extLst>
          </p:cNvPr>
          <p:cNvCxnSpPr>
            <a:cxnSpLocks/>
          </p:cNvCxnSpPr>
          <p:nvPr/>
        </p:nvCxnSpPr>
        <p:spPr>
          <a:xfrm flipH="1">
            <a:off x="6067498" y="3429000"/>
            <a:ext cx="478774" cy="311957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454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AD1A28-DEDF-48D0-B679-4A68425DF3B5}"/>
              </a:ext>
            </a:extLst>
          </p:cNvPr>
          <p:cNvSpPr>
            <a:spLocks noGrp="1"/>
          </p:cNvSpPr>
          <p:nvPr>
            <p:ph type="sldNum" sz="quarter" idx="4"/>
          </p:nvPr>
        </p:nvSpPr>
        <p:spPr/>
        <p:txBody>
          <a:bodyPr/>
          <a:lstStyle/>
          <a:p>
            <a:fld id="{005ED145-52BD-FC41-B15C-9E02BE74B9C5}" type="slidenum">
              <a:rPr lang="en-US" smtClean="0"/>
              <a:pPr/>
              <a:t>21</a:t>
            </a:fld>
            <a:endParaRPr lang="en-US" dirty="0"/>
          </a:p>
        </p:txBody>
      </p:sp>
      <p:sp>
        <p:nvSpPr>
          <p:cNvPr id="5" name="Rectangle: Rounded Corners 4">
            <a:extLst>
              <a:ext uri="{FF2B5EF4-FFF2-40B4-BE49-F238E27FC236}">
                <a16:creationId xmlns:a16="http://schemas.microsoft.com/office/drawing/2014/main" id="{CED93834-F988-4DD6-9612-F0645A05644F}"/>
              </a:ext>
            </a:extLst>
          </p:cNvPr>
          <p:cNvSpPr/>
          <p:nvPr/>
        </p:nvSpPr>
        <p:spPr>
          <a:xfrm>
            <a:off x="3886200" y="1828800"/>
            <a:ext cx="4267200" cy="2667000"/>
          </a:xfrm>
          <a:prstGeom prst="roundRect">
            <a:avLst/>
          </a:prstGeom>
          <a:solidFill>
            <a:schemeClr val="bg2"/>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marR="0" lvl="0" algn="ctr">
              <a:spcBef>
                <a:spcPts val="0"/>
              </a:spcBef>
              <a:spcAft>
                <a:spcPts val="0"/>
              </a:spcAft>
            </a:pPr>
            <a:r>
              <a:rPr lang="en-US" b="1" dirty="0">
                <a:latin typeface="Candara" panose="020E0502030303020204" pitchFamily="34" charset="0"/>
                <a:ea typeface="Calibri" panose="020F0502020204030204" pitchFamily="34" charset="0"/>
              </a:rPr>
              <a:t>Extending our analysis beyond South Africa</a:t>
            </a:r>
          </a:p>
        </p:txBody>
      </p:sp>
    </p:spTree>
    <p:extLst>
      <p:ext uri="{BB962C8B-B14F-4D97-AF65-F5344CB8AC3E}">
        <p14:creationId xmlns:p14="http://schemas.microsoft.com/office/powerpoint/2010/main" val="26194623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75664"/>
          </a:xfrm>
          <a:solidFill>
            <a:srgbClr val="E6E3D2"/>
          </a:solidFill>
        </p:spPr>
        <p:txBody>
          <a:bodyPr>
            <a:noAutofit/>
          </a:bodyPr>
          <a:lstStyle/>
          <a:p>
            <a:pPr marL="57150"/>
            <a:r>
              <a:rPr lang="en-US" sz="2200" i="0" dirty="0">
                <a:latin typeface="Candara" panose="020E0502030303020204" pitchFamily="34" charset="0"/>
              </a:rPr>
              <a:t>We are working with AFD and a range of other partners to extend this type of analysis to other countries and to other investor, DFI and public policy applications</a:t>
            </a:r>
          </a:p>
        </p:txBody>
      </p:sp>
      <p:sp>
        <p:nvSpPr>
          <p:cNvPr id="3" name="Slide Number Placeholder 2">
            <a:extLst>
              <a:ext uri="{FF2B5EF4-FFF2-40B4-BE49-F238E27FC236}">
                <a16:creationId xmlns:a16="http://schemas.microsoft.com/office/drawing/2014/main" id="{7D349D35-D36A-4F4B-9799-30E04B42E842}"/>
              </a:ext>
            </a:extLst>
          </p:cNvPr>
          <p:cNvSpPr>
            <a:spLocks noGrp="1"/>
          </p:cNvSpPr>
          <p:nvPr>
            <p:ph type="sldNum" sz="quarter" idx="4"/>
          </p:nvPr>
        </p:nvSpPr>
        <p:spPr/>
        <p:txBody>
          <a:bodyPr/>
          <a:lstStyle/>
          <a:p>
            <a:fld id="{005ED145-52BD-FC41-B15C-9E02BE74B9C5}" type="slidenum">
              <a:rPr lang="en-US" smtClean="0"/>
              <a:pPr/>
              <a:t>22</a:t>
            </a:fld>
            <a:endParaRPr lang="en-US" dirty="0"/>
          </a:p>
        </p:txBody>
      </p:sp>
      <p:sp>
        <p:nvSpPr>
          <p:cNvPr id="4" name="Oval 3">
            <a:extLst>
              <a:ext uri="{FF2B5EF4-FFF2-40B4-BE49-F238E27FC236}">
                <a16:creationId xmlns:a16="http://schemas.microsoft.com/office/drawing/2014/main" id="{81D3C218-625B-4189-BC84-CE999D072F8A}"/>
              </a:ext>
            </a:extLst>
          </p:cNvPr>
          <p:cNvSpPr/>
          <p:nvPr/>
        </p:nvSpPr>
        <p:spPr>
          <a:xfrm>
            <a:off x="4914900" y="2573764"/>
            <a:ext cx="2362200" cy="2286000"/>
          </a:xfrm>
          <a:prstGeom prst="ellipse">
            <a:avLst/>
          </a:prstGeom>
          <a:solidFill>
            <a:schemeClr val="bg1">
              <a:lumMod val="85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b="1" dirty="0"/>
              <a:t>Applications of CPI analysis</a:t>
            </a:r>
            <a:endParaRPr lang="en-GB" sz="1600" b="1" dirty="0"/>
          </a:p>
        </p:txBody>
      </p:sp>
      <p:sp>
        <p:nvSpPr>
          <p:cNvPr id="20" name="Rectangle: Rounded Corners 19">
            <a:extLst>
              <a:ext uri="{FF2B5EF4-FFF2-40B4-BE49-F238E27FC236}">
                <a16:creationId xmlns:a16="http://schemas.microsoft.com/office/drawing/2014/main" id="{93520F77-5291-43B8-BBD8-9E96971F5FC2}"/>
              </a:ext>
            </a:extLst>
          </p:cNvPr>
          <p:cNvSpPr/>
          <p:nvPr/>
        </p:nvSpPr>
        <p:spPr>
          <a:xfrm>
            <a:off x="644703" y="2369032"/>
            <a:ext cx="3581400"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t>Divestment, financial hedging</a:t>
            </a:r>
            <a:r>
              <a:rPr lang="en-US" sz="1400" dirty="0"/>
              <a:t>, closing down of less viable mines, oil fields or industrial assets</a:t>
            </a:r>
            <a:endParaRPr lang="en-GB" sz="1400" dirty="0"/>
          </a:p>
        </p:txBody>
      </p:sp>
      <p:sp>
        <p:nvSpPr>
          <p:cNvPr id="21" name="Rectangle: Rounded Corners 20">
            <a:extLst>
              <a:ext uri="{FF2B5EF4-FFF2-40B4-BE49-F238E27FC236}">
                <a16:creationId xmlns:a16="http://schemas.microsoft.com/office/drawing/2014/main" id="{6B5F7F71-4D7A-4900-B481-F09D3F2F8527}"/>
              </a:ext>
            </a:extLst>
          </p:cNvPr>
          <p:cNvSpPr/>
          <p:nvPr/>
        </p:nvSpPr>
        <p:spPr>
          <a:xfrm>
            <a:off x="8375363" y="1974445"/>
            <a:ext cx="3581400"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Reinvestment or </a:t>
            </a:r>
            <a:r>
              <a:rPr lang="en-US" sz="1400" dirty="0" err="1"/>
              <a:t>incentivising</a:t>
            </a:r>
            <a:r>
              <a:rPr lang="en-US" sz="1400" dirty="0"/>
              <a:t> in </a:t>
            </a:r>
            <a:r>
              <a:rPr lang="en-US" sz="1400" b="1" dirty="0"/>
              <a:t>reinvestment in industries with stable long- term growth profiles</a:t>
            </a:r>
            <a:endParaRPr lang="en-GB" sz="1400" b="1" dirty="0"/>
          </a:p>
        </p:txBody>
      </p:sp>
      <p:sp>
        <p:nvSpPr>
          <p:cNvPr id="22" name="Rectangle: Rounded Corners 21">
            <a:extLst>
              <a:ext uri="{FF2B5EF4-FFF2-40B4-BE49-F238E27FC236}">
                <a16:creationId xmlns:a16="http://schemas.microsoft.com/office/drawing/2014/main" id="{7AB32CBA-EA22-4279-91EE-648EF26C5652}"/>
              </a:ext>
            </a:extLst>
          </p:cNvPr>
          <p:cNvSpPr/>
          <p:nvPr/>
        </p:nvSpPr>
        <p:spPr>
          <a:xfrm>
            <a:off x="4000500" y="1115672"/>
            <a:ext cx="4191000"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t>Just transition planning for workers (including reskilling) and communities</a:t>
            </a:r>
            <a:r>
              <a:rPr lang="en-US" sz="1400" dirty="0"/>
              <a:t> (including attracting new investment)</a:t>
            </a:r>
            <a:endParaRPr lang="en-GB" sz="1400" dirty="0"/>
          </a:p>
        </p:txBody>
      </p:sp>
      <p:sp>
        <p:nvSpPr>
          <p:cNvPr id="23" name="Rectangle: Rounded Corners 22">
            <a:extLst>
              <a:ext uri="{FF2B5EF4-FFF2-40B4-BE49-F238E27FC236}">
                <a16:creationId xmlns:a16="http://schemas.microsoft.com/office/drawing/2014/main" id="{FBA2C431-A1C6-43CB-916A-E154AFB7F1BD}"/>
              </a:ext>
            </a:extLst>
          </p:cNvPr>
          <p:cNvSpPr/>
          <p:nvPr/>
        </p:nvSpPr>
        <p:spPr>
          <a:xfrm>
            <a:off x="171321" y="3814948"/>
            <a:ext cx="4191000"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t>Financial supervisory actions</a:t>
            </a:r>
            <a:r>
              <a:rPr lang="en-US" sz="1400" dirty="0"/>
              <a:t> like stress tests or increasing regulatory capital requirements</a:t>
            </a:r>
            <a:endParaRPr lang="en-GB" sz="1400" dirty="0"/>
          </a:p>
        </p:txBody>
      </p:sp>
      <p:sp>
        <p:nvSpPr>
          <p:cNvPr id="24" name="Rectangle: Rounded Corners 23">
            <a:extLst>
              <a:ext uri="{FF2B5EF4-FFF2-40B4-BE49-F238E27FC236}">
                <a16:creationId xmlns:a16="http://schemas.microsoft.com/office/drawing/2014/main" id="{50EF8195-B5EA-4BC7-A17E-AC91BF5414CE}"/>
              </a:ext>
            </a:extLst>
          </p:cNvPr>
          <p:cNvSpPr/>
          <p:nvPr/>
        </p:nvSpPr>
        <p:spPr>
          <a:xfrm>
            <a:off x="8161020" y="3205938"/>
            <a:ext cx="3949131"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t>Changes to fiscal and regulatory incentives</a:t>
            </a:r>
            <a:r>
              <a:rPr lang="en-US" sz="1400" dirty="0"/>
              <a:t> around major infrastructure investment</a:t>
            </a:r>
            <a:endParaRPr lang="en-GB" sz="1400" dirty="0"/>
          </a:p>
        </p:txBody>
      </p:sp>
      <p:sp>
        <p:nvSpPr>
          <p:cNvPr id="25" name="Rectangle: Rounded Corners 24">
            <a:extLst>
              <a:ext uri="{FF2B5EF4-FFF2-40B4-BE49-F238E27FC236}">
                <a16:creationId xmlns:a16="http://schemas.microsoft.com/office/drawing/2014/main" id="{6380A56C-5716-4642-9E24-47BD2D8DFB55}"/>
              </a:ext>
            </a:extLst>
          </p:cNvPr>
          <p:cNvSpPr/>
          <p:nvPr/>
        </p:nvSpPr>
        <p:spPr>
          <a:xfrm>
            <a:off x="951586" y="5364260"/>
            <a:ext cx="3851097"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t>Monetary and economic policy shifts</a:t>
            </a:r>
            <a:r>
              <a:rPr lang="en-US" sz="1400" dirty="0"/>
              <a:t> to reflect risk to balance of payments and public debt level</a:t>
            </a:r>
            <a:endParaRPr lang="en-GB" sz="1400" dirty="0"/>
          </a:p>
        </p:txBody>
      </p:sp>
      <p:sp>
        <p:nvSpPr>
          <p:cNvPr id="5" name="TextBox 4">
            <a:extLst>
              <a:ext uri="{FF2B5EF4-FFF2-40B4-BE49-F238E27FC236}">
                <a16:creationId xmlns:a16="http://schemas.microsoft.com/office/drawing/2014/main" id="{74F3BAAB-4495-4CDB-A6D5-8B6FF1DECA43}"/>
              </a:ext>
            </a:extLst>
          </p:cNvPr>
          <p:cNvSpPr txBox="1"/>
          <p:nvPr/>
        </p:nvSpPr>
        <p:spPr>
          <a:xfrm>
            <a:off x="1066800" y="1323167"/>
            <a:ext cx="2525216" cy="338554"/>
          </a:xfrm>
          <a:prstGeom prst="rect">
            <a:avLst/>
          </a:prstGeom>
          <a:noFill/>
        </p:spPr>
        <p:txBody>
          <a:bodyPr wrap="square" rtlCol="0">
            <a:spAutoFit/>
          </a:bodyPr>
          <a:lstStyle/>
          <a:p>
            <a:r>
              <a:rPr lang="en-US" sz="1600" b="1" i="1" dirty="0"/>
              <a:t>Risk mitigation activities</a:t>
            </a:r>
            <a:endParaRPr lang="en-GB" sz="1600" b="1" i="1" dirty="0"/>
          </a:p>
        </p:txBody>
      </p:sp>
      <p:sp>
        <p:nvSpPr>
          <p:cNvPr id="26" name="TextBox 25">
            <a:extLst>
              <a:ext uri="{FF2B5EF4-FFF2-40B4-BE49-F238E27FC236}">
                <a16:creationId xmlns:a16="http://schemas.microsoft.com/office/drawing/2014/main" id="{FA6CAF8A-C0E6-4DB6-AE60-60A1691D63D4}"/>
              </a:ext>
            </a:extLst>
          </p:cNvPr>
          <p:cNvSpPr txBox="1"/>
          <p:nvPr/>
        </p:nvSpPr>
        <p:spPr>
          <a:xfrm>
            <a:off x="8991600" y="1349937"/>
            <a:ext cx="2525216" cy="338554"/>
          </a:xfrm>
          <a:prstGeom prst="rect">
            <a:avLst/>
          </a:prstGeom>
          <a:noFill/>
        </p:spPr>
        <p:txBody>
          <a:bodyPr wrap="square" rtlCol="0">
            <a:spAutoFit/>
          </a:bodyPr>
          <a:lstStyle/>
          <a:p>
            <a:r>
              <a:rPr lang="en-US" sz="1600" b="1" i="1" dirty="0"/>
              <a:t>Transition opportunities</a:t>
            </a:r>
            <a:endParaRPr lang="en-GB" sz="1600" b="1" i="1" dirty="0"/>
          </a:p>
        </p:txBody>
      </p:sp>
      <p:sp>
        <p:nvSpPr>
          <p:cNvPr id="28" name="Rectangle: Rounded Corners 27">
            <a:extLst>
              <a:ext uri="{FF2B5EF4-FFF2-40B4-BE49-F238E27FC236}">
                <a16:creationId xmlns:a16="http://schemas.microsoft.com/office/drawing/2014/main" id="{6B8C3289-F78A-4250-A955-BE5BF1CAFA9D}"/>
              </a:ext>
            </a:extLst>
          </p:cNvPr>
          <p:cNvSpPr/>
          <p:nvPr/>
        </p:nvSpPr>
        <p:spPr>
          <a:xfrm>
            <a:off x="8080266" y="4411223"/>
            <a:ext cx="3851097"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b="1" dirty="0"/>
              <a:t>Regulatory reform designed to reduce the cost of capital</a:t>
            </a:r>
            <a:r>
              <a:rPr lang="en-US" sz="1400" dirty="0"/>
              <a:t> for lower carbon systems </a:t>
            </a:r>
            <a:endParaRPr lang="en-GB" sz="1400" dirty="0"/>
          </a:p>
        </p:txBody>
      </p:sp>
      <p:sp>
        <p:nvSpPr>
          <p:cNvPr id="14" name="Rectangle: Rounded Corners 13">
            <a:extLst>
              <a:ext uri="{FF2B5EF4-FFF2-40B4-BE49-F238E27FC236}">
                <a16:creationId xmlns:a16="http://schemas.microsoft.com/office/drawing/2014/main" id="{20123535-0988-4CFB-B770-B4773D443528}"/>
              </a:ext>
            </a:extLst>
          </p:cNvPr>
          <p:cNvSpPr/>
          <p:nvPr/>
        </p:nvSpPr>
        <p:spPr>
          <a:xfrm>
            <a:off x="6327666" y="5560540"/>
            <a:ext cx="3505200" cy="775664"/>
          </a:xfrm>
          <a:prstGeom prst="roundRect">
            <a:avLst/>
          </a:prstGeom>
          <a:solidFill>
            <a:schemeClr val="accent1">
              <a:lumMod val="20000"/>
              <a:lumOff val="80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Attracting more and lower cost inward investment from foreign investors and DFIs</a:t>
            </a:r>
            <a:endParaRPr lang="en-GB" sz="1400" dirty="0"/>
          </a:p>
        </p:txBody>
      </p:sp>
      <p:cxnSp>
        <p:nvCxnSpPr>
          <p:cNvPr id="7" name="Straight Arrow Connector 6">
            <a:extLst>
              <a:ext uri="{FF2B5EF4-FFF2-40B4-BE49-F238E27FC236}">
                <a16:creationId xmlns:a16="http://schemas.microsoft.com/office/drawing/2014/main" id="{795E65D6-F1FB-4FCC-9917-7E57AC4970CF}"/>
              </a:ext>
            </a:extLst>
          </p:cNvPr>
          <p:cNvCxnSpPr>
            <a:cxnSpLocks/>
          </p:cNvCxnSpPr>
          <p:nvPr/>
        </p:nvCxnSpPr>
        <p:spPr>
          <a:xfrm flipV="1">
            <a:off x="6096000" y="1981200"/>
            <a:ext cx="0" cy="477696"/>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8F3B71D2-6621-47E8-82AD-7D23106A4AAF}"/>
              </a:ext>
            </a:extLst>
          </p:cNvPr>
          <p:cNvCxnSpPr>
            <a:cxnSpLocks/>
          </p:cNvCxnSpPr>
          <p:nvPr/>
        </p:nvCxnSpPr>
        <p:spPr>
          <a:xfrm flipH="1" flipV="1">
            <a:off x="4419600" y="2819400"/>
            <a:ext cx="457200" cy="22860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FECBE9D9-B1FF-4BC2-8670-FFCAEB27DC8C}"/>
              </a:ext>
            </a:extLst>
          </p:cNvPr>
          <p:cNvCxnSpPr>
            <a:cxnSpLocks/>
          </p:cNvCxnSpPr>
          <p:nvPr/>
        </p:nvCxnSpPr>
        <p:spPr>
          <a:xfrm flipH="1">
            <a:off x="4480486" y="4050298"/>
            <a:ext cx="373146" cy="152482"/>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B06AF865-AEFA-4066-894A-94BF78660D64}"/>
              </a:ext>
            </a:extLst>
          </p:cNvPr>
          <p:cNvCxnSpPr>
            <a:cxnSpLocks/>
          </p:cNvCxnSpPr>
          <p:nvPr/>
        </p:nvCxnSpPr>
        <p:spPr>
          <a:xfrm flipH="1">
            <a:off x="4914900" y="4859764"/>
            <a:ext cx="342900" cy="487595"/>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A0D9D6F-0897-4326-B378-569667F87F7A}"/>
              </a:ext>
            </a:extLst>
          </p:cNvPr>
          <p:cNvCxnSpPr>
            <a:cxnSpLocks/>
          </p:cNvCxnSpPr>
          <p:nvPr/>
        </p:nvCxnSpPr>
        <p:spPr>
          <a:xfrm>
            <a:off x="6635006" y="4886118"/>
            <a:ext cx="299196" cy="601638"/>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01F2CF47-253C-49E3-910E-9232150C2665}"/>
              </a:ext>
            </a:extLst>
          </p:cNvPr>
          <p:cNvCxnSpPr>
            <a:cxnSpLocks/>
          </p:cNvCxnSpPr>
          <p:nvPr/>
        </p:nvCxnSpPr>
        <p:spPr>
          <a:xfrm>
            <a:off x="7181981" y="4510277"/>
            <a:ext cx="609866" cy="300819"/>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5427DC5F-2B9F-413E-9D0D-F7689F9D969E}"/>
              </a:ext>
            </a:extLst>
          </p:cNvPr>
          <p:cNvCxnSpPr>
            <a:cxnSpLocks/>
          </p:cNvCxnSpPr>
          <p:nvPr/>
        </p:nvCxnSpPr>
        <p:spPr>
          <a:xfrm flipV="1">
            <a:off x="7420606" y="3575528"/>
            <a:ext cx="545291" cy="21489"/>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41DF96F6-0FD5-449B-86AB-42066778BF0E}"/>
              </a:ext>
            </a:extLst>
          </p:cNvPr>
          <p:cNvCxnSpPr>
            <a:cxnSpLocks/>
          </p:cNvCxnSpPr>
          <p:nvPr/>
        </p:nvCxnSpPr>
        <p:spPr>
          <a:xfrm flipV="1">
            <a:off x="7178440" y="2547410"/>
            <a:ext cx="787457" cy="338087"/>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3386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AD1A28-DEDF-48D0-B679-4A68425DF3B5}"/>
              </a:ext>
            </a:extLst>
          </p:cNvPr>
          <p:cNvSpPr>
            <a:spLocks noGrp="1"/>
          </p:cNvSpPr>
          <p:nvPr>
            <p:ph type="sldNum" sz="quarter" idx="4"/>
          </p:nvPr>
        </p:nvSpPr>
        <p:spPr/>
        <p:txBody>
          <a:bodyPr/>
          <a:lstStyle/>
          <a:p>
            <a:fld id="{005ED145-52BD-FC41-B15C-9E02BE74B9C5}" type="slidenum">
              <a:rPr lang="en-US" smtClean="0"/>
              <a:pPr/>
              <a:t>23</a:t>
            </a:fld>
            <a:endParaRPr lang="en-US" dirty="0"/>
          </a:p>
        </p:txBody>
      </p:sp>
      <p:sp>
        <p:nvSpPr>
          <p:cNvPr id="5" name="Rectangle: Rounded Corners 4">
            <a:extLst>
              <a:ext uri="{FF2B5EF4-FFF2-40B4-BE49-F238E27FC236}">
                <a16:creationId xmlns:a16="http://schemas.microsoft.com/office/drawing/2014/main" id="{CED93834-F988-4DD6-9612-F0645A05644F}"/>
              </a:ext>
            </a:extLst>
          </p:cNvPr>
          <p:cNvSpPr/>
          <p:nvPr/>
        </p:nvSpPr>
        <p:spPr>
          <a:xfrm>
            <a:off x="3886200" y="1828800"/>
            <a:ext cx="4267200" cy="2667000"/>
          </a:xfrm>
          <a:prstGeom prst="roundRect">
            <a:avLst/>
          </a:prstGeom>
          <a:solidFill>
            <a:schemeClr val="bg2"/>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marR="0" lvl="0" algn="ctr">
              <a:spcBef>
                <a:spcPts val="0"/>
              </a:spcBef>
              <a:spcAft>
                <a:spcPts val="0"/>
              </a:spcAft>
            </a:pPr>
            <a:r>
              <a:rPr lang="en-US" b="1" dirty="0">
                <a:latin typeface="Candara" panose="020E0502030303020204" pitchFamily="34" charset="0"/>
                <a:ea typeface="Calibri" panose="020F0502020204030204" pitchFamily="34" charset="0"/>
              </a:rPr>
              <a:t>Annexes</a:t>
            </a:r>
          </a:p>
        </p:txBody>
      </p:sp>
    </p:spTree>
    <p:extLst>
      <p:ext uri="{BB962C8B-B14F-4D97-AF65-F5344CB8AC3E}">
        <p14:creationId xmlns:p14="http://schemas.microsoft.com/office/powerpoint/2010/main" val="410963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52"/>
            <a:ext cx="12190412" cy="775664"/>
          </a:xfrm>
          <a:solidFill>
            <a:srgbClr val="E6E3D2"/>
          </a:solidFill>
        </p:spPr>
        <p:txBody>
          <a:bodyPr>
            <a:noAutofit/>
          </a:bodyPr>
          <a:lstStyle/>
          <a:p>
            <a:pPr marL="114300"/>
            <a:r>
              <a:rPr lang="en-US" sz="2200" i="0" dirty="0">
                <a:latin typeface="Candara" panose="020E0502030303020204" pitchFamily="34" charset="0"/>
              </a:rPr>
              <a:t>Our commodity models allow us to </a:t>
            </a:r>
            <a:r>
              <a:rPr lang="en-US" sz="2200" i="0" dirty="0" err="1">
                <a:latin typeface="Candara" panose="020E0502030303020204" pitchFamily="34" charset="0"/>
              </a:rPr>
              <a:t>analyse</a:t>
            </a:r>
            <a:r>
              <a:rPr lang="en-US" sz="2200" i="0" dirty="0">
                <a:latin typeface="Candara" panose="020E0502030303020204" pitchFamily="34" charset="0"/>
              </a:rPr>
              <a:t> climate transition risk across an increasing number of global and national commodity markets </a:t>
            </a:r>
          </a:p>
        </p:txBody>
      </p:sp>
      <p:sp>
        <p:nvSpPr>
          <p:cNvPr id="3" name="Slide Number Placeholder 2">
            <a:extLst>
              <a:ext uri="{FF2B5EF4-FFF2-40B4-BE49-F238E27FC236}">
                <a16:creationId xmlns:a16="http://schemas.microsoft.com/office/drawing/2014/main" id="{5FDE44CF-AB60-49B8-BCC3-DD1AB565B8DA}"/>
              </a:ext>
            </a:extLst>
          </p:cNvPr>
          <p:cNvSpPr>
            <a:spLocks noGrp="1"/>
          </p:cNvSpPr>
          <p:nvPr>
            <p:ph type="sldNum" sz="quarter" idx="4"/>
          </p:nvPr>
        </p:nvSpPr>
        <p:spPr/>
        <p:txBody>
          <a:bodyPr/>
          <a:lstStyle/>
          <a:p>
            <a:fld id="{005ED145-52BD-FC41-B15C-9E02BE74B9C5}" type="slidenum">
              <a:rPr lang="en-US" smtClean="0"/>
              <a:pPr/>
              <a:t>24</a:t>
            </a:fld>
            <a:endParaRPr lang="en-US" dirty="0"/>
          </a:p>
        </p:txBody>
      </p:sp>
      <p:graphicFrame>
        <p:nvGraphicFramePr>
          <p:cNvPr id="27" name="Chart 26">
            <a:extLst>
              <a:ext uri="{FF2B5EF4-FFF2-40B4-BE49-F238E27FC236}">
                <a16:creationId xmlns:a16="http://schemas.microsoft.com/office/drawing/2014/main" id="{0458F870-70DD-4F77-8997-666DDEC70F33}"/>
              </a:ext>
            </a:extLst>
          </p:cNvPr>
          <p:cNvGraphicFramePr>
            <a:graphicFrameLocks/>
          </p:cNvGraphicFramePr>
          <p:nvPr/>
        </p:nvGraphicFramePr>
        <p:xfrm>
          <a:off x="481199" y="990600"/>
          <a:ext cx="5400000" cy="504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8" name="Chart 27">
            <a:extLst>
              <a:ext uri="{FF2B5EF4-FFF2-40B4-BE49-F238E27FC236}">
                <a16:creationId xmlns:a16="http://schemas.microsoft.com/office/drawing/2014/main" id="{4A2EEBD4-E10B-4005-9E92-8196CDB2FD88}"/>
              </a:ext>
            </a:extLst>
          </p:cNvPr>
          <p:cNvGraphicFramePr>
            <a:graphicFrameLocks/>
          </p:cNvGraphicFramePr>
          <p:nvPr/>
        </p:nvGraphicFramePr>
        <p:xfrm>
          <a:off x="6324600" y="986852"/>
          <a:ext cx="5400000" cy="5040000"/>
        </p:xfrm>
        <a:graphic>
          <a:graphicData uri="http://schemas.openxmlformats.org/drawingml/2006/chart">
            <c:chart xmlns:c="http://schemas.openxmlformats.org/drawingml/2006/chart" xmlns:r="http://schemas.openxmlformats.org/officeDocument/2006/relationships" r:id="rId3"/>
          </a:graphicData>
        </a:graphic>
      </p:graphicFrame>
      <p:sp>
        <p:nvSpPr>
          <p:cNvPr id="29" name="Rectangle: Rounded Corners 28">
            <a:extLst>
              <a:ext uri="{FF2B5EF4-FFF2-40B4-BE49-F238E27FC236}">
                <a16:creationId xmlns:a16="http://schemas.microsoft.com/office/drawing/2014/main" id="{E34BD554-A144-42DA-B1F4-6BC0FBA5D617}"/>
              </a:ext>
            </a:extLst>
          </p:cNvPr>
          <p:cNvSpPr/>
          <p:nvPr/>
        </p:nvSpPr>
        <p:spPr>
          <a:xfrm rot="898026">
            <a:off x="9618209" y="948717"/>
            <a:ext cx="2477737" cy="457200"/>
          </a:xfrm>
          <a:prstGeom prst="roundRect">
            <a:avLst/>
          </a:prstGeom>
          <a:solidFill>
            <a:srgbClr val="FFFF00"/>
          </a:solidFill>
          <a:ln w="38100" cmpd="sng"/>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Extract from ongoing CPI EF crude oil analysis</a:t>
            </a:r>
            <a:endParaRPr lang="en-GB" sz="1400" dirty="0"/>
          </a:p>
        </p:txBody>
      </p:sp>
    </p:spTree>
    <p:extLst>
      <p:ext uri="{BB962C8B-B14F-4D97-AF65-F5344CB8AC3E}">
        <p14:creationId xmlns:p14="http://schemas.microsoft.com/office/powerpoint/2010/main" val="1786563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51" y="-8143"/>
            <a:ext cx="12190412" cy="775664"/>
          </a:xfrm>
          <a:solidFill>
            <a:srgbClr val="E6E3D2"/>
          </a:solidFill>
        </p:spPr>
        <p:txBody>
          <a:bodyPr>
            <a:noAutofit/>
          </a:bodyPr>
          <a:lstStyle/>
          <a:p>
            <a:pPr marL="114300"/>
            <a:r>
              <a:rPr lang="en-US" sz="2200" i="0" dirty="0">
                <a:latin typeface="Candara" panose="020E0502030303020204" pitchFamily="34" charset="0"/>
              </a:rPr>
              <a:t>Our company models allow us to </a:t>
            </a:r>
            <a:r>
              <a:rPr lang="en-US" sz="2200" i="0" dirty="0" err="1">
                <a:latin typeface="Candara" panose="020E0502030303020204" pitchFamily="34" charset="0"/>
              </a:rPr>
              <a:t>analyse</a:t>
            </a:r>
            <a:r>
              <a:rPr lang="en-US" sz="2200" i="0" dirty="0">
                <a:latin typeface="Candara" panose="020E0502030303020204" pitchFamily="34" charset="0"/>
              </a:rPr>
              <a:t> the impact of changes in commodity markets and regulation on the solvency of resource and industrial companies and financial institutions </a:t>
            </a:r>
          </a:p>
        </p:txBody>
      </p:sp>
      <p:sp>
        <p:nvSpPr>
          <p:cNvPr id="3" name="Slide Number Placeholder 2">
            <a:extLst>
              <a:ext uri="{FF2B5EF4-FFF2-40B4-BE49-F238E27FC236}">
                <a16:creationId xmlns:a16="http://schemas.microsoft.com/office/drawing/2014/main" id="{5FDE44CF-AB60-49B8-BCC3-DD1AB565B8DA}"/>
              </a:ext>
            </a:extLst>
          </p:cNvPr>
          <p:cNvSpPr>
            <a:spLocks noGrp="1"/>
          </p:cNvSpPr>
          <p:nvPr>
            <p:ph type="sldNum" sz="quarter" idx="4"/>
          </p:nvPr>
        </p:nvSpPr>
        <p:spPr/>
        <p:txBody>
          <a:bodyPr/>
          <a:lstStyle/>
          <a:p>
            <a:fld id="{005ED145-52BD-FC41-B15C-9E02BE74B9C5}" type="slidenum">
              <a:rPr lang="en-US" smtClean="0"/>
              <a:pPr/>
              <a:t>25</a:t>
            </a:fld>
            <a:endParaRPr lang="en-US" dirty="0"/>
          </a:p>
        </p:txBody>
      </p:sp>
      <p:pic>
        <p:nvPicPr>
          <p:cNvPr id="6" name="Picture 5">
            <a:extLst>
              <a:ext uri="{FF2B5EF4-FFF2-40B4-BE49-F238E27FC236}">
                <a16:creationId xmlns:a16="http://schemas.microsoft.com/office/drawing/2014/main" id="{D7FB3584-3B53-4FED-939F-D6586D63CF2A}"/>
              </a:ext>
            </a:extLst>
          </p:cNvPr>
          <p:cNvPicPr>
            <a:picLocks noChangeAspect="1"/>
          </p:cNvPicPr>
          <p:nvPr/>
        </p:nvPicPr>
        <p:blipFill>
          <a:blip r:embed="rId2"/>
          <a:stretch>
            <a:fillRect/>
          </a:stretch>
        </p:blipFill>
        <p:spPr>
          <a:xfrm>
            <a:off x="381000" y="1600200"/>
            <a:ext cx="3097036" cy="4876800"/>
          </a:xfrm>
          <a:prstGeom prst="rect">
            <a:avLst/>
          </a:prstGeom>
        </p:spPr>
      </p:pic>
      <p:sp>
        <p:nvSpPr>
          <p:cNvPr id="7" name="TextBox 6">
            <a:extLst>
              <a:ext uri="{FF2B5EF4-FFF2-40B4-BE49-F238E27FC236}">
                <a16:creationId xmlns:a16="http://schemas.microsoft.com/office/drawing/2014/main" id="{4914A058-A770-462B-B17C-607381362D48}"/>
              </a:ext>
            </a:extLst>
          </p:cNvPr>
          <p:cNvSpPr txBox="1"/>
          <p:nvPr/>
        </p:nvSpPr>
        <p:spPr>
          <a:xfrm>
            <a:off x="885825" y="5730359"/>
            <a:ext cx="732893" cy="369332"/>
          </a:xfrm>
          <a:prstGeom prst="rect">
            <a:avLst/>
          </a:prstGeom>
          <a:noFill/>
        </p:spPr>
        <p:txBody>
          <a:bodyPr wrap="none" rtlCol="0">
            <a:spAutoFit/>
          </a:bodyPr>
          <a:lstStyle/>
          <a:p>
            <a:r>
              <a:rPr lang="en-US" dirty="0"/>
              <a:t>Debt </a:t>
            </a:r>
          </a:p>
        </p:txBody>
      </p:sp>
      <p:sp>
        <p:nvSpPr>
          <p:cNvPr id="8" name="TextBox 7">
            <a:extLst>
              <a:ext uri="{FF2B5EF4-FFF2-40B4-BE49-F238E27FC236}">
                <a16:creationId xmlns:a16="http://schemas.microsoft.com/office/drawing/2014/main" id="{A7BD77BC-8102-4FF1-9773-F847BF376473}"/>
              </a:ext>
            </a:extLst>
          </p:cNvPr>
          <p:cNvSpPr txBox="1"/>
          <p:nvPr/>
        </p:nvSpPr>
        <p:spPr>
          <a:xfrm>
            <a:off x="820168" y="4267200"/>
            <a:ext cx="846707" cy="369332"/>
          </a:xfrm>
          <a:prstGeom prst="rect">
            <a:avLst/>
          </a:prstGeom>
          <a:noFill/>
        </p:spPr>
        <p:txBody>
          <a:bodyPr wrap="none" rtlCol="0">
            <a:spAutoFit/>
          </a:bodyPr>
          <a:lstStyle/>
          <a:p>
            <a:r>
              <a:rPr lang="en-US" dirty="0"/>
              <a:t>Equity </a:t>
            </a:r>
          </a:p>
        </p:txBody>
      </p:sp>
      <p:cxnSp>
        <p:nvCxnSpPr>
          <p:cNvPr id="9" name="Straight Connector 8">
            <a:extLst>
              <a:ext uri="{FF2B5EF4-FFF2-40B4-BE49-F238E27FC236}">
                <a16:creationId xmlns:a16="http://schemas.microsoft.com/office/drawing/2014/main" id="{6304C86E-798E-4E34-BA99-D0A301D3F266}"/>
              </a:ext>
            </a:extLst>
          </p:cNvPr>
          <p:cNvCxnSpPr>
            <a:cxnSpLocks/>
          </p:cNvCxnSpPr>
          <p:nvPr/>
        </p:nvCxnSpPr>
        <p:spPr>
          <a:xfrm>
            <a:off x="762000" y="3533775"/>
            <a:ext cx="2362200" cy="0"/>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6696229E-E60F-4FF2-AFA9-6AFA0B1C322D}"/>
              </a:ext>
            </a:extLst>
          </p:cNvPr>
          <p:cNvSpPr txBox="1"/>
          <p:nvPr/>
        </p:nvSpPr>
        <p:spPr>
          <a:xfrm>
            <a:off x="455581" y="1600200"/>
            <a:ext cx="1575879" cy="523220"/>
          </a:xfrm>
          <a:prstGeom prst="rect">
            <a:avLst/>
          </a:prstGeom>
          <a:noFill/>
        </p:spPr>
        <p:txBody>
          <a:bodyPr wrap="square" rtlCol="0">
            <a:spAutoFit/>
          </a:bodyPr>
          <a:lstStyle/>
          <a:p>
            <a:pPr algn="ctr"/>
            <a:r>
              <a:rPr lang="en-US" sz="1400" b="1" dirty="0"/>
              <a:t>Business as Usual Valuation</a:t>
            </a:r>
          </a:p>
        </p:txBody>
      </p:sp>
      <p:sp>
        <p:nvSpPr>
          <p:cNvPr id="11" name="TextBox 10">
            <a:extLst>
              <a:ext uri="{FF2B5EF4-FFF2-40B4-BE49-F238E27FC236}">
                <a16:creationId xmlns:a16="http://schemas.microsoft.com/office/drawing/2014/main" id="{ECBBC2E8-9449-4AA0-B91A-317013490387}"/>
              </a:ext>
            </a:extLst>
          </p:cNvPr>
          <p:cNvSpPr txBox="1"/>
          <p:nvPr/>
        </p:nvSpPr>
        <p:spPr>
          <a:xfrm>
            <a:off x="1837506" y="1600200"/>
            <a:ext cx="1575879" cy="523220"/>
          </a:xfrm>
          <a:prstGeom prst="rect">
            <a:avLst/>
          </a:prstGeom>
          <a:noFill/>
        </p:spPr>
        <p:txBody>
          <a:bodyPr wrap="square" rtlCol="0">
            <a:spAutoFit/>
          </a:bodyPr>
          <a:lstStyle/>
          <a:p>
            <a:pPr algn="ctr"/>
            <a:r>
              <a:rPr lang="en-US" sz="1400" b="1" dirty="0"/>
              <a:t>WB2C</a:t>
            </a:r>
          </a:p>
          <a:p>
            <a:pPr algn="ctr"/>
            <a:r>
              <a:rPr lang="en-US" sz="1400" b="1" dirty="0"/>
              <a:t>Valuation</a:t>
            </a:r>
          </a:p>
        </p:txBody>
      </p:sp>
      <p:sp>
        <p:nvSpPr>
          <p:cNvPr id="12" name="Right Brace 11">
            <a:extLst>
              <a:ext uri="{FF2B5EF4-FFF2-40B4-BE49-F238E27FC236}">
                <a16:creationId xmlns:a16="http://schemas.microsoft.com/office/drawing/2014/main" id="{4205B545-E7D6-4BB9-BB8F-326A31CACA2A}"/>
              </a:ext>
            </a:extLst>
          </p:cNvPr>
          <p:cNvSpPr/>
          <p:nvPr/>
        </p:nvSpPr>
        <p:spPr>
          <a:xfrm>
            <a:off x="1735366" y="2286001"/>
            <a:ext cx="296094" cy="1247774"/>
          </a:xfrm>
          <a:prstGeom prst="rightBrace">
            <a:avLst>
              <a:gd name="adj1" fmla="val 43719"/>
              <a:gd name="adj2" fmla="val 30916"/>
            </a:avLst>
          </a:prstGeom>
          <a:ln w="1270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3680688B-2EE0-433B-AE72-6967E366B2EA}"/>
              </a:ext>
            </a:extLst>
          </p:cNvPr>
          <p:cNvSpPr txBox="1"/>
          <p:nvPr/>
        </p:nvSpPr>
        <p:spPr>
          <a:xfrm>
            <a:off x="2031460" y="2313919"/>
            <a:ext cx="1828800" cy="954107"/>
          </a:xfrm>
          <a:prstGeom prst="rect">
            <a:avLst/>
          </a:prstGeom>
          <a:noFill/>
        </p:spPr>
        <p:txBody>
          <a:bodyPr wrap="square" rtlCol="0">
            <a:spAutoFit/>
          </a:bodyPr>
          <a:lstStyle/>
          <a:p>
            <a:r>
              <a:rPr lang="en-US" sz="1400" b="1" i="1" dirty="0">
                <a:solidFill>
                  <a:schemeClr val="tx1">
                    <a:lumMod val="65000"/>
                    <a:lumOff val="35000"/>
                  </a:schemeClr>
                </a:solidFill>
              </a:rPr>
              <a:t>Climate transition value at risk (VAR)–</a:t>
            </a:r>
          </a:p>
          <a:p>
            <a:r>
              <a:rPr lang="en-US" sz="1400" b="1" i="1" dirty="0">
                <a:solidFill>
                  <a:schemeClr val="tx1">
                    <a:lumMod val="65000"/>
                    <a:lumOff val="35000"/>
                  </a:schemeClr>
                </a:solidFill>
              </a:rPr>
              <a:t>40% of Equity</a:t>
            </a:r>
          </a:p>
          <a:p>
            <a:r>
              <a:rPr lang="en-US" sz="1400" b="1" i="1" dirty="0">
                <a:solidFill>
                  <a:schemeClr val="tx1">
                    <a:lumMod val="65000"/>
                    <a:lumOff val="35000"/>
                  </a:schemeClr>
                </a:solidFill>
              </a:rPr>
              <a:t>35% of EV</a:t>
            </a:r>
          </a:p>
        </p:txBody>
      </p:sp>
      <p:sp>
        <p:nvSpPr>
          <p:cNvPr id="14" name="TextBox 13">
            <a:extLst>
              <a:ext uri="{FF2B5EF4-FFF2-40B4-BE49-F238E27FC236}">
                <a16:creationId xmlns:a16="http://schemas.microsoft.com/office/drawing/2014/main" id="{D2A6650B-6C3F-4C77-90ED-F43A9D322B05}"/>
              </a:ext>
            </a:extLst>
          </p:cNvPr>
          <p:cNvSpPr txBox="1"/>
          <p:nvPr/>
        </p:nvSpPr>
        <p:spPr>
          <a:xfrm>
            <a:off x="808544" y="914400"/>
            <a:ext cx="2183803" cy="369332"/>
          </a:xfrm>
          <a:prstGeom prst="rect">
            <a:avLst/>
          </a:prstGeom>
          <a:noFill/>
        </p:spPr>
        <p:txBody>
          <a:bodyPr wrap="none" rtlCol="0" anchor="ctr">
            <a:spAutoFit/>
          </a:bodyPr>
          <a:lstStyle/>
          <a:p>
            <a:r>
              <a:rPr lang="en-US" b="1" dirty="0"/>
              <a:t>Overall </a:t>
            </a:r>
            <a:r>
              <a:rPr lang="en-US" b="1" dirty="0" err="1"/>
              <a:t>Equinor</a:t>
            </a:r>
            <a:r>
              <a:rPr lang="en-US" b="1" dirty="0"/>
              <a:t> VAR</a:t>
            </a:r>
          </a:p>
        </p:txBody>
      </p:sp>
      <p:graphicFrame>
        <p:nvGraphicFramePr>
          <p:cNvPr id="15" name="Chart 14">
            <a:extLst>
              <a:ext uri="{FF2B5EF4-FFF2-40B4-BE49-F238E27FC236}">
                <a16:creationId xmlns:a16="http://schemas.microsoft.com/office/drawing/2014/main" id="{13ADDDA5-C542-4CEE-A372-FC62C8BB0F24}"/>
              </a:ext>
            </a:extLst>
          </p:cNvPr>
          <p:cNvGraphicFramePr>
            <a:graphicFrameLocks/>
          </p:cNvGraphicFramePr>
          <p:nvPr/>
        </p:nvGraphicFramePr>
        <p:xfrm>
          <a:off x="3774130" y="1619250"/>
          <a:ext cx="3132314" cy="4857750"/>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a:extLst>
              <a:ext uri="{FF2B5EF4-FFF2-40B4-BE49-F238E27FC236}">
                <a16:creationId xmlns:a16="http://schemas.microsoft.com/office/drawing/2014/main" id="{9527EC8C-CDE6-4AA3-B290-9F158A6CD6A9}"/>
              </a:ext>
            </a:extLst>
          </p:cNvPr>
          <p:cNvSpPr txBox="1"/>
          <p:nvPr/>
        </p:nvSpPr>
        <p:spPr>
          <a:xfrm>
            <a:off x="4272871" y="920868"/>
            <a:ext cx="1823128" cy="369332"/>
          </a:xfrm>
          <a:prstGeom prst="rect">
            <a:avLst/>
          </a:prstGeom>
          <a:noFill/>
        </p:spPr>
        <p:txBody>
          <a:bodyPr wrap="none" rtlCol="0" anchor="ctr">
            <a:spAutoFit/>
          </a:bodyPr>
          <a:lstStyle/>
          <a:p>
            <a:r>
              <a:rPr lang="en-US" b="1" dirty="0"/>
              <a:t>VAR by Segment</a:t>
            </a:r>
          </a:p>
        </p:txBody>
      </p:sp>
      <p:graphicFrame>
        <p:nvGraphicFramePr>
          <p:cNvPr id="17" name="Chart 16">
            <a:extLst>
              <a:ext uri="{FF2B5EF4-FFF2-40B4-BE49-F238E27FC236}">
                <a16:creationId xmlns:a16="http://schemas.microsoft.com/office/drawing/2014/main" id="{FC218438-1BA9-4432-944E-8600BEE483DC}"/>
              </a:ext>
            </a:extLst>
          </p:cNvPr>
          <p:cNvGraphicFramePr>
            <a:graphicFrameLocks/>
          </p:cNvGraphicFramePr>
          <p:nvPr/>
        </p:nvGraphicFramePr>
        <p:xfrm>
          <a:off x="6177874" y="1619250"/>
          <a:ext cx="5943601" cy="8953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Chart 17">
            <a:extLst>
              <a:ext uri="{FF2B5EF4-FFF2-40B4-BE49-F238E27FC236}">
                <a16:creationId xmlns:a16="http://schemas.microsoft.com/office/drawing/2014/main" id="{2A822745-A9EC-49A4-A743-BED0841423A6}"/>
              </a:ext>
            </a:extLst>
          </p:cNvPr>
          <p:cNvGraphicFramePr>
            <a:graphicFrameLocks/>
          </p:cNvGraphicFramePr>
          <p:nvPr/>
        </p:nvGraphicFramePr>
        <p:xfrm>
          <a:off x="6172199" y="2387601"/>
          <a:ext cx="6019800" cy="8889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Chart 18">
            <a:extLst>
              <a:ext uri="{FF2B5EF4-FFF2-40B4-BE49-F238E27FC236}">
                <a16:creationId xmlns:a16="http://schemas.microsoft.com/office/drawing/2014/main" id="{191DB045-594D-4574-A923-B516C82DF362}"/>
              </a:ext>
            </a:extLst>
          </p:cNvPr>
          <p:cNvGraphicFramePr>
            <a:graphicFrameLocks/>
          </p:cNvGraphicFramePr>
          <p:nvPr/>
        </p:nvGraphicFramePr>
        <p:xfrm>
          <a:off x="6162674" y="3053386"/>
          <a:ext cx="6019800" cy="88899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19">
            <a:extLst>
              <a:ext uri="{FF2B5EF4-FFF2-40B4-BE49-F238E27FC236}">
                <a16:creationId xmlns:a16="http://schemas.microsoft.com/office/drawing/2014/main" id="{E46AB754-884E-42CC-9FDE-CAA4339C08B8}"/>
              </a:ext>
            </a:extLst>
          </p:cNvPr>
          <p:cNvGraphicFramePr>
            <a:graphicFrameLocks/>
          </p:cNvGraphicFramePr>
          <p:nvPr/>
        </p:nvGraphicFramePr>
        <p:xfrm>
          <a:off x="6172199" y="3757755"/>
          <a:ext cx="6019798" cy="88899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Chart 20">
            <a:extLst>
              <a:ext uri="{FF2B5EF4-FFF2-40B4-BE49-F238E27FC236}">
                <a16:creationId xmlns:a16="http://schemas.microsoft.com/office/drawing/2014/main" id="{DC2BA563-3400-4394-AF1D-B8CFA448C428}"/>
              </a:ext>
            </a:extLst>
          </p:cNvPr>
          <p:cNvGraphicFramePr>
            <a:graphicFrameLocks/>
          </p:cNvGraphicFramePr>
          <p:nvPr/>
        </p:nvGraphicFramePr>
        <p:xfrm>
          <a:off x="6191252" y="4765193"/>
          <a:ext cx="6000748" cy="888999"/>
        </p:xfrm>
        <a:graphic>
          <a:graphicData uri="http://schemas.openxmlformats.org/drawingml/2006/chart">
            <c:chart xmlns:c="http://schemas.openxmlformats.org/drawingml/2006/chart" xmlns:r="http://schemas.openxmlformats.org/officeDocument/2006/relationships" r:id="rId8"/>
          </a:graphicData>
        </a:graphic>
      </p:graphicFrame>
      <p:sp>
        <p:nvSpPr>
          <p:cNvPr id="22" name="TextBox 21">
            <a:extLst>
              <a:ext uri="{FF2B5EF4-FFF2-40B4-BE49-F238E27FC236}">
                <a16:creationId xmlns:a16="http://schemas.microsoft.com/office/drawing/2014/main" id="{B9EF6810-CDD5-4F2B-8007-B48B026BBD3D}"/>
              </a:ext>
            </a:extLst>
          </p:cNvPr>
          <p:cNvSpPr txBox="1"/>
          <p:nvPr/>
        </p:nvSpPr>
        <p:spPr>
          <a:xfrm>
            <a:off x="6430447" y="1444781"/>
            <a:ext cx="1125672" cy="461665"/>
          </a:xfrm>
          <a:prstGeom prst="rect">
            <a:avLst/>
          </a:prstGeom>
          <a:noFill/>
        </p:spPr>
        <p:txBody>
          <a:bodyPr wrap="square" rtlCol="0">
            <a:spAutoFit/>
          </a:bodyPr>
          <a:lstStyle/>
          <a:p>
            <a:pPr algn="ctr"/>
            <a:r>
              <a:rPr lang="en-US" sz="1200" b="1" dirty="0"/>
              <a:t>Segment VAR </a:t>
            </a:r>
          </a:p>
          <a:p>
            <a:pPr algn="ctr"/>
            <a:r>
              <a:rPr lang="en-US" sz="1200" dirty="0"/>
              <a:t>(2020 - 2050)</a:t>
            </a:r>
          </a:p>
        </p:txBody>
      </p:sp>
      <p:sp>
        <p:nvSpPr>
          <p:cNvPr id="23" name="TextBox 22">
            <a:extLst>
              <a:ext uri="{FF2B5EF4-FFF2-40B4-BE49-F238E27FC236}">
                <a16:creationId xmlns:a16="http://schemas.microsoft.com/office/drawing/2014/main" id="{BF86C6FF-F932-4AE1-9FCB-56C1590572C0}"/>
              </a:ext>
            </a:extLst>
          </p:cNvPr>
          <p:cNvSpPr txBox="1"/>
          <p:nvPr/>
        </p:nvSpPr>
        <p:spPr>
          <a:xfrm>
            <a:off x="7854026" y="1545789"/>
            <a:ext cx="1125672" cy="276999"/>
          </a:xfrm>
          <a:prstGeom prst="rect">
            <a:avLst/>
          </a:prstGeom>
          <a:noFill/>
        </p:spPr>
        <p:txBody>
          <a:bodyPr wrap="square" rtlCol="0">
            <a:spAutoFit/>
          </a:bodyPr>
          <a:lstStyle/>
          <a:p>
            <a:pPr algn="ctr"/>
            <a:r>
              <a:rPr lang="en-US" sz="1200" i="1" dirty="0"/>
              <a:t>2020- 2025</a:t>
            </a:r>
          </a:p>
        </p:txBody>
      </p:sp>
      <p:sp>
        <p:nvSpPr>
          <p:cNvPr id="24" name="TextBox 23">
            <a:extLst>
              <a:ext uri="{FF2B5EF4-FFF2-40B4-BE49-F238E27FC236}">
                <a16:creationId xmlns:a16="http://schemas.microsoft.com/office/drawing/2014/main" id="{1DB3C451-AEA3-49F3-B07C-F1F8F2B9E3C2}"/>
              </a:ext>
            </a:extLst>
          </p:cNvPr>
          <p:cNvSpPr txBox="1"/>
          <p:nvPr/>
        </p:nvSpPr>
        <p:spPr>
          <a:xfrm>
            <a:off x="9295011" y="1545789"/>
            <a:ext cx="1125672" cy="276999"/>
          </a:xfrm>
          <a:prstGeom prst="rect">
            <a:avLst/>
          </a:prstGeom>
          <a:noFill/>
        </p:spPr>
        <p:txBody>
          <a:bodyPr wrap="square" rtlCol="0">
            <a:spAutoFit/>
          </a:bodyPr>
          <a:lstStyle/>
          <a:p>
            <a:pPr algn="ctr"/>
            <a:r>
              <a:rPr lang="en-US" sz="1200" i="1" dirty="0"/>
              <a:t>2020- 2030</a:t>
            </a:r>
          </a:p>
        </p:txBody>
      </p:sp>
      <p:sp>
        <p:nvSpPr>
          <p:cNvPr id="25" name="TextBox 24">
            <a:extLst>
              <a:ext uri="{FF2B5EF4-FFF2-40B4-BE49-F238E27FC236}">
                <a16:creationId xmlns:a16="http://schemas.microsoft.com/office/drawing/2014/main" id="{6096E893-2149-4B8B-9B4F-A9252BF3763A}"/>
              </a:ext>
            </a:extLst>
          </p:cNvPr>
          <p:cNvSpPr txBox="1"/>
          <p:nvPr/>
        </p:nvSpPr>
        <p:spPr>
          <a:xfrm>
            <a:off x="10677168" y="1545789"/>
            <a:ext cx="1125672" cy="276999"/>
          </a:xfrm>
          <a:prstGeom prst="rect">
            <a:avLst/>
          </a:prstGeom>
          <a:noFill/>
        </p:spPr>
        <p:txBody>
          <a:bodyPr wrap="square" rtlCol="0">
            <a:spAutoFit/>
          </a:bodyPr>
          <a:lstStyle/>
          <a:p>
            <a:pPr algn="ctr"/>
            <a:r>
              <a:rPr lang="en-US" sz="1200" i="1" dirty="0"/>
              <a:t>2030 - on</a:t>
            </a:r>
          </a:p>
        </p:txBody>
      </p:sp>
      <p:sp>
        <p:nvSpPr>
          <p:cNvPr id="26" name="TextBox 25">
            <a:extLst>
              <a:ext uri="{FF2B5EF4-FFF2-40B4-BE49-F238E27FC236}">
                <a16:creationId xmlns:a16="http://schemas.microsoft.com/office/drawing/2014/main" id="{184305B8-9121-463E-83DD-5E9FB49E3EBC}"/>
              </a:ext>
            </a:extLst>
          </p:cNvPr>
          <p:cNvSpPr txBox="1"/>
          <p:nvPr/>
        </p:nvSpPr>
        <p:spPr>
          <a:xfrm>
            <a:off x="6388996" y="5690161"/>
            <a:ext cx="4851008" cy="276999"/>
          </a:xfrm>
          <a:prstGeom prst="rect">
            <a:avLst/>
          </a:prstGeom>
          <a:noFill/>
        </p:spPr>
        <p:txBody>
          <a:bodyPr wrap="none" rtlCol="0">
            <a:spAutoFit/>
          </a:bodyPr>
          <a:lstStyle/>
          <a:p>
            <a:r>
              <a:rPr lang="en-US" sz="1200" i="1" dirty="0"/>
              <a:t>Slight upside for </a:t>
            </a:r>
            <a:r>
              <a:rPr lang="en-US" sz="1200" i="1" dirty="0" err="1"/>
              <a:t>Equinor</a:t>
            </a:r>
            <a:r>
              <a:rPr lang="en-US" sz="1200" i="1" dirty="0"/>
              <a:t> from renewables business, primarily after 2030</a:t>
            </a:r>
          </a:p>
        </p:txBody>
      </p:sp>
      <p:sp>
        <p:nvSpPr>
          <p:cNvPr id="27" name="Rectangle: Rounded Corners 26">
            <a:extLst>
              <a:ext uri="{FF2B5EF4-FFF2-40B4-BE49-F238E27FC236}">
                <a16:creationId xmlns:a16="http://schemas.microsoft.com/office/drawing/2014/main" id="{2A956820-8169-4BF0-B432-FF2563B04C5E}"/>
              </a:ext>
            </a:extLst>
          </p:cNvPr>
          <p:cNvSpPr/>
          <p:nvPr/>
        </p:nvSpPr>
        <p:spPr>
          <a:xfrm rot="898026">
            <a:off x="9618209" y="948717"/>
            <a:ext cx="2477737" cy="457200"/>
          </a:xfrm>
          <a:prstGeom prst="roundRect">
            <a:avLst/>
          </a:prstGeom>
          <a:solidFill>
            <a:srgbClr val="FFFF00"/>
          </a:solidFill>
          <a:ln w="38100" cmpd="sng"/>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Extract from ongoing CPI EF crude oil analysis</a:t>
            </a:r>
            <a:endParaRPr lang="en-GB" sz="1400" dirty="0"/>
          </a:p>
        </p:txBody>
      </p:sp>
    </p:spTree>
    <p:extLst>
      <p:ext uri="{BB962C8B-B14F-4D97-AF65-F5344CB8AC3E}">
        <p14:creationId xmlns:p14="http://schemas.microsoft.com/office/powerpoint/2010/main" val="3909188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AD1A28-DEDF-48D0-B679-4A68425DF3B5}"/>
              </a:ext>
            </a:extLst>
          </p:cNvPr>
          <p:cNvSpPr>
            <a:spLocks noGrp="1"/>
          </p:cNvSpPr>
          <p:nvPr>
            <p:ph type="sldNum" sz="quarter" idx="4"/>
          </p:nvPr>
        </p:nvSpPr>
        <p:spPr/>
        <p:txBody>
          <a:bodyPr/>
          <a:lstStyle/>
          <a:p>
            <a:fld id="{005ED145-52BD-FC41-B15C-9E02BE74B9C5}" type="slidenum">
              <a:rPr lang="en-US" smtClean="0"/>
              <a:pPr/>
              <a:t>3</a:t>
            </a:fld>
            <a:endParaRPr lang="en-US" dirty="0"/>
          </a:p>
        </p:txBody>
      </p:sp>
      <p:sp>
        <p:nvSpPr>
          <p:cNvPr id="5" name="Rectangle: Rounded Corners 4">
            <a:extLst>
              <a:ext uri="{FF2B5EF4-FFF2-40B4-BE49-F238E27FC236}">
                <a16:creationId xmlns:a16="http://schemas.microsoft.com/office/drawing/2014/main" id="{CED93834-F988-4DD6-9612-F0645A05644F}"/>
              </a:ext>
            </a:extLst>
          </p:cNvPr>
          <p:cNvSpPr/>
          <p:nvPr/>
        </p:nvSpPr>
        <p:spPr>
          <a:xfrm>
            <a:off x="3886200" y="1828800"/>
            <a:ext cx="4267200" cy="2667000"/>
          </a:xfrm>
          <a:prstGeom prst="roundRect">
            <a:avLst/>
          </a:prstGeom>
          <a:solidFill>
            <a:schemeClr val="bg2"/>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marR="0" lvl="0" algn="ctr">
              <a:spcBef>
                <a:spcPts val="0"/>
              </a:spcBef>
              <a:spcAft>
                <a:spcPts val="0"/>
              </a:spcAft>
            </a:pPr>
            <a:r>
              <a:rPr lang="en-US" b="1" dirty="0">
                <a:latin typeface="Candara" panose="020E0502030303020204" pitchFamily="34" charset="0"/>
                <a:ea typeface="Calibri" panose="020F0502020204030204" pitchFamily="34" charset="0"/>
              </a:rPr>
              <a:t>Climate transition risk in the national context</a:t>
            </a:r>
          </a:p>
        </p:txBody>
      </p:sp>
    </p:spTree>
    <p:extLst>
      <p:ext uri="{BB962C8B-B14F-4D97-AF65-F5344CB8AC3E}">
        <p14:creationId xmlns:p14="http://schemas.microsoft.com/office/powerpoint/2010/main" val="3054592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75664"/>
          </a:xfrm>
          <a:solidFill>
            <a:srgbClr val="E6E3D2"/>
          </a:solidFill>
        </p:spPr>
        <p:txBody>
          <a:bodyPr>
            <a:noAutofit/>
          </a:bodyPr>
          <a:lstStyle/>
          <a:p>
            <a:pPr marL="57150"/>
            <a:r>
              <a:rPr lang="en-US" sz="2200" i="0" dirty="0">
                <a:latin typeface="Candara" panose="020E0502030303020204" pitchFamily="34" charset="0"/>
              </a:rPr>
              <a:t>There is growing consensus that climate-related financial risk, if not managed properly, could be a material risk to the stability of the global financial system</a:t>
            </a:r>
          </a:p>
        </p:txBody>
      </p:sp>
      <p:sp>
        <p:nvSpPr>
          <p:cNvPr id="3" name="Slide Number Placeholder 2">
            <a:extLst>
              <a:ext uri="{FF2B5EF4-FFF2-40B4-BE49-F238E27FC236}">
                <a16:creationId xmlns:a16="http://schemas.microsoft.com/office/drawing/2014/main" id="{7D349D35-D36A-4F4B-9799-30E04B42E842}"/>
              </a:ext>
            </a:extLst>
          </p:cNvPr>
          <p:cNvSpPr>
            <a:spLocks noGrp="1"/>
          </p:cNvSpPr>
          <p:nvPr>
            <p:ph type="sldNum" sz="quarter" idx="4"/>
          </p:nvPr>
        </p:nvSpPr>
        <p:spPr/>
        <p:txBody>
          <a:bodyPr/>
          <a:lstStyle/>
          <a:p>
            <a:fld id="{005ED145-52BD-FC41-B15C-9E02BE74B9C5}" type="slidenum">
              <a:rPr lang="en-US" smtClean="0"/>
              <a:pPr/>
              <a:t>4</a:t>
            </a:fld>
            <a:endParaRPr lang="en-US" dirty="0"/>
          </a:p>
        </p:txBody>
      </p:sp>
      <p:sp>
        <p:nvSpPr>
          <p:cNvPr id="8" name="Rectangle: Rounded Corners 7">
            <a:extLst>
              <a:ext uri="{FF2B5EF4-FFF2-40B4-BE49-F238E27FC236}">
                <a16:creationId xmlns:a16="http://schemas.microsoft.com/office/drawing/2014/main" id="{EDDC0F91-9A67-4414-B312-BC0AE2DBCF22}"/>
              </a:ext>
            </a:extLst>
          </p:cNvPr>
          <p:cNvSpPr/>
          <p:nvPr/>
        </p:nvSpPr>
        <p:spPr>
          <a:xfrm>
            <a:off x="838200" y="1142002"/>
            <a:ext cx="4064000" cy="775664"/>
          </a:xfrm>
          <a:prstGeom prst="roundRect">
            <a:avLst/>
          </a:prstGeom>
          <a:solidFill>
            <a:schemeClr val="bg1">
              <a:lumMod val="85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Recognition of the financial risks associated with climate change is becoming a concern for central banks but governments are still lagging behind</a:t>
            </a:r>
            <a:endParaRPr lang="en-GB" sz="1400" dirty="0"/>
          </a:p>
        </p:txBody>
      </p:sp>
      <p:sp>
        <p:nvSpPr>
          <p:cNvPr id="14" name="Rectangle: Rounded Corners 13">
            <a:extLst>
              <a:ext uri="{FF2B5EF4-FFF2-40B4-BE49-F238E27FC236}">
                <a16:creationId xmlns:a16="http://schemas.microsoft.com/office/drawing/2014/main" id="{4EDA297C-F1E1-4C5F-8BDB-A547862CB2E2}"/>
              </a:ext>
            </a:extLst>
          </p:cNvPr>
          <p:cNvSpPr/>
          <p:nvPr/>
        </p:nvSpPr>
        <p:spPr>
          <a:xfrm>
            <a:off x="7010400" y="1142002"/>
            <a:ext cx="4064000" cy="775664"/>
          </a:xfrm>
          <a:prstGeom prst="roundRect">
            <a:avLst/>
          </a:prstGeom>
          <a:solidFill>
            <a:schemeClr val="bg1">
              <a:lumMod val="85000"/>
            </a:schemeClr>
          </a:solid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a:t>Private investors are acting in anticipation of moves by regulators, policymakers and consumers</a:t>
            </a:r>
            <a:endParaRPr lang="en-GB" sz="1400" dirty="0"/>
          </a:p>
        </p:txBody>
      </p:sp>
      <p:pic>
        <p:nvPicPr>
          <p:cNvPr id="5" name="Picture 4">
            <a:extLst>
              <a:ext uri="{FF2B5EF4-FFF2-40B4-BE49-F238E27FC236}">
                <a16:creationId xmlns:a16="http://schemas.microsoft.com/office/drawing/2014/main" id="{DBA9B1D1-3BD9-4A6F-89E0-45A08D3FEF12}"/>
              </a:ext>
            </a:extLst>
          </p:cNvPr>
          <p:cNvPicPr>
            <a:picLocks noChangeAspect="1"/>
          </p:cNvPicPr>
          <p:nvPr/>
        </p:nvPicPr>
        <p:blipFill rotWithShape="1">
          <a:blip r:embed="rId2"/>
          <a:srcRect l="9167" t="8895" r="13750" b="6596"/>
          <a:stretch/>
        </p:blipFill>
        <p:spPr>
          <a:xfrm>
            <a:off x="6103883" y="2210798"/>
            <a:ext cx="5688263" cy="3505200"/>
          </a:xfrm>
          <a:prstGeom prst="rect">
            <a:avLst/>
          </a:prstGeom>
        </p:spPr>
      </p:pic>
      <p:sp>
        <p:nvSpPr>
          <p:cNvPr id="13" name="TextBox 12">
            <a:extLst>
              <a:ext uri="{FF2B5EF4-FFF2-40B4-BE49-F238E27FC236}">
                <a16:creationId xmlns:a16="http://schemas.microsoft.com/office/drawing/2014/main" id="{4149A7F8-6B18-43E1-821A-601CF9E739E9}"/>
              </a:ext>
            </a:extLst>
          </p:cNvPr>
          <p:cNvSpPr txBox="1"/>
          <p:nvPr/>
        </p:nvSpPr>
        <p:spPr>
          <a:xfrm>
            <a:off x="10377470" y="5764710"/>
            <a:ext cx="1803400" cy="276999"/>
          </a:xfrm>
          <a:prstGeom prst="rect">
            <a:avLst/>
          </a:prstGeom>
          <a:noFill/>
        </p:spPr>
        <p:txBody>
          <a:bodyPr wrap="square" rtlCol="0">
            <a:spAutoFit/>
          </a:bodyPr>
          <a:lstStyle/>
          <a:p>
            <a:r>
              <a:rPr lang="en-US" sz="1200" i="1" dirty="0"/>
              <a:t>Source: IEEFA, 2020</a:t>
            </a:r>
            <a:endParaRPr lang="en-GB" sz="1200" i="1" dirty="0"/>
          </a:p>
        </p:txBody>
      </p:sp>
      <p:pic>
        <p:nvPicPr>
          <p:cNvPr id="1026" name="Picture 2">
            <a:extLst>
              <a:ext uri="{FF2B5EF4-FFF2-40B4-BE49-F238E27FC236}">
                <a16:creationId xmlns:a16="http://schemas.microsoft.com/office/drawing/2014/main" id="{14B5E695-3D39-4EAB-BCC7-7F3610E747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71" y="1981200"/>
            <a:ext cx="4889458" cy="4380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5232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75664"/>
          </a:xfrm>
          <a:solidFill>
            <a:srgbClr val="E6E3D2"/>
          </a:solidFill>
        </p:spPr>
        <p:txBody>
          <a:bodyPr>
            <a:noAutofit/>
          </a:bodyPr>
          <a:lstStyle/>
          <a:p>
            <a:pPr marL="57150"/>
            <a:r>
              <a:rPr lang="en-US" sz="2200" i="0" dirty="0">
                <a:latin typeface="Candara" panose="020E0502030303020204" pitchFamily="34" charset="0"/>
              </a:rPr>
              <a:t>Among the many disclosure frameworks, scorecards and metrics relating to climate transition risk, there has been relatively little focus on the risk faced by public balance sheets </a:t>
            </a:r>
          </a:p>
        </p:txBody>
      </p:sp>
      <p:sp>
        <p:nvSpPr>
          <p:cNvPr id="3" name="Slide Number Placeholder 2">
            <a:extLst>
              <a:ext uri="{FF2B5EF4-FFF2-40B4-BE49-F238E27FC236}">
                <a16:creationId xmlns:a16="http://schemas.microsoft.com/office/drawing/2014/main" id="{7D349D35-D36A-4F4B-9799-30E04B42E842}"/>
              </a:ext>
            </a:extLst>
          </p:cNvPr>
          <p:cNvSpPr>
            <a:spLocks noGrp="1"/>
          </p:cNvSpPr>
          <p:nvPr>
            <p:ph type="sldNum" sz="quarter" idx="4"/>
          </p:nvPr>
        </p:nvSpPr>
        <p:spPr/>
        <p:txBody>
          <a:bodyPr/>
          <a:lstStyle/>
          <a:p>
            <a:fld id="{005ED145-52BD-FC41-B15C-9E02BE74B9C5}" type="slidenum">
              <a:rPr lang="en-US" smtClean="0"/>
              <a:pPr/>
              <a:t>5</a:t>
            </a:fld>
            <a:endParaRPr lang="en-US" dirty="0"/>
          </a:p>
        </p:txBody>
      </p:sp>
      <p:pic>
        <p:nvPicPr>
          <p:cNvPr id="5" name="Picture 4">
            <a:extLst>
              <a:ext uri="{FF2B5EF4-FFF2-40B4-BE49-F238E27FC236}">
                <a16:creationId xmlns:a16="http://schemas.microsoft.com/office/drawing/2014/main" id="{484A0131-54A1-4D91-9933-A309429E8E25}"/>
              </a:ext>
            </a:extLst>
          </p:cNvPr>
          <p:cNvPicPr>
            <a:picLocks noChangeAspect="1"/>
          </p:cNvPicPr>
          <p:nvPr/>
        </p:nvPicPr>
        <p:blipFill>
          <a:blip r:embed="rId2"/>
          <a:stretch>
            <a:fillRect/>
          </a:stretch>
        </p:blipFill>
        <p:spPr>
          <a:xfrm>
            <a:off x="533400" y="1124004"/>
            <a:ext cx="6791325" cy="5172075"/>
          </a:xfrm>
          <a:prstGeom prst="rect">
            <a:avLst/>
          </a:prstGeom>
        </p:spPr>
      </p:pic>
      <p:pic>
        <p:nvPicPr>
          <p:cNvPr id="6" name="Picture 5">
            <a:extLst>
              <a:ext uri="{FF2B5EF4-FFF2-40B4-BE49-F238E27FC236}">
                <a16:creationId xmlns:a16="http://schemas.microsoft.com/office/drawing/2014/main" id="{1A1168AA-0554-41F9-8059-EC99B586C59E}"/>
              </a:ext>
            </a:extLst>
          </p:cNvPr>
          <p:cNvPicPr>
            <a:picLocks noChangeAspect="1"/>
          </p:cNvPicPr>
          <p:nvPr/>
        </p:nvPicPr>
        <p:blipFill>
          <a:blip r:embed="rId3"/>
          <a:stretch>
            <a:fillRect/>
          </a:stretch>
        </p:blipFill>
        <p:spPr>
          <a:xfrm>
            <a:off x="7772400" y="990600"/>
            <a:ext cx="3552825" cy="4333875"/>
          </a:xfrm>
          <a:prstGeom prst="rect">
            <a:avLst/>
          </a:prstGeom>
        </p:spPr>
      </p:pic>
    </p:spTree>
    <p:extLst>
      <p:ext uri="{BB962C8B-B14F-4D97-AF65-F5344CB8AC3E}">
        <p14:creationId xmlns:p14="http://schemas.microsoft.com/office/powerpoint/2010/main" val="3132206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AD1A28-DEDF-48D0-B679-4A68425DF3B5}"/>
              </a:ext>
            </a:extLst>
          </p:cNvPr>
          <p:cNvSpPr>
            <a:spLocks noGrp="1"/>
          </p:cNvSpPr>
          <p:nvPr>
            <p:ph type="sldNum" sz="quarter" idx="4"/>
          </p:nvPr>
        </p:nvSpPr>
        <p:spPr/>
        <p:txBody>
          <a:bodyPr/>
          <a:lstStyle/>
          <a:p>
            <a:fld id="{005ED145-52BD-FC41-B15C-9E02BE74B9C5}" type="slidenum">
              <a:rPr lang="en-US" smtClean="0"/>
              <a:pPr/>
              <a:t>6</a:t>
            </a:fld>
            <a:endParaRPr lang="en-US" dirty="0"/>
          </a:p>
        </p:txBody>
      </p:sp>
      <p:sp>
        <p:nvSpPr>
          <p:cNvPr id="5" name="Rectangle: Rounded Corners 4">
            <a:extLst>
              <a:ext uri="{FF2B5EF4-FFF2-40B4-BE49-F238E27FC236}">
                <a16:creationId xmlns:a16="http://schemas.microsoft.com/office/drawing/2014/main" id="{CED93834-F988-4DD6-9612-F0645A05644F}"/>
              </a:ext>
            </a:extLst>
          </p:cNvPr>
          <p:cNvSpPr/>
          <p:nvPr/>
        </p:nvSpPr>
        <p:spPr>
          <a:xfrm>
            <a:off x="3886200" y="1828800"/>
            <a:ext cx="4267200" cy="2667000"/>
          </a:xfrm>
          <a:prstGeom prst="roundRect">
            <a:avLst/>
          </a:prstGeom>
          <a:solidFill>
            <a:schemeClr val="bg2"/>
          </a:solidFill>
          <a:ln w="38100" cmpd="sng">
            <a:noFill/>
          </a:ln>
        </p:spPr>
        <p:style>
          <a:lnRef idx="2">
            <a:schemeClr val="accent6"/>
          </a:lnRef>
          <a:fillRef idx="1">
            <a:schemeClr val="lt1"/>
          </a:fillRef>
          <a:effectRef idx="0">
            <a:schemeClr val="accent6"/>
          </a:effectRef>
          <a:fontRef idx="minor">
            <a:schemeClr val="dk1"/>
          </a:fontRef>
        </p:style>
        <p:txBody>
          <a:bodyPr rtlCol="0" anchor="ctr"/>
          <a:lstStyle/>
          <a:p>
            <a:pPr marR="0" lvl="0" algn="ctr">
              <a:spcBef>
                <a:spcPts val="0"/>
              </a:spcBef>
              <a:spcAft>
                <a:spcPts val="0"/>
              </a:spcAft>
            </a:pPr>
            <a:r>
              <a:rPr lang="en-US" b="1" dirty="0">
                <a:latin typeface="Candara" panose="020E0502030303020204" pitchFamily="34" charset="0"/>
                <a:ea typeface="Calibri" panose="020F0502020204030204" pitchFamily="34" charset="0"/>
              </a:rPr>
              <a:t>CPI EF’s approach to assessing country-level climate transition risk</a:t>
            </a:r>
          </a:p>
        </p:txBody>
      </p:sp>
    </p:spTree>
    <p:extLst>
      <p:ext uri="{BB962C8B-B14F-4D97-AF65-F5344CB8AC3E}">
        <p14:creationId xmlns:p14="http://schemas.microsoft.com/office/powerpoint/2010/main" val="1198825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0412" cy="775664"/>
          </a:xfrm>
          <a:solidFill>
            <a:srgbClr val="E6E3D2"/>
          </a:solidFill>
        </p:spPr>
        <p:txBody>
          <a:bodyPr>
            <a:noAutofit/>
          </a:bodyPr>
          <a:lstStyle/>
          <a:p>
            <a:pPr marL="114300"/>
            <a:r>
              <a:rPr lang="en-US" sz="2200" i="0" dirty="0">
                <a:latin typeface="Candara" panose="020E0502030303020204" pitchFamily="34" charset="0"/>
              </a:rPr>
              <a:t>We model climate transition risk starting with the individual coal mine or oil field, before building up to an assessment of companies, financial institutions and public finances</a:t>
            </a:r>
          </a:p>
        </p:txBody>
      </p:sp>
      <p:sp>
        <p:nvSpPr>
          <p:cNvPr id="3" name="Slide Number Placeholder 2">
            <a:extLst>
              <a:ext uri="{FF2B5EF4-FFF2-40B4-BE49-F238E27FC236}">
                <a16:creationId xmlns:a16="http://schemas.microsoft.com/office/drawing/2014/main" id="{5FDE44CF-AB60-49B8-BCC3-DD1AB565B8DA}"/>
              </a:ext>
            </a:extLst>
          </p:cNvPr>
          <p:cNvSpPr>
            <a:spLocks noGrp="1"/>
          </p:cNvSpPr>
          <p:nvPr>
            <p:ph type="sldNum" sz="quarter" idx="4"/>
          </p:nvPr>
        </p:nvSpPr>
        <p:spPr/>
        <p:txBody>
          <a:bodyPr/>
          <a:lstStyle/>
          <a:p>
            <a:fld id="{005ED145-52BD-FC41-B15C-9E02BE74B9C5}" type="slidenum">
              <a:rPr lang="en-US" smtClean="0"/>
              <a:pPr/>
              <a:t>7</a:t>
            </a:fld>
            <a:endParaRPr lang="en-US" dirty="0"/>
          </a:p>
        </p:txBody>
      </p:sp>
      <p:cxnSp>
        <p:nvCxnSpPr>
          <p:cNvPr id="90" name="Straight Arrow Connector 89">
            <a:extLst>
              <a:ext uri="{FF2B5EF4-FFF2-40B4-BE49-F238E27FC236}">
                <a16:creationId xmlns:a16="http://schemas.microsoft.com/office/drawing/2014/main" id="{91E3AC57-B510-4EA5-9317-B1DC6108C996}"/>
              </a:ext>
            </a:extLst>
          </p:cNvPr>
          <p:cNvCxnSpPr>
            <a:cxnSpLocks/>
          </p:cNvCxnSpPr>
          <p:nvPr/>
        </p:nvCxnSpPr>
        <p:spPr>
          <a:xfrm>
            <a:off x="3794649" y="4267200"/>
            <a:ext cx="4597399" cy="0"/>
          </a:xfrm>
          <a:prstGeom prst="straightConnector1">
            <a:avLst/>
          </a:prstGeom>
          <a:ln w="38100">
            <a:solidFill>
              <a:schemeClr val="bg1">
                <a:lumMod val="65000"/>
              </a:schemeClr>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372EEFA7-5562-493B-AFD8-37DEBF8CD144}"/>
              </a:ext>
            </a:extLst>
          </p:cNvPr>
          <p:cNvSpPr/>
          <p:nvPr/>
        </p:nvSpPr>
        <p:spPr>
          <a:xfrm>
            <a:off x="4283921" y="988444"/>
            <a:ext cx="3640879" cy="1134646"/>
          </a:xfrm>
          <a:prstGeom prst="rect">
            <a:avLst/>
          </a:prstGeom>
          <a:solidFill>
            <a:schemeClr val="accent1">
              <a:lumMod val="20000"/>
              <a:lumOff val="8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marL="342900" indent="-342900" algn="ctr">
              <a:buAutoNum type="arabicPeriod"/>
            </a:pPr>
            <a:r>
              <a:rPr lang="en-US" b="1" dirty="0">
                <a:solidFill>
                  <a:schemeClr val="tx1"/>
                </a:solidFill>
                <a:latin typeface="Candara" panose="020E0502030303020204" pitchFamily="34" charset="0"/>
              </a:rPr>
              <a:t>Asset level risk models</a:t>
            </a:r>
            <a:r>
              <a:rPr lang="en-US" dirty="0">
                <a:solidFill>
                  <a:schemeClr val="tx1"/>
                </a:solidFill>
                <a:latin typeface="Candara" panose="020E0502030303020204" pitchFamily="34" charset="0"/>
              </a:rPr>
              <a:t> </a:t>
            </a:r>
          </a:p>
          <a:p>
            <a:pPr algn="ctr"/>
            <a:r>
              <a:rPr lang="en-US" sz="1400" dirty="0">
                <a:solidFill>
                  <a:schemeClr val="tx1"/>
                </a:solidFill>
                <a:latin typeface="Candara" panose="020E0502030303020204" pitchFamily="34" charset="0"/>
              </a:rPr>
              <a:t>Calculate climate value at risk for individual coal mines, oil wells, refineries </a:t>
            </a:r>
            <a:r>
              <a:rPr lang="en-US" sz="1400" dirty="0" err="1">
                <a:solidFill>
                  <a:schemeClr val="tx1"/>
                </a:solidFill>
                <a:latin typeface="Candara" panose="020E0502030303020204" pitchFamily="34" charset="0"/>
              </a:rPr>
              <a:t>etc</a:t>
            </a:r>
            <a:r>
              <a:rPr lang="en-US" sz="1400" dirty="0">
                <a:solidFill>
                  <a:schemeClr val="tx1"/>
                </a:solidFill>
                <a:latin typeface="Candara" panose="020E0502030303020204" pitchFamily="34" charset="0"/>
              </a:rPr>
              <a:t> in different climate transition scenarios</a:t>
            </a:r>
          </a:p>
        </p:txBody>
      </p:sp>
      <p:sp>
        <p:nvSpPr>
          <p:cNvPr id="92" name="Rectangle 91">
            <a:extLst>
              <a:ext uri="{FF2B5EF4-FFF2-40B4-BE49-F238E27FC236}">
                <a16:creationId xmlns:a16="http://schemas.microsoft.com/office/drawing/2014/main" id="{BCC710FE-1EFF-4C5A-A851-3D47E698B1F1}"/>
              </a:ext>
            </a:extLst>
          </p:cNvPr>
          <p:cNvSpPr/>
          <p:nvPr/>
        </p:nvSpPr>
        <p:spPr>
          <a:xfrm>
            <a:off x="4283921" y="2362610"/>
            <a:ext cx="3640879" cy="1256964"/>
          </a:xfrm>
          <a:prstGeom prst="rect">
            <a:avLst/>
          </a:prstGeom>
          <a:solidFill>
            <a:schemeClr val="accent1">
              <a:lumMod val="20000"/>
              <a:lumOff val="8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a:solidFill>
                  <a:schemeClr val="tx1"/>
                </a:solidFill>
                <a:latin typeface="Candara" panose="020E0502030303020204" pitchFamily="34" charset="0"/>
              </a:rPr>
              <a:t>2. Risk allocation models</a:t>
            </a:r>
            <a:endParaRPr lang="en-US" dirty="0">
              <a:solidFill>
                <a:schemeClr val="tx1"/>
              </a:solidFill>
              <a:latin typeface="Candara" panose="020E0502030303020204" pitchFamily="34" charset="0"/>
            </a:endParaRPr>
          </a:p>
          <a:p>
            <a:r>
              <a:rPr lang="en-US" sz="1400" dirty="0">
                <a:solidFill>
                  <a:schemeClr val="tx1"/>
                </a:solidFill>
                <a:latin typeface="Candara" panose="020E0502030303020204" pitchFamily="34" charset="0"/>
              </a:rPr>
              <a:t>Assess the distribution of risk between government, investors, consumers, workers and how the strategic action of key players will shift this risk around the economy</a:t>
            </a:r>
            <a:endParaRPr lang="en-US" sz="1600" dirty="0">
              <a:solidFill>
                <a:schemeClr val="tx1"/>
              </a:solidFill>
              <a:latin typeface="Candara" panose="020E0502030303020204" pitchFamily="34" charset="0"/>
            </a:endParaRPr>
          </a:p>
        </p:txBody>
      </p:sp>
      <p:sp>
        <p:nvSpPr>
          <p:cNvPr id="93" name="Rectangle 92">
            <a:extLst>
              <a:ext uri="{FF2B5EF4-FFF2-40B4-BE49-F238E27FC236}">
                <a16:creationId xmlns:a16="http://schemas.microsoft.com/office/drawing/2014/main" id="{F1FE1493-3C15-4CC3-8E00-E7721EA7E398}"/>
              </a:ext>
            </a:extLst>
          </p:cNvPr>
          <p:cNvSpPr/>
          <p:nvPr/>
        </p:nvSpPr>
        <p:spPr>
          <a:xfrm>
            <a:off x="4571480" y="4432697"/>
            <a:ext cx="3065760" cy="1177945"/>
          </a:xfrm>
          <a:prstGeom prst="rect">
            <a:avLst/>
          </a:prstGeom>
          <a:solidFill>
            <a:schemeClr val="accent1">
              <a:lumMod val="20000"/>
              <a:lumOff val="8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a:solidFill>
                  <a:schemeClr val="tx1"/>
                </a:solidFill>
                <a:latin typeface="Candara" panose="020E0502030303020204" pitchFamily="34" charset="0"/>
              </a:rPr>
              <a:t>5. Corporate risk assessment</a:t>
            </a:r>
            <a:endParaRPr lang="en-US" dirty="0">
              <a:solidFill>
                <a:schemeClr val="tx1"/>
              </a:solidFill>
              <a:latin typeface="Candara" panose="020E0502030303020204" pitchFamily="34" charset="0"/>
            </a:endParaRPr>
          </a:p>
          <a:p>
            <a:r>
              <a:rPr lang="en-US" sz="1400" dirty="0">
                <a:solidFill>
                  <a:schemeClr val="tx1"/>
                </a:solidFill>
                <a:latin typeface="Candara" panose="020E0502030303020204" pitchFamily="34" charset="0"/>
              </a:rPr>
              <a:t>Assessment and aggregation of asset level risk and its allocation to build overall picture of climate transition risk to individual corporations</a:t>
            </a:r>
          </a:p>
        </p:txBody>
      </p:sp>
      <p:sp>
        <p:nvSpPr>
          <p:cNvPr id="94" name="Rectangle 93">
            <a:extLst>
              <a:ext uri="{FF2B5EF4-FFF2-40B4-BE49-F238E27FC236}">
                <a16:creationId xmlns:a16="http://schemas.microsoft.com/office/drawing/2014/main" id="{3F97C93E-A57C-4512-B6F2-970EF1A884CE}"/>
              </a:ext>
            </a:extLst>
          </p:cNvPr>
          <p:cNvSpPr/>
          <p:nvPr/>
        </p:nvSpPr>
        <p:spPr>
          <a:xfrm>
            <a:off x="8394352" y="3733802"/>
            <a:ext cx="3503267" cy="1637542"/>
          </a:xfrm>
          <a:prstGeom prst="rect">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1600" b="1" dirty="0">
                <a:solidFill>
                  <a:schemeClr val="bg1">
                    <a:lumMod val="75000"/>
                  </a:schemeClr>
                </a:solidFill>
                <a:latin typeface="Candara" panose="020E0502030303020204" pitchFamily="34" charset="0"/>
              </a:rPr>
              <a:t>4. </a:t>
            </a:r>
            <a:r>
              <a:rPr lang="en-US" b="1" dirty="0">
                <a:solidFill>
                  <a:schemeClr val="bg1">
                    <a:lumMod val="75000"/>
                  </a:schemeClr>
                </a:solidFill>
                <a:latin typeface="Candara" panose="020E0502030303020204" pitchFamily="34" charset="0"/>
              </a:rPr>
              <a:t>Finance, investor, and insurance risk assessment</a:t>
            </a:r>
            <a:endParaRPr lang="en-US" dirty="0">
              <a:solidFill>
                <a:schemeClr val="bg1">
                  <a:lumMod val="75000"/>
                </a:schemeClr>
              </a:solidFill>
              <a:latin typeface="Candara" panose="020E0502030303020204" pitchFamily="34" charset="0"/>
            </a:endParaRPr>
          </a:p>
          <a:p>
            <a:r>
              <a:rPr lang="en-US" sz="1400" dirty="0">
                <a:solidFill>
                  <a:schemeClr val="bg1">
                    <a:lumMod val="75000"/>
                  </a:schemeClr>
                </a:solidFill>
                <a:latin typeface="Candara" panose="020E0502030303020204" pitchFamily="34" charset="0"/>
              </a:rPr>
              <a:t>Evaluation of risk at investment portfolio level, includes development of tools to value and hedge risk</a:t>
            </a:r>
            <a:endParaRPr lang="en-US" sz="1100" dirty="0">
              <a:solidFill>
                <a:schemeClr val="bg1">
                  <a:lumMod val="75000"/>
                </a:schemeClr>
              </a:solidFill>
              <a:latin typeface="Candara" panose="020E0502030303020204" pitchFamily="34" charset="0"/>
            </a:endParaRPr>
          </a:p>
          <a:p>
            <a:endParaRPr lang="en-US" sz="1050" dirty="0">
              <a:solidFill>
                <a:schemeClr val="bg1">
                  <a:lumMod val="75000"/>
                </a:schemeClr>
              </a:solidFill>
              <a:latin typeface="Candara" panose="020E0502030303020204" pitchFamily="34" charset="0"/>
            </a:endParaRPr>
          </a:p>
          <a:p>
            <a:endParaRPr lang="en-US" sz="1100" dirty="0">
              <a:solidFill>
                <a:schemeClr val="tx1"/>
              </a:solidFill>
              <a:latin typeface="Candara" panose="020E0502030303020204" pitchFamily="34" charset="0"/>
            </a:endParaRPr>
          </a:p>
        </p:txBody>
      </p:sp>
      <p:sp>
        <p:nvSpPr>
          <p:cNvPr id="95" name="Rectangle 94">
            <a:extLst>
              <a:ext uri="{FF2B5EF4-FFF2-40B4-BE49-F238E27FC236}">
                <a16:creationId xmlns:a16="http://schemas.microsoft.com/office/drawing/2014/main" id="{73E72C8B-A899-434D-82A9-94725B1054C2}"/>
              </a:ext>
            </a:extLst>
          </p:cNvPr>
          <p:cNvSpPr/>
          <p:nvPr/>
        </p:nvSpPr>
        <p:spPr>
          <a:xfrm>
            <a:off x="189025" y="3733802"/>
            <a:ext cx="3605624" cy="1618387"/>
          </a:xfrm>
          <a:prstGeom prst="rect">
            <a:avLst/>
          </a:prstGeom>
          <a:solidFill>
            <a:schemeClr val="accent1">
              <a:lumMod val="20000"/>
              <a:lumOff val="8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a:solidFill>
                  <a:schemeClr val="tx1"/>
                </a:solidFill>
                <a:latin typeface="Candara" panose="020E0502030303020204" pitchFamily="34" charset="0"/>
              </a:rPr>
              <a:t>3. Sovereign risk assessment</a:t>
            </a:r>
            <a:endParaRPr lang="en-US" dirty="0">
              <a:solidFill>
                <a:schemeClr val="tx1"/>
              </a:solidFill>
              <a:latin typeface="Candara" panose="020E0502030303020204" pitchFamily="34" charset="0"/>
            </a:endParaRPr>
          </a:p>
          <a:p>
            <a:r>
              <a:rPr lang="en-US" sz="1400" dirty="0">
                <a:solidFill>
                  <a:schemeClr val="tx1"/>
                </a:solidFill>
                <a:latin typeface="Candara" panose="020E0502030303020204" pitchFamily="34" charset="0"/>
              </a:rPr>
              <a:t>Assessment of explicit and implicit risk flows/balance at a national level, including impact on:</a:t>
            </a:r>
          </a:p>
          <a:p>
            <a:pPr marL="171450" indent="-171450">
              <a:buFontTx/>
              <a:buChar char="-"/>
            </a:pPr>
            <a:r>
              <a:rPr lang="en-US" sz="1400" dirty="0">
                <a:solidFill>
                  <a:schemeClr val="tx1"/>
                </a:solidFill>
                <a:latin typeface="Candara" panose="020E0502030303020204" pitchFamily="34" charset="0"/>
              </a:rPr>
              <a:t>sovereign balance sheet and financial system stability, consumers, taxpayers, workers, finance sector.</a:t>
            </a:r>
            <a:endParaRPr lang="en-US" sz="1200" dirty="0">
              <a:solidFill>
                <a:schemeClr val="tx1"/>
              </a:solidFill>
              <a:latin typeface="Candara" panose="020E0502030303020204" pitchFamily="34" charset="0"/>
            </a:endParaRPr>
          </a:p>
        </p:txBody>
      </p:sp>
      <p:sp>
        <p:nvSpPr>
          <p:cNvPr id="96" name="Rectangle 95">
            <a:extLst>
              <a:ext uri="{FF2B5EF4-FFF2-40B4-BE49-F238E27FC236}">
                <a16:creationId xmlns:a16="http://schemas.microsoft.com/office/drawing/2014/main" id="{9D5B808B-B39F-4724-95D2-2B4F34B27DB2}"/>
              </a:ext>
            </a:extLst>
          </p:cNvPr>
          <p:cNvSpPr/>
          <p:nvPr/>
        </p:nvSpPr>
        <p:spPr>
          <a:xfrm>
            <a:off x="304807" y="1524000"/>
            <a:ext cx="3275674" cy="1346227"/>
          </a:xfrm>
          <a:prstGeom prst="rect">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a:solidFill>
                  <a:schemeClr val="bg1">
                    <a:lumMod val="75000"/>
                  </a:schemeClr>
                </a:solidFill>
                <a:latin typeface="Candara" panose="020E0502030303020204" pitchFamily="34" charset="0"/>
              </a:rPr>
              <a:t>6. Risk based scenarios</a:t>
            </a:r>
            <a:endParaRPr lang="en-US" dirty="0">
              <a:solidFill>
                <a:schemeClr val="bg1">
                  <a:lumMod val="75000"/>
                </a:schemeClr>
              </a:solidFill>
              <a:latin typeface="Candara" panose="020E0502030303020204" pitchFamily="34" charset="0"/>
            </a:endParaRPr>
          </a:p>
          <a:p>
            <a:r>
              <a:rPr lang="en-US" sz="1400" dirty="0">
                <a:solidFill>
                  <a:schemeClr val="bg1">
                    <a:lumMod val="75000"/>
                  </a:schemeClr>
                </a:solidFill>
                <a:latin typeface="Candara" panose="020E0502030303020204" pitchFamily="34" charset="0"/>
              </a:rPr>
              <a:t>Replacement of deterministic scenarios with adaptive and probability driven tools that capture the range potential outcomes, their probability, and the implied risk</a:t>
            </a:r>
            <a:endParaRPr lang="en-US" sz="1600" dirty="0">
              <a:solidFill>
                <a:schemeClr val="bg1">
                  <a:lumMod val="75000"/>
                </a:schemeClr>
              </a:solidFill>
              <a:latin typeface="Candara" panose="020E0502030303020204" pitchFamily="34" charset="0"/>
            </a:endParaRPr>
          </a:p>
        </p:txBody>
      </p:sp>
      <p:sp>
        <p:nvSpPr>
          <p:cNvPr id="97" name="TextBox 96">
            <a:extLst>
              <a:ext uri="{FF2B5EF4-FFF2-40B4-BE49-F238E27FC236}">
                <a16:creationId xmlns:a16="http://schemas.microsoft.com/office/drawing/2014/main" id="{FD7F0270-9E0D-4D93-91AA-0F8E8B1868E2}"/>
              </a:ext>
            </a:extLst>
          </p:cNvPr>
          <p:cNvSpPr txBox="1"/>
          <p:nvPr/>
        </p:nvSpPr>
        <p:spPr>
          <a:xfrm>
            <a:off x="154143" y="5371344"/>
            <a:ext cx="3577002" cy="646331"/>
          </a:xfrm>
          <a:prstGeom prst="rect">
            <a:avLst/>
          </a:prstGeom>
          <a:noFill/>
        </p:spPr>
        <p:txBody>
          <a:bodyPr wrap="square" rtlCol="0">
            <a:spAutoFit/>
          </a:bodyPr>
          <a:lstStyle/>
          <a:p>
            <a:pPr marL="65088" indent="-65088">
              <a:buFont typeface="Arial" panose="020B0604020202020204" pitchFamily="34" charset="0"/>
              <a:buChar char="•"/>
            </a:pPr>
            <a:r>
              <a:rPr lang="en-US" sz="1200" dirty="0">
                <a:latin typeface="Candara" panose="020E0502030303020204" pitchFamily="34" charset="0"/>
              </a:rPr>
              <a:t>Provides analysis and advice for policymakers on investment strategies, policy, de-risking, managing energy and worker transition</a:t>
            </a:r>
          </a:p>
        </p:txBody>
      </p:sp>
      <p:sp>
        <p:nvSpPr>
          <p:cNvPr id="98" name="TextBox 97">
            <a:extLst>
              <a:ext uri="{FF2B5EF4-FFF2-40B4-BE49-F238E27FC236}">
                <a16:creationId xmlns:a16="http://schemas.microsoft.com/office/drawing/2014/main" id="{C07A790C-213A-40FB-B4B6-E937FE4D8C32}"/>
              </a:ext>
            </a:extLst>
          </p:cNvPr>
          <p:cNvSpPr txBox="1"/>
          <p:nvPr/>
        </p:nvSpPr>
        <p:spPr>
          <a:xfrm>
            <a:off x="4473336" y="5567571"/>
            <a:ext cx="3306802" cy="1015663"/>
          </a:xfrm>
          <a:prstGeom prst="rect">
            <a:avLst/>
          </a:prstGeom>
          <a:noFill/>
        </p:spPr>
        <p:txBody>
          <a:bodyPr wrap="square" rtlCol="0">
            <a:spAutoFit/>
          </a:bodyPr>
          <a:lstStyle/>
          <a:p>
            <a:pPr marL="65088" indent="-65088">
              <a:buFont typeface="Arial" panose="020B0604020202020204" pitchFamily="34" charset="0"/>
              <a:buChar char="•"/>
            </a:pPr>
            <a:r>
              <a:rPr lang="en-US" sz="1200" dirty="0">
                <a:latin typeface="Candara" panose="020E0502030303020204" pitchFamily="34" charset="0"/>
              </a:rPr>
              <a:t>Critical input to finance and sovereign assessments</a:t>
            </a:r>
          </a:p>
          <a:p>
            <a:pPr marL="65088" indent="-65088">
              <a:buFont typeface="Arial" panose="020B0604020202020204" pitchFamily="34" charset="0"/>
              <a:buChar char="•"/>
            </a:pPr>
            <a:r>
              <a:rPr lang="en-US" sz="1200" dirty="0">
                <a:latin typeface="Candara" panose="020E0502030303020204" pitchFamily="34" charset="0"/>
              </a:rPr>
              <a:t>Provides critical input to corporates on strategy, divestment, investment, diversification, and risk management</a:t>
            </a:r>
          </a:p>
        </p:txBody>
      </p:sp>
      <p:sp>
        <p:nvSpPr>
          <p:cNvPr id="99" name="TextBox 98">
            <a:extLst>
              <a:ext uri="{FF2B5EF4-FFF2-40B4-BE49-F238E27FC236}">
                <a16:creationId xmlns:a16="http://schemas.microsoft.com/office/drawing/2014/main" id="{599601AC-57A5-4231-A8F8-CCAED6602D41}"/>
              </a:ext>
            </a:extLst>
          </p:cNvPr>
          <p:cNvSpPr txBox="1"/>
          <p:nvPr/>
        </p:nvSpPr>
        <p:spPr>
          <a:xfrm>
            <a:off x="8392048" y="5371344"/>
            <a:ext cx="3435478" cy="1015663"/>
          </a:xfrm>
          <a:prstGeom prst="rect">
            <a:avLst/>
          </a:prstGeom>
          <a:noFill/>
        </p:spPr>
        <p:txBody>
          <a:bodyPr wrap="square" rtlCol="0">
            <a:spAutoFit/>
          </a:bodyPr>
          <a:lstStyle/>
          <a:p>
            <a:pPr marL="65088" indent="-65088">
              <a:buFont typeface="Arial" panose="020B0604020202020204" pitchFamily="34" charset="0"/>
              <a:buChar char="•"/>
            </a:pPr>
            <a:r>
              <a:rPr lang="en-US" sz="1200" dirty="0">
                <a:solidFill>
                  <a:schemeClr val="bg1">
                    <a:lumMod val="75000"/>
                  </a:schemeClr>
                </a:solidFill>
                <a:latin typeface="Candara" panose="020E0502030303020204" pitchFamily="34" charset="0"/>
              </a:rPr>
              <a:t>Portfolio level analysis</a:t>
            </a:r>
          </a:p>
          <a:p>
            <a:pPr marL="65088" indent="-65088">
              <a:buFont typeface="Arial" panose="020B0604020202020204" pitchFamily="34" charset="0"/>
              <a:buChar char="•"/>
            </a:pPr>
            <a:r>
              <a:rPr lang="en-US" sz="1200" dirty="0">
                <a:solidFill>
                  <a:schemeClr val="bg1">
                    <a:lumMod val="75000"/>
                  </a:schemeClr>
                </a:solidFill>
                <a:latin typeface="Candara" panose="020E0502030303020204" pitchFamily="34" charset="0"/>
              </a:rPr>
              <a:t>Development of investment tools and products for hedging</a:t>
            </a:r>
          </a:p>
          <a:p>
            <a:pPr marL="65088" indent="-65088">
              <a:buFont typeface="Arial" panose="020B0604020202020204" pitchFamily="34" charset="0"/>
              <a:buChar char="•"/>
            </a:pPr>
            <a:r>
              <a:rPr lang="en-US" sz="1200" dirty="0">
                <a:solidFill>
                  <a:schemeClr val="bg1">
                    <a:lumMod val="75000"/>
                  </a:schemeClr>
                </a:solidFill>
                <a:latin typeface="Candara" panose="020E0502030303020204" pitchFamily="34" charset="0"/>
              </a:rPr>
              <a:t>Enable creation of metric for global pricing of transition and physical risk</a:t>
            </a:r>
          </a:p>
        </p:txBody>
      </p:sp>
      <p:cxnSp>
        <p:nvCxnSpPr>
          <p:cNvPr id="100" name="Straight Arrow Connector 99">
            <a:extLst>
              <a:ext uri="{FF2B5EF4-FFF2-40B4-BE49-F238E27FC236}">
                <a16:creationId xmlns:a16="http://schemas.microsoft.com/office/drawing/2014/main" id="{76434BC6-E78B-46FC-A931-6C7A5B280D47}"/>
              </a:ext>
            </a:extLst>
          </p:cNvPr>
          <p:cNvCxnSpPr>
            <a:cxnSpLocks/>
            <a:stCxn id="91" idx="2"/>
            <a:endCxn id="92" idx="0"/>
          </p:cNvCxnSpPr>
          <p:nvPr/>
        </p:nvCxnSpPr>
        <p:spPr>
          <a:xfrm>
            <a:off x="6104361" y="2123090"/>
            <a:ext cx="0" cy="239520"/>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2B3200CF-F70F-4C52-8F4E-1C0AC9925B34}"/>
              </a:ext>
            </a:extLst>
          </p:cNvPr>
          <p:cNvCxnSpPr>
            <a:cxnSpLocks/>
            <a:stCxn id="92" idx="2"/>
          </p:cNvCxnSpPr>
          <p:nvPr/>
        </p:nvCxnSpPr>
        <p:spPr>
          <a:xfrm flipH="1">
            <a:off x="3794651" y="3619574"/>
            <a:ext cx="2309710" cy="482130"/>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C0B1ACAF-FA36-47B0-987E-3CDF6D366723}"/>
              </a:ext>
            </a:extLst>
          </p:cNvPr>
          <p:cNvCxnSpPr>
            <a:cxnSpLocks/>
            <a:stCxn id="92" idx="2"/>
          </p:cNvCxnSpPr>
          <p:nvPr/>
        </p:nvCxnSpPr>
        <p:spPr>
          <a:xfrm>
            <a:off x="6104361" y="3619574"/>
            <a:ext cx="2287687" cy="545157"/>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7FD287C3-BE20-4542-A855-6F8CCEB1968B}"/>
              </a:ext>
            </a:extLst>
          </p:cNvPr>
          <p:cNvCxnSpPr>
            <a:cxnSpLocks/>
            <a:stCxn id="92" idx="2"/>
            <a:endCxn id="93" idx="0"/>
          </p:cNvCxnSpPr>
          <p:nvPr/>
        </p:nvCxnSpPr>
        <p:spPr>
          <a:xfrm flipH="1">
            <a:off x="6104360" y="3619574"/>
            <a:ext cx="1" cy="813123"/>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36DCD189-31D4-4C7C-9B5E-27A70634CE14}"/>
              </a:ext>
            </a:extLst>
          </p:cNvPr>
          <p:cNvCxnSpPr>
            <a:cxnSpLocks/>
            <a:stCxn id="93" idx="1"/>
            <a:endCxn id="95" idx="3"/>
          </p:cNvCxnSpPr>
          <p:nvPr/>
        </p:nvCxnSpPr>
        <p:spPr>
          <a:xfrm flipH="1" flipV="1">
            <a:off x="3794649" y="4542996"/>
            <a:ext cx="776831" cy="478674"/>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BA8264D1-AC89-43E0-ACF3-86ECB06EA194}"/>
              </a:ext>
            </a:extLst>
          </p:cNvPr>
          <p:cNvCxnSpPr>
            <a:cxnSpLocks/>
            <a:stCxn id="93" idx="3"/>
            <a:endCxn id="94" idx="1"/>
          </p:cNvCxnSpPr>
          <p:nvPr/>
        </p:nvCxnSpPr>
        <p:spPr>
          <a:xfrm flipV="1">
            <a:off x="7637240" y="4552573"/>
            <a:ext cx="757112" cy="469097"/>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EFAC2A4B-6359-4002-B9D0-586A88303F9F}"/>
              </a:ext>
            </a:extLst>
          </p:cNvPr>
          <p:cNvCxnSpPr>
            <a:cxnSpLocks/>
          </p:cNvCxnSpPr>
          <p:nvPr/>
        </p:nvCxnSpPr>
        <p:spPr>
          <a:xfrm flipH="1" flipV="1">
            <a:off x="3813169" y="4809672"/>
            <a:ext cx="756007" cy="484948"/>
          </a:xfrm>
          <a:prstGeom prst="straightConnector1">
            <a:avLst/>
          </a:prstGeom>
          <a:ln w="38100">
            <a:solidFill>
              <a:schemeClr val="bg1">
                <a:lumMod val="65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4A60270D-BDDD-4884-AE51-6CF44AD4D68B}"/>
              </a:ext>
            </a:extLst>
          </p:cNvPr>
          <p:cNvCxnSpPr>
            <a:cxnSpLocks/>
          </p:cNvCxnSpPr>
          <p:nvPr/>
        </p:nvCxnSpPr>
        <p:spPr>
          <a:xfrm flipV="1">
            <a:off x="7637393" y="4738713"/>
            <a:ext cx="754655" cy="478364"/>
          </a:xfrm>
          <a:prstGeom prst="straightConnector1">
            <a:avLst/>
          </a:prstGeom>
          <a:ln w="38100">
            <a:solidFill>
              <a:schemeClr val="bg1">
                <a:lumMod val="65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127D6C93-C819-4712-979B-5C8945727349}"/>
              </a:ext>
            </a:extLst>
          </p:cNvPr>
          <p:cNvCxnSpPr>
            <a:cxnSpLocks/>
          </p:cNvCxnSpPr>
          <p:nvPr/>
        </p:nvCxnSpPr>
        <p:spPr>
          <a:xfrm>
            <a:off x="10744200" y="2740599"/>
            <a:ext cx="793047" cy="0"/>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3292C3CE-34E1-4009-847F-388B6D189888}"/>
              </a:ext>
            </a:extLst>
          </p:cNvPr>
          <p:cNvCxnSpPr>
            <a:cxnSpLocks/>
          </p:cNvCxnSpPr>
          <p:nvPr/>
        </p:nvCxnSpPr>
        <p:spPr>
          <a:xfrm flipH="1">
            <a:off x="10744200" y="3002587"/>
            <a:ext cx="804556" cy="8144"/>
          </a:xfrm>
          <a:prstGeom prst="straightConnector1">
            <a:avLst/>
          </a:prstGeom>
          <a:ln w="38100">
            <a:solidFill>
              <a:schemeClr val="bg1">
                <a:lumMod val="65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59FB110D-91AB-4C85-B0CA-F438C75144B9}"/>
              </a:ext>
            </a:extLst>
          </p:cNvPr>
          <p:cNvSpPr txBox="1"/>
          <p:nvPr/>
        </p:nvSpPr>
        <p:spPr>
          <a:xfrm>
            <a:off x="9621429" y="2621314"/>
            <a:ext cx="1049111" cy="261610"/>
          </a:xfrm>
          <a:prstGeom prst="rect">
            <a:avLst/>
          </a:prstGeom>
          <a:noFill/>
        </p:spPr>
        <p:txBody>
          <a:bodyPr wrap="square" rtlCol="0">
            <a:spAutoFit/>
          </a:bodyPr>
          <a:lstStyle/>
          <a:p>
            <a:r>
              <a:rPr lang="en-US" sz="1100" dirty="0">
                <a:latin typeface="Candara" panose="020E0502030303020204" pitchFamily="34" charset="0"/>
              </a:rPr>
              <a:t>Direct input</a:t>
            </a:r>
          </a:p>
        </p:txBody>
      </p:sp>
      <p:sp>
        <p:nvSpPr>
          <p:cNvPr id="111" name="TextBox 110">
            <a:extLst>
              <a:ext uri="{FF2B5EF4-FFF2-40B4-BE49-F238E27FC236}">
                <a16:creationId xmlns:a16="http://schemas.microsoft.com/office/drawing/2014/main" id="{0737C874-2F25-4AB4-84FF-C1FE32DEFFFA}"/>
              </a:ext>
            </a:extLst>
          </p:cNvPr>
          <p:cNvSpPr txBox="1"/>
          <p:nvPr/>
        </p:nvSpPr>
        <p:spPr>
          <a:xfrm>
            <a:off x="9607953" y="2870227"/>
            <a:ext cx="2125174" cy="261610"/>
          </a:xfrm>
          <a:prstGeom prst="rect">
            <a:avLst/>
          </a:prstGeom>
          <a:noFill/>
        </p:spPr>
        <p:txBody>
          <a:bodyPr wrap="square" rtlCol="0">
            <a:spAutoFit/>
          </a:bodyPr>
          <a:lstStyle/>
          <a:p>
            <a:r>
              <a:rPr lang="en-US" sz="1100" dirty="0">
                <a:latin typeface="Candara" panose="020E0502030303020204" pitchFamily="34" charset="0"/>
              </a:rPr>
              <a:t>Secondary input</a:t>
            </a:r>
          </a:p>
        </p:txBody>
      </p:sp>
      <p:cxnSp>
        <p:nvCxnSpPr>
          <p:cNvPr id="112" name="Straight Arrow Connector 111">
            <a:extLst>
              <a:ext uri="{FF2B5EF4-FFF2-40B4-BE49-F238E27FC236}">
                <a16:creationId xmlns:a16="http://schemas.microsoft.com/office/drawing/2014/main" id="{20A269B0-E634-4B98-8627-632179B57E6B}"/>
              </a:ext>
            </a:extLst>
          </p:cNvPr>
          <p:cNvCxnSpPr>
            <a:cxnSpLocks/>
            <a:endCxn id="91" idx="1"/>
          </p:cNvCxnSpPr>
          <p:nvPr/>
        </p:nvCxnSpPr>
        <p:spPr>
          <a:xfrm flipV="1">
            <a:off x="3576300" y="1555767"/>
            <a:ext cx="707621" cy="641346"/>
          </a:xfrm>
          <a:prstGeom prst="straightConnector1">
            <a:avLst/>
          </a:prstGeom>
          <a:ln w="381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092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1E5B498-DC96-4ECD-A0B6-DD12154307EB}"/>
              </a:ext>
            </a:extLst>
          </p:cNvPr>
          <p:cNvGrpSpPr/>
          <p:nvPr/>
        </p:nvGrpSpPr>
        <p:grpSpPr>
          <a:xfrm>
            <a:off x="1756719" y="990600"/>
            <a:ext cx="6065108" cy="5334000"/>
            <a:chOff x="0" y="990600"/>
            <a:chExt cx="6629400" cy="5334000"/>
          </a:xfrm>
        </p:grpSpPr>
        <p:sp>
          <p:nvSpPr>
            <p:cNvPr id="9" name="TextBox 8">
              <a:extLst>
                <a:ext uri="{FF2B5EF4-FFF2-40B4-BE49-F238E27FC236}">
                  <a16:creationId xmlns:a16="http://schemas.microsoft.com/office/drawing/2014/main" id="{5DA6F553-4FB8-4445-A54D-ABFD18869888}"/>
                </a:ext>
              </a:extLst>
            </p:cNvPr>
            <p:cNvSpPr txBox="1"/>
            <p:nvPr/>
          </p:nvSpPr>
          <p:spPr>
            <a:xfrm>
              <a:off x="0" y="990600"/>
              <a:ext cx="914400" cy="430887"/>
            </a:xfrm>
            <a:prstGeom prst="rect">
              <a:avLst/>
            </a:prstGeom>
            <a:noFill/>
          </p:spPr>
          <p:txBody>
            <a:bodyPr wrap="square" rtlCol="0">
              <a:spAutoFit/>
            </a:bodyPr>
            <a:lstStyle/>
            <a:p>
              <a:pPr algn="ctr"/>
              <a:r>
                <a:rPr lang="en-GB" sz="1100" i="1" dirty="0"/>
                <a:t>MtCO2 per annum</a:t>
              </a:r>
            </a:p>
          </p:txBody>
        </p:sp>
        <p:graphicFrame>
          <p:nvGraphicFramePr>
            <p:cNvPr id="10" name="Chart 9">
              <a:extLst>
                <a:ext uri="{FF2B5EF4-FFF2-40B4-BE49-F238E27FC236}">
                  <a16:creationId xmlns:a16="http://schemas.microsoft.com/office/drawing/2014/main" id="{3A273851-EF42-4453-B95D-E6CDB7335CF9}"/>
                </a:ext>
              </a:extLst>
            </p:cNvPr>
            <p:cNvGraphicFramePr>
              <a:graphicFrameLocks/>
            </p:cNvGraphicFramePr>
            <p:nvPr/>
          </p:nvGraphicFramePr>
          <p:xfrm>
            <a:off x="381000" y="990600"/>
            <a:ext cx="6248400"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F33E01C7-6BDC-4824-9916-C07FD6F3B4CB}"/>
                </a:ext>
              </a:extLst>
            </p:cNvPr>
            <p:cNvSpPr txBox="1"/>
            <p:nvPr/>
          </p:nvSpPr>
          <p:spPr>
            <a:xfrm>
              <a:off x="3170757" y="5024049"/>
              <a:ext cx="1074333" cy="276999"/>
            </a:xfrm>
            <a:prstGeom prst="rect">
              <a:avLst/>
            </a:prstGeom>
            <a:noFill/>
          </p:spPr>
          <p:txBody>
            <a:bodyPr wrap="none" rtlCol="0">
              <a:spAutoFit/>
            </a:bodyPr>
            <a:lstStyle/>
            <a:p>
              <a:r>
                <a:rPr lang="en-US" sz="1200" dirty="0">
                  <a:solidFill>
                    <a:schemeClr val="tx1">
                      <a:lumMod val="85000"/>
                      <a:lumOff val="15000"/>
                    </a:schemeClr>
                  </a:solidFill>
                </a:rPr>
                <a:t>Iron and steel</a:t>
              </a:r>
              <a:endParaRPr lang="en-GB" sz="1200" dirty="0">
                <a:solidFill>
                  <a:schemeClr val="tx1">
                    <a:lumMod val="85000"/>
                    <a:lumOff val="15000"/>
                  </a:schemeClr>
                </a:solidFill>
              </a:endParaRPr>
            </a:p>
          </p:txBody>
        </p:sp>
        <p:sp>
          <p:nvSpPr>
            <p:cNvPr id="12" name="TextBox 11">
              <a:extLst>
                <a:ext uri="{FF2B5EF4-FFF2-40B4-BE49-F238E27FC236}">
                  <a16:creationId xmlns:a16="http://schemas.microsoft.com/office/drawing/2014/main" id="{C078DAED-3327-49C3-BFBC-3FC9156505C6}"/>
                </a:ext>
              </a:extLst>
            </p:cNvPr>
            <p:cNvSpPr txBox="1"/>
            <p:nvPr/>
          </p:nvSpPr>
          <p:spPr>
            <a:xfrm>
              <a:off x="3140909" y="5438001"/>
              <a:ext cx="1134028" cy="276999"/>
            </a:xfrm>
            <a:prstGeom prst="rect">
              <a:avLst/>
            </a:prstGeom>
            <a:noFill/>
          </p:spPr>
          <p:txBody>
            <a:bodyPr wrap="none" rtlCol="0">
              <a:spAutoFit/>
            </a:bodyPr>
            <a:lstStyle/>
            <a:p>
              <a:r>
                <a:rPr lang="en-US" sz="1200" dirty="0">
                  <a:solidFill>
                    <a:schemeClr val="tx1">
                      <a:lumMod val="85000"/>
                      <a:lumOff val="15000"/>
                    </a:schemeClr>
                  </a:solidFill>
                </a:rPr>
                <a:t>Transport (Oil)</a:t>
              </a:r>
              <a:endParaRPr lang="en-GB" sz="1200" dirty="0">
                <a:solidFill>
                  <a:schemeClr val="tx1">
                    <a:lumMod val="85000"/>
                    <a:lumOff val="15000"/>
                  </a:schemeClr>
                </a:solidFill>
              </a:endParaRPr>
            </a:p>
          </p:txBody>
        </p:sp>
        <p:sp>
          <p:nvSpPr>
            <p:cNvPr id="13" name="TextBox 12">
              <a:extLst>
                <a:ext uri="{FF2B5EF4-FFF2-40B4-BE49-F238E27FC236}">
                  <a16:creationId xmlns:a16="http://schemas.microsoft.com/office/drawing/2014/main" id="{EBCA8B2C-D0B3-4495-8546-F0E80012A9CC}"/>
                </a:ext>
              </a:extLst>
            </p:cNvPr>
            <p:cNvSpPr txBox="1"/>
            <p:nvPr/>
          </p:nvSpPr>
          <p:spPr>
            <a:xfrm>
              <a:off x="3320637" y="5209401"/>
              <a:ext cx="774571" cy="276999"/>
            </a:xfrm>
            <a:prstGeom prst="rect">
              <a:avLst/>
            </a:prstGeom>
            <a:noFill/>
          </p:spPr>
          <p:txBody>
            <a:bodyPr wrap="none" rtlCol="0">
              <a:spAutoFit/>
            </a:bodyPr>
            <a:lstStyle/>
            <a:p>
              <a:r>
                <a:rPr lang="en-US" sz="1200" dirty="0">
                  <a:solidFill>
                    <a:schemeClr val="tx1">
                      <a:lumMod val="85000"/>
                      <a:lumOff val="15000"/>
                    </a:schemeClr>
                  </a:solidFill>
                </a:rPr>
                <a:t>Buildings</a:t>
              </a:r>
              <a:endParaRPr lang="en-GB" sz="1200" dirty="0">
                <a:solidFill>
                  <a:schemeClr val="tx1">
                    <a:lumMod val="85000"/>
                    <a:lumOff val="15000"/>
                  </a:schemeClr>
                </a:solidFill>
              </a:endParaRPr>
            </a:p>
          </p:txBody>
        </p:sp>
        <p:sp>
          <p:nvSpPr>
            <p:cNvPr id="14" name="TextBox 13">
              <a:extLst>
                <a:ext uri="{FF2B5EF4-FFF2-40B4-BE49-F238E27FC236}">
                  <a16:creationId xmlns:a16="http://schemas.microsoft.com/office/drawing/2014/main" id="{1263DAD3-BB24-4D0A-A46B-8D9D1FA3C285}"/>
                </a:ext>
              </a:extLst>
            </p:cNvPr>
            <p:cNvSpPr txBox="1"/>
            <p:nvPr/>
          </p:nvSpPr>
          <p:spPr>
            <a:xfrm>
              <a:off x="2997127" y="4724400"/>
              <a:ext cx="1398140" cy="338554"/>
            </a:xfrm>
            <a:prstGeom prst="rect">
              <a:avLst/>
            </a:prstGeom>
            <a:noFill/>
          </p:spPr>
          <p:txBody>
            <a:bodyPr wrap="none" rtlCol="0">
              <a:spAutoFit/>
            </a:bodyPr>
            <a:lstStyle/>
            <a:p>
              <a:r>
                <a:rPr lang="en-US" sz="1600" dirty="0"/>
                <a:t>Coal to liquids</a:t>
              </a:r>
              <a:endParaRPr lang="en-GB" sz="1600" dirty="0"/>
            </a:p>
          </p:txBody>
        </p:sp>
        <p:sp>
          <p:nvSpPr>
            <p:cNvPr id="15" name="TextBox 14">
              <a:extLst>
                <a:ext uri="{FF2B5EF4-FFF2-40B4-BE49-F238E27FC236}">
                  <a16:creationId xmlns:a16="http://schemas.microsoft.com/office/drawing/2014/main" id="{9B58443F-186C-4F20-9F57-962399ECA74A}"/>
                </a:ext>
              </a:extLst>
            </p:cNvPr>
            <p:cNvSpPr txBox="1"/>
            <p:nvPr/>
          </p:nvSpPr>
          <p:spPr>
            <a:xfrm>
              <a:off x="3426436" y="5712023"/>
              <a:ext cx="562975" cy="276999"/>
            </a:xfrm>
            <a:prstGeom prst="rect">
              <a:avLst/>
            </a:prstGeom>
            <a:noFill/>
          </p:spPr>
          <p:txBody>
            <a:bodyPr wrap="none" rtlCol="0">
              <a:spAutoFit/>
            </a:bodyPr>
            <a:lstStyle/>
            <a:p>
              <a:r>
                <a:rPr lang="en-US" sz="1200" dirty="0">
                  <a:solidFill>
                    <a:schemeClr val="tx1">
                      <a:lumMod val="85000"/>
                      <a:lumOff val="15000"/>
                    </a:schemeClr>
                  </a:solidFill>
                </a:rPr>
                <a:t>Other</a:t>
              </a:r>
              <a:endParaRPr lang="en-GB" sz="1200" dirty="0">
                <a:solidFill>
                  <a:schemeClr val="tx1">
                    <a:lumMod val="85000"/>
                    <a:lumOff val="15000"/>
                  </a:schemeClr>
                </a:solidFill>
              </a:endParaRPr>
            </a:p>
          </p:txBody>
        </p:sp>
      </p:grpSp>
      <p:sp>
        <p:nvSpPr>
          <p:cNvPr id="16" name="Oval 15">
            <a:extLst>
              <a:ext uri="{FF2B5EF4-FFF2-40B4-BE49-F238E27FC236}">
                <a16:creationId xmlns:a16="http://schemas.microsoft.com/office/drawing/2014/main" id="{B6AD9E69-A8AD-422F-B14E-FB50D9DDEA63}"/>
              </a:ext>
            </a:extLst>
          </p:cNvPr>
          <p:cNvSpPr/>
          <p:nvPr/>
        </p:nvSpPr>
        <p:spPr>
          <a:xfrm>
            <a:off x="8077200" y="1600200"/>
            <a:ext cx="3000632" cy="1295400"/>
          </a:xfrm>
          <a:prstGeom prst="ellipse">
            <a:avLst/>
          </a:prstGeom>
          <a:no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Creates risk from global mitigation policy (declining global coal use)</a:t>
            </a:r>
            <a:endParaRPr lang="en-GB" dirty="0"/>
          </a:p>
        </p:txBody>
      </p:sp>
      <p:sp>
        <p:nvSpPr>
          <p:cNvPr id="19" name="Oval 18">
            <a:extLst>
              <a:ext uri="{FF2B5EF4-FFF2-40B4-BE49-F238E27FC236}">
                <a16:creationId xmlns:a16="http://schemas.microsoft.com/office/drawing/2014/main" id="{7EFC452E-9EC9-4FF3-A208-B1E2F8176810}"/>
              </a:ext>
            </a:extLst>
          </p:cNvPr>
          <p:cNvSpPr/>
          <p:nvPr/>
        </p:nvSpPr>
        <p:spPr>
          <a:xfrm>
            <a:off x="8077200" y="3200400"/>
            <a:ext cx="3048000" cy="1295400"/>
          </a:xfrm>
          <a:prstGeom prst="ellipse">
            <a:avLst/>
          </a:prstGeom>
          <a:no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Creates risk in coal and power sector from domestic mitigation policy </a:t>
            </a:r>
            <a:endParaRPr lang="en-GB" dirty="0"/>
          </a:p>
        </p:txBody>
      </p:sp>
      <p:sp>
        <p:nvSpPr>
          <p:cNvPr id="20" name="Oval 19">
            <a:extLst>
              <a:ext uri="{FF2B5EF4-FFF2-40B4-BE49-F238E27FC236}">
                <a16:creationId xmlns:a16="http://schemas.microsoft.com/office/drawing/2014/main" id="{DDE31735-2196-4077-B695-A10AF46DA68F}"/>
              </a:ext>
            </a:extLst>
          </p:cNvPr>
          <p:cNvSpPr/>
          <p:nvPr/>
        </p:nvSpPr>
        <p:spPr>
          <a:xfrm>
            <a:off x="8077200" y="4648200"/>
            <a:ext cx="3048000" cy="1295400"/>
          </a:xfrm>
          <a:prstGeom prst="ellipse">
            <a:avLst/>
          </a:prstGeom>
          <a:noFill/>
          <a:ln w="12700" cmpd="sng">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Creates risk in refining sector (and coal) from domestic mitigation policy </a:t>
            </a:r>
            <a:endParaRPr lang="en-GB" dirty="0"/>
          </a:p>
        </p:txBody>
      </p:sp>
      <p:cxnSp>
        <p:nvCxnSpPr>
          <p:cNvPr id="21" name="Straight Connector 20">
            <a:extLst>
              <a:ext uri="{FF2B5EF4-FFF2-40B4-BE49-F238E27FC236}">
                <a16:creationId xmlns:a16="http://schemas.microsoft.com/office/drawing/2014/main" id="{A1E18463-429A-400D-A1B1-EBD5A50F85D7}"/>
              </a:ext>
            </a:extLst>
          </p:cNvPr>
          <p:cNvCxnSpPr>
            <a:cxnSpLocks/>
            <a:endCxn id="16" idx="2"/>
          </p:cNvCxnSpPr>
          <p:nvPr/>
        </p:nvCxnSpPr>
        <p:spPr>
          <a:xfrm flipV="1">
            <a:off x="7576751" y="2247900"/>
            <a:ext cx="500449" cy="38820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6C0A69E5-18C7-46D6-B95B-D56AF503D9A5}"/>
              </a:ext>
            </a:extLst>
          </p:cNvPr>
          <p:cNvCxnSpPr>
            <a:cxnSpLocks/>
            <a:endCxn id="19" idx="2"/>
          </p:cNvCxnSpPr>
          <p:nvPr/>
        </p:nvCxnSpPr>
        <p:spPr>
          <a:xfrm flipV="1">
            <a:off x="7584989" y="3848100"/>
            <a:ext cx="492211" cy="720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D681EE95-7A47-44CC-BE89-110DBFEDFDCA}"/>
              </a:ext>
            </a:extLst>
          </p:cNvPr>
          <p:cNvCxnSpPr>
            <a:cxnSpLocks/>
            <a:endCxn id="20" idx="2"/>
          </p:cNvCxnSpPr>
          <p:nvPr/>
        </p:nvCxnSpPr>
        <p:spPr>
          <a:xfrm>
            <a:off x="7543800" y="4876800"/>
            <a:ext cx="533400" cy="4191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Slide Number Placeholder 2">
            <a:extLst>
              <a:ext uri="{FF2B5EF4-FFF2-40B4-BE49-F238E27FC236}">
                <a16:creationId xmlns:a16="http://schemas.microsoft.com/office/drawing/2014/main" id="{AF43D81D-7DB0-4DB9-9582-28F6DA16F348}"/>
              </a:ext>
            </a:extLst>
          </p:cNvPr>
          <p:cNvSpPr>
            <a:spLocks noGrp="1"/>
          </p:cNvSpPr>
          <p:nvPr>
            <p:ph type="sldNum" sz="quarter" idx="4"/>
          </p:nvPr>
        </p:nvSpPr>
        <p:spPr/>
        <p:txBody>
          <a:bodyPr/>
          <a:lstStyle/>
          <a:p>
            <a:fld id="{005ED145-52BD-FC41-B15C-9E02BE74B9C5}" type="slidenum">
              <a:rPr lang="en-US" smtClean="0"/>
              <a:pPr/>
              <a:t>8</a:t>
            </a:fld>
            <a:endParaRPr lang="en-US" dirty="0"/>
          </a:p>
        </p:txBody>
      </p:sp>
      <p:sp>
        <p:nvSpPr>
          <p:cNvPr id="23" name="Title 1">
            <a:extLst>
              <a:ext uri="{FF2B5EF4-FFF2-40B4-BE49-F238E27FC236}">
                <a16:creationId xmlns:a16="http://schemas.microsoft.com/office/drawing/2014/main" id="{672FFDD4-82D4-4413-9471-B62E7FDB7C7E}"/>
              </a:ext>
            </a:extLst>
          </p:cNvPr>
          <p:cNvSpPr txBox="1">
            <a:spLocks/>
          </p:cNvSpPr>
          <p:nvPr/>
        </p:nvSpPr>
        <p:spPr>
          <a:xfrm>
            <a:off x="0" y="-139148"/>
            <a:ext cx="12192000" cy="775664"/>
          </a:xfrm>
          <a:prstGeom prst="rect">
            <a:avLst/>
          </a:prstGeom>
          <a:solidFill>
            <a:srgbClr val="E6E3D2"/>
          </a:solidFill>
        </p:spPr>
        <p:txBody>
          <a:bodyPr vert="horz" lIns="91440" tIns="45720" rIns="91440" bIns="45720" rtlCol="0" anchor="ctr" anchorCtr="0">
            <a:noAutofit/>
          </a:bodyPr>
          <a:lstStyle>
            <a:lvl1pPr algn="l" defTabSz="457212" rtl="0" eaLnBrk="1" latinLnBrk="0" hangingPunct="1">
              <a:spcBef>
                <a:spcPct val="0"/>
              </a:spcBef>
              <a:buNone/>
              <a:defRPr sz="2800" b="0" i="1" kern="1200">
                <a:solidFill>
                  <a:schemeClr val="tx1">
                    <a:lumMod val="85000"/>
                    <a:lumOff val="15000"/>
                  </a:schemeClr>
                </a:solidFill>
                <a:latin typeface="+mj-lt"/>
                <a:ea typeface="+mj-ea"/>
                <a:cs typeface="Times New Roman"/>
              </a:defRPr>
            </a:lvl1pPr>
          </a:lstStyle>
          <a:p>
            <a:pPr marL="114300"/>
            <a:r>
              <a:rPr lang="en-US" sz="2200" i="0" dirty="0">
                <a:latin typeface="Candara" panose="020E0502030303020204" pitchFamily="34" charset="0"/>
              </a:rPr>
              <a:t>We focus our analysis on the export sectors most exposed to a global transition and the major sources of domestic emissions</a:t>
            </a:r>
          </a:p>
        </p:txBody>
      </p:sp>
    </p:spTree>
    <p:extLst>
      <p:ext uri="{BB962C8B-B14F-4D97-AF65-F5344CB8AC3E}">
        <p14:creationId xmlns:p14="http://schemas.microsoft.com/office/powerpoint/2010/main" val="2820351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75664"/>
          </a:xfrm>
          <a:solidFill>
            <a:srgbClr val="E6E3D2"/>
          </a:solidFill>
        </p:spPr>
        <p:txBody>
          <a:bodyPr>
            <a:noAutofit/>
          </a:bodyPr>
          <a:lstStyle/>
          <a:p>
            <a:pPr marL="57150"/>
            <a:r>
              <a:rPr lang="en-US" sz="2200" i="0" dirty="0">
                <a:latin typeface="Candara" panose="020E0502030303020204" pitchFamily="34" charset="0"/>
              </a:rPr>
              <a:t>We pay particular attention up front goes to the links between the public finances and different parts of an economy</a:t>
            </a:r>
          </a:p>
        </p:txBody>
      </p:sp>
      <p:sp>
        <p:nvSpPr>
          <p:cNvPr id="3" name="Slide Number Placeholder 2">
            <a:extLst>
              <a:ext uri="{FF2B5EF4-FFF2-40B4-BE49-F238E27FC236}">
                <a16:creationId xmlns:a16="http://schemas.microsoft.com/office/drawing/2014/main" id="{7D349D35-D36A-4F4B-9799-30E04B42E842}"/>
              </a:ext>
            </a:extLst>
          </p:cNvPr>
          <p:cNvSpPr>
            <a:spLocks noGrp="1"/>
          </p:cNvSpPr>
          <p:nvPr>
            <p:ph type="sldNum" sz="quarter" idx="4"/>
          </p:nvPr>
        </p:nvSpPr>
        <p:spPr/>
        <p:txBody>
          <a:bodyPr/>
          <a:lstStyle/>
          <a:p>
            <a:fld id="{005ED145-52BD-FC41-B15C-9E02BE74B9C5}" type="slidenum">
              <a:rPr lang="en-US" smtClean="0"/>
              <a:pPr/>
              <a:t>9</a:t>
            </a:fld>
            <a:endParaRPr lang="en-US" dirty="0"/>
          </a:p>
        </p:txBody>
      </p:sp>
      <p:pic>
        <p:nvPicPr>
          <p:cNvPr id="5" name="Picture 4" descr="A close up of a map&#10;&#10;Description automatically generated">
            <a:extLst>
              <a:ext uri="{FF2B5EF4-FFF2-40B4-BE49-F238E27FC236}">
                <a16:creationId xmlns:a16="http://schemas.microsoft.com/office/drawing/2014/main" id="{40B17B4E-A5B3-49F8-9193-73E18B3B91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929420"/>
            <a:ext cx="9402722" cy="5221785"/>
          </a:xfrm>
          <a:prstGeom prst="rect">
            <a:avLst/>
          </a:prstGeom>
        </p:spPr>
      </p:pic>
    </p:spTree>
    <p:extLst>
      <p:ext uri="{BB962C8B-B14F-4D97-AF65-F5344CB8AC3E}">
        <p14:creationId xmlns:p14="http://schemas.microsoft.com/office/powerpoint/2010/main" val="2643494222"/>
      </p:ext>
    </p:extLst>
  </p:cSld>
  <p:clrMapOvr>
    <a:masterClrMapping/>
  </p:clrMapOvr>
</p:sld>
</file>

<file path=ppt/theme/theme1.xml><?xml version="1.0" encoding="utf-8"?>
<a:theme xmlns:a="http://schemas.openxmlformats.org/drawingml/2006/main" name="CPI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cmpd="sng"/>
      </a:spPr>
      <a:bodyPr rtlCol="0" anchor="ctr"/>
      <a:lstStyle>
        <a:defPPr algn="ctr">
          <a:defRPr/>
        </a:defPPr>
      </a:lstStyle>
      <a:style>
        <a:lnRef idx="2">
          <a:schemeClr val="accent6"/>
        </a:lnRef>
        <a:fillRef idx="1">
          <a:schemeClr val="lt1"/>
        </a:fillRef>
        <a:effectRef idx="0">
          <a:schemeClr val="accent6"/>
        </a:effectRef>
        <a:fontRef idx="minor">
          <a:schemeClr val="dk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56948</TotalTime>
  <Words>1711</Words>
  <Application>Microsoft Office PowerPoint</Application>
  <PresentationFormat>Widescreen</PresentationFormat>
  <Paragraphs>260</Paragraphs>
  <Slides>25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Candara</vt:lpstr>
      <vt:lpstr>Cronos Pro</vt:lpstr>
      <vt:lpstr>Whitney Condensed Book</vt:lpstr>
      <vt:lpstr>CPI theme</vt:lpstr>
      <vt:lpstr>Understanding the impact of climate transition risk on national economies: a case study in South Africa </vt:lpstr>
      <vt:lpstr>Agenda</vt:lpstr>
      <vt:lpstr>PowerPoint Presentation</vt:lpstr>
      <vt:lpstr>There is growing consensus that climate-related financial risk, if not managed properly, could be a material risk to the stability of the global financial system</vt:lpstr>
      <vt:lpstr>Among the many disclosure frameworks, scorecards and metrics relating to climate transition risk, there has been relatively little focus on the risk faced by public balance sheets </vt:lpstr>
      <vt:lpstr>PowerPoint Presentation</vt:lpstr>
      <vt:lpstr>We model climate transition risk starting with the individual coal mine or oil field, before building up to an assessment of companies, financial institutions and public finances</vt:lpstr>
      <vt:lpstr>PowerPoint Presentation</vt:lpstr>
      <vt:lpstr>We pay particular attention up front goes to the links between the public finances and different parts of an economy</vt:lpstr>
      <vt:lpstr>We engage closely with a wide range of stakeholders to ensure that our analysis is accurate and to improve the chances that there will be buy-in to our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By weakening the public finances, climate transition risk could – if not monitored and managed - hurt South African long term growth prospects and development outcomes</vt:lpstr>
      <vt:lpstr>We have proposed a series of recommendations and are exploring how to implement them with our South African partners</vt:lpstr>
      <vt:lpstr>PowerPoint Presentation</vt:lpstr>
      <vt:lpstr>We are working with AFD and a range of other partners to extend this type of analysis to other countries and to other investor, DFI and public policy applications</vt:lpstr>
      <vt:lpstr>PowerPoint Presentation</vt:lpstr>
      <vt:lpstr>Our commodity models allow us to analyse climate transition risk across an increasing number of global and national commodity markets </vt:lpstr>
      <vt:lpstr>Our company models allow us to analyse the impact of changes in commodity markets and regulation on the solvency of resource and industrial companies and financial institutions </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Nelson</dc:creator>
  <cp:lastModifiedBy>Kasia Figiel</cp:lastModifiedBy>
  <cp:revision>920</cp:revision>
  <cp:lastPrinted>2019-04-09T16:06:42Z</cp:lastPrinted>
  <dcterms:created xsi:type="dcterms:W3CDTF">2014-02-08T22:12:01Z</dcterms:created>
  <dcterms:modified xsi:type="dcterms:W3CDTF">2020-04-22T08:59:33Z</dcterms:modified>
</cp:coreProperties>
</file>